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4" r:id="rId4"/>
    <p:sldId id="296" r:id="rId5"/>
    <p:sldId id="258" r:id="rId6"/>
    <p:sldId id="300" r:id="rId7"/>
    <p:sldId id="297" r:id="rId8"/>
    <p:sldId id="298" r:id="rId9"/>
    <p:sldId id="312" r:id="rId10"/>
    <p:sldId id="313" r:id="rId11"/>
    <p:sldId id="314" r:id="rId12"/>
    <p:sldId id="259" r:id="rId13"/>
    <p:sldId id="260" r:id="rId14"/>
    <p:sldId id="261" r:id="rId15"/>
    <p:sldId id="262" r:id="rId16"/>
    <p:sldId id="264" r:id="rId17"/>
    <p:sldId id="265" r:id="rId18"/>
    <p:sldId id="267" r:id="rId19"/>
    <p:sldId id="301" r:id="rId20"/>
    <p:sldId id="302" r:id="rId21"/>
    <p:sldId id="303" r:id="rId22"/>
    <p:sldId id="315" r:id="rId23"/>
    <p:sldId id="304" r:id="rId24"/>
    <p:sldId id="308" r:id="rId25"/>
    <p:sldId id="316" r:id="rId26"/>
    <p:sldId id="317" r:id="rId27"/>
    <p:sldId id="299" r:id="rId28"/>
    <p:sldId id="271" r:id="rId29"/>
    <p:sldId id="272" r:id="rId30"/>
    <p:sldId id="29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90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.by/refs/97/40520/1.html" TargetMode="External"/><Relationship Id="rId7" Type="http://schemas.openxmlformats.org/officeDocument/2006/relationships/image" Target="../media/image66.jpeg"/><Relationship Id="rId2" Type="http://schemas.openxmlformats.org/officeDocument/2006/relationships/hyperlink" Target="http://ru.wikipedia.org/wiki/%CE%F1%E2%E5%F9%B8%ED%ED%EE%F1%F2%FC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diode-system.com/normy-osveshchennosti.html" TargetMode="External"/><Relationship Id="rId5" Type="http://schemas.openxmlformats.org/officeDocument/2006/relationships/hyperlink" Target="http://www.regobraz.ru/statia.php?nm=173" TargetMode="External"/><Relationship Id="rId4" Type="http://schemas.openxmlformats.org/officeDocument/2006/relationships/hyperlink" Target="http://physics.vsau.ru/student/zem/Lab/LabZOB.ht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76758" y="260648"/>
            <a:ext cx="5257801" cy="356747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400" dirty="0" smtClean="0"/>
              <a:t>«Рациональное регулирование освещённости как фактор сохранения здоровья школьников и энергосбережения»</a:t>
            </a:r>
          </a:p>
        </p:txBody>
      </p:sp>
      <p:pic>
        <p:nvPicPr>
          <p:cNvPr id="5123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509120"/>
            <a:ext cx="2485821" cy="1914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916832"/>
            <a:ext cx="2424189" cy="1782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100" y="106474"/>
            <a:ext cx="2082628" cy="20826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58" y="3900134"/>
            <a:ext cx="2078916" cy="202404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05858" y="4143080"/>
            <a:ext cx="4140030" cy="2016224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р</a:t>
            </a:r>
            <a:r>
              <a:rPr lang="ru-RU" altLang="ru-RU" sz="2000" dirty="0" smtClean="0">
                <a:solidFill>
                  <a:schemeClr val="tx1"/>
                </a:solidFill>
              </a:rPr>
              <a:t>аботу выполнила</a:t>
            </a:r>
            <a:r>
              <a:rPr lang="en-US" altLang="ru-RU" sz="2000" dirty="0" smtClean="0">
                <a:solidFill>
                  <a:schemeClr val="tx1"/>
                </a:solidFill>
              </a:rPr>
              <a:t>:</a:t>
            </a:r>
            <a:r>
              <a:rPr lang="ru-RU" altLang="ru-RU" sz="2000" dirty="0" smtClean="0">
                <a:solidFill>
                  <a:schemeClr val="tx1"/>
                </a:solidFill>
              </a:rPr>
              <a:t> учениц</a:t>
            </a:r>
            <a:r>
              <a:rPr lang="ru-RU" altLang="ru-RU" sz="2000" dirty="0">
                <a:solidFill>
                  <a:schemeClr val="tx1"/>
                </a:solidFill>
              </a:rPr>
              <a:t>а</a:t>
            </a:r>
            <a:r>
              <a:rPr lang="ru-RU" altLang="ru-RU" sz="2000" dirty="0" smtClean="0">
                <a:solidFill>
                  <a:schemeClr val="tx1"/>
                </a:solidFill>
              </a:rPr>
              <a:t> 10 класса МБОУ РСОШ №9 Песчанокопского района Ростовской области </a:t>
            </a:r>
            <a:r>
              <a:rPr lang="ru-RU" altLang="ru-RU" sz="2000" dirty="0" err="1" smtClean="0">
                <a:solidFill>
                  <a:schemeClr val="tx1"/>
                </a:solidFill>
              </a:rPr>
              <a:t>Афонин</a:t>
            </a:r>
            <a:r>
              <a:rPr lang="ru-RU" altLang="ru-RU" sz="2000" dirty="0" err="1">
                <a:solidFill>
                  <a:schemeClr val="tx1"/>
                </a:solidFill>
              </a:rPr>
              <a:t>а</a:t>
            </a:r>
            <a:r>
              <a:rPr lang="ru-RU" altLang="ru-RU" sz="2000" dirty="0" smtClean="0">
                <a:solidFill>
                  <a:schemeClr val="tx1"/>
                </a:solidFill>
              </a:rPr>
              <a:t> Валери</a:t>
            </a:r>
            <a:r>
              <a:rPr lang="ru-RU" altLang="ru-RU" sz="2000" dirty="0">
                <a:solidFill>
                  <a:schemeClr val="tx1"/>
                </a:solidFill>
              </a:rPr>
              <a:t>я</a:t>
            </a:r>
            <a:endParaRPr lang="ru-RU" altLang="ru-RU" sz="2000" dirty="0" smtClean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ru-RU" altLang="ru-RU" sz="2000" dirty="0">
                <a:solidFill>
                  <a:schemeClr val="tx1"/>
                </a:solidFill>
              </a:rPr>
              <a:t>р</a:t>
            </a:r>
            <a:r>
              <a:rPr lang="ru-RU" altLang="ru-RU" sz="2000" dirty="0" smtClean="0">
                <a:solidFill>
                  <a:schemeClr val="tx1"/>
                </a:solidFill>
              </a:rPr>
              <a:t>уководитель</a:t>
            </a:r>
            <a:r>
              <a:rPr lang="en-US" altLang="ru-RU" sz="2000" dirty="0" smtClean="0">
                <a:solidFill>
                  <a:schemeClr val="tx1"/>
                </a:solidFill>
              </a:rPr>
              <a:t>: </a:t>
            </a:r>
            <a:r>
              <a:rPr lang="ru-RU" altLang="ru-RU" sz="2000" dirty="0" smtClean="0">
                <a:solidFill>
                  <a:schemeClr val="tx1"/>
                </a:solidFill>
              </a:rPr>
              <a:t>учитель физики </a:t>
            </a:r>
            <a:r>
              <a:rPr lang="ru-RU" altLang="ru-RU" sz="2000" dirty="0" err="1" smtClean="0">
                <a:solidFill>
                  <a:schemeClr val="tx1"/>
                </a:solidFill>
              </a:rPr>
              <a:t>Дворникова</a:t>
            </a:r>
            <a:r>
              <a:rPr lang="ru-RU" altLang="ru-RU" sz="2000" dirty="0" smtClean="0">
                <a:solidFill>
                  <a:schemeClr val="tx1"/>
                </a:solidFill>
              </a:rPr>
              <a:t> Г.В.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831" y="115932"/>
            <a:ext cx="2073169" cy="2073169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84" y="548680"/>
            <a:ext cx="7772400" cy="1362456"/>
          </a:xfrm>
        </p:spPr>
        <p:txBody>
          <a:bodyPr/>
          <a:lstStyle/>
          <a:p>
            <a:pPr algn="ctr"/>
            <a:r>
              <a:rPr lang="ru-RU" sz="4800" b="0" dirty="0" smtClean="0"/>
              <a:t>Ламберт, Иоганн Генрих</a:t>
            </a:r>
            <a:br>
              <a:rPr lang="ru-RU" sz="4800" b="0" dirty="0" smtClean="0"/>
            </a:br>
            <a:r>
              <a:rPr lang="ru-RU" sz="4800" b="0" dirty="0" smtClean="0"/>
              <a:t>(1728-1777)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501008"/>
            <a:ext cx="4032448" cy="11075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Положил начало фотометрии .</a:t>
            </a:r>
            <a:endParaRPr lang="ru-RU" sz="2800" dirty="0"/>
          </a:p>
        </p:txBody>
      </p:sp>
      <p:pic>
        <p:nvPicPr>
          <p:cNvPr id="5" name="Рисунок 4" descr="d39alamber-zhan-lero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2132856"/>
            <a:ext cx="3468076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772400" cy="1362456"/>
          </a:xfrm>
        </p:spPr>
        <p:txBody>
          <a:bodyPr/>
          <a:lstStyle/>
          <a:p>
            <a:pPr algn="ctr"/>
            <a:r>
              <a:rPr lang="ru-RU" sz="4800" b="0" dirty="0" smtClean="0"/>
              <a:t>Андрей Александрович Гершун (1903-1952)</a:t>
            </a:r>
            <a:endParaRPr lang="ru-RU" sz="48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2276872"/>
            <a:ext cx="4176464" cy="302433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3200" dirty="0" smtClean="0"/>
              <a:t>Выдающийся советский учёный в области фотометрии и светотехники, основатель научной школы Государственного оптического института.</a:t>
            </a:r>
            <a:endParaRPr lang="ru-RU" sz="3200" dirty="0"/>
          </a:p>
        </p:txBody>
      </p:sp>
      <p:pic>
        <p:nvPicPr>
          <p:cNvPr id="4" name="Рисунок 3" descr="s13_10_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987711"/>
            <a:ext cx="2808312" cy="360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a404208ae7671e0974ddcb9cc251f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332656"/>
            <a:ext cx="8160907" cy="61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3620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5400" dirty="0" smtClean="0"/>
              <a:t>Что такое </a:t>
            </a:r>
            <a:r>
              <a:rPr lang="ru-RU" altLang="ru-RU" sz="4800" dirty="0" smtClean="0"/>
              <a:t>освещенность</a:t>
            </a:r>
            <a:r>
              <a:rPr lang="ru-RU" altLang="ru-RU" sz="5400" dirty="0" smtClean="0"/>
              <a:t>?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6637338" cy="41148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Освещённость — световая величина, равная отношению светового потока, падающего на малый участок поверхности, к его площади.</a:t>
            </a:r>
          </a:p>
        </p:txBody>
      </p:sp>
      <p:pic>
        <p:nvPicPr>
          <p:cNvPr id="7172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2819400"/>
            <a:ext cx="3652838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934200" y="4724400"/>
            <a:ext cx="1985962" cy="198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38200" y="3608796"/>
            <a:ext cx="3511296" cy="2633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696200" cy="2438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smtClean="0"/>
              <a:t>Единицей измерения освещённости в Международной системе единиц (СИ) служит люкс , в СГС — фот. В отличие от освещённости, выражение количества света, отражённого поверхностью, называется светимостью</a:t>
            </a:r>
            <a:r>
              <a:rPr lang="ru-RU" altLang="ru-RU" sz="2400" smtClean="0"/>
              <a:t>.</a:t>
            </a:r>
            <a:br>
              <a:rPr lang="ru-RU" altLang="ru-RU" sz="2400" smtClean="0"/>
            </a:br>
            <a:endParaRPr lang="ru-RU" altLang="ru-RU" sz="2400" smtClean="0"/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>
          <a:xfrm>
            <a:off x="457200" y="2438400"/>
            <a:ext cx="6637338" cy="2538413"/>
          </a:xfrm>
        </p:spPr>
        <p:txBody>
          <a:bodyPr/>
          <a:lstStyle/>
          <a:p>
            <a:pPr eaLnBrk="1" hangingPunct="1"/>
            <a:r>
              <a:rPr lang="ru-RU" altLang="ru-RU" smtClean="0"/>
              <a:t>1 люкс = 1 люмен/ квадратный метр</a:t>
            </a:r>
          </a:p>
          <a:p>
            <a:pPr eaLnBrk="1" hangingPunct="1"/>
            <a:r>
              <a:rPr lang="ru-RU" altLang="ru-RU" smtClean="0"/>
              <a:t>1 фот = 10 000 люкс</a:t>
            </a:r>
          </a:p>
        </p:txBody>
      </p:sp>
      <p:pic>
        <p:nvPicPr>
          <p:cNvPr id="819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492896"/>
            <a:ext cx="40679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3505200"/>
            <a:ext cx="3025815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60322_112228_1C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3573016"/>
            <a:ext cx="3096344" cy="2988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6637338" cy="9112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dirty="0" smtClean="0"/>
              <a:t>Виды освещения:</a:t>
            </a:r>
          </a:p>
        </p:txBody>
      </p:sp>
      <p:sp>
        <p:nvSpPr>
          <p:cNvPr id="9219" name="Текст 2"/>
          <p:cNvSpPr>
            <a:spLocks noGrp="1"/>
          </p:cNvSpPr>
          <p:nvPr>
            <p:ph type="body" idx="1"/>
          </p:nvPr>
        </p:nvSpPr>
        <p:spPr>
          <a:xfrm>
            <a:off x="609600" y="2362200"/>
            <a:ext cx="7286625" cy="3425825"/>
          </a:xfrm>
        </p:spPr>
        <p:txBody>
          <a:bodyPr/>
          <a:lstStyle/>
          <a:p>
            <a:pPr marL="342900" indent="-342900" eaLnBrk="1" hangingPunct="1">
              <a:buFont typeface="Wingdings" pitchFamily="2" charset="2"/>
              <a:buChar char="q"/>
            </a:pPr>
            <a:r>
              <a:rPr lang="ru-RU" altLang="ru-RU" sz="2800" smtClean="0"/>
              <a:t>Естественное освещение</a:t>
            </a:r>
          </a:p>
          <a:p>
            <a:pPr marL="342900" indent="-342900" eaLnBrk="1" hangingPunct="1">
              <a:buFont typeface="Wingdings" pitchFamily="2" charset="2"/>
              <a:buChar char="q"/>
            </a:pPr>
            <a:r>
              <a:rPr lang="ru-RU" altLang="ru-RU" sz="2800" smtClean="0"/>
              <a:t>Совмещенное освещение</a:t>
            </a:r>
          </a:p>
          <a:p>
            <a:pPr marL="342900" indent="-342900" eaLnBrk="1" hangingPunct="1">
              <a:buFont typeface="Wingdings" pitchFamily="2" charset="2"/>
              <a:buChar char="q"/>
            </a:pPr>
            <a:r>
              <a:rPr lang="ru-RU" altLang="ru-RU" sz="2800" smtClean="0"/>
              <a:t>Искусственное освещение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19800" y="2209800"/>
            <a:ext cx="2918604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4114800"/>
            <a:ext cx="36830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381500" y="4308231"/>
            <a:ext cx="3276600" cy="2016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6637338" cy="13620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Нормы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освещенности в помещениях  и жилых зданиях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371600"/>
            <a:ext cx="8382000" cy="5181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лестницы: 20 люкс;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 гардеробные: 75 люкс;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жилые комнаты: 150 люкс;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кабинеты информатики и вычислительной техники, детские спортивные залы, актовые залы: 200 люкс.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кабинеты, библиотеки: 300 люкс;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 читальные залы аудитории, учебные кабинеты, лаборатории: 400 люкс;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v"/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389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264825" y="4877736"/>
            <a:ext cx="2565591" cy="166688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6390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944060" y="163091"/>
            <a:ext cx="1916112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 descr="1317587156_building-of-offices-total-test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5" y="4869160"/>
            <a:ext cx="2828371" cy="168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luxfon.com-28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1772816"/>
            <a:ext cx="2051720" cy="153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717" y="4869130"/>
            <a:ext cx="2322692" cy="18037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266402"/>
            <a:ext cx="8227640" cy="1356321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/>
              <a:t>Результаты проведенного </a:t>
            </a:r>
            <a:br>
              <a:rPr lang="ru-RU" sz="4800" b="1" dirty="0" smtClean="0"/>
            </a:br>
            <a:r>
              <a:rPr lang="ru-RU" sz="4800" b="1" dirty="0" smtClean="0"/>
              <a:t>                опроса:  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3491880" cy="3243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6673" y="1988840"/>
            <a:ext cx="3817847" cy="333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4047" y="1196752"/>
            <a:ext cx="3565153" cy="270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724400"/>
            <a:ext cx="3475112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686175"/>
            <a:ext cx="46482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7772400" cy="1362456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dirty="0" smtClean="0"/>
              <a:t>Результаты измерений освещенности</a:t>
            </a:r>
          </a:p>
        </p:txBody>
      </p:sp>
      <p:pic>
        <p:nvPicPr>
          <p:cNvPr id="3" name="Рисунок 2" descr="IMG_20160322_112228_1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2353089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276872"/>
            <a:ext cx="3879918" cy="3818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572000" y="51722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Измерение освещенности в классных комнатах осуществлялось Датчиком освещённости </a:t>
            </a:r>
            <a:r>
              <a:rPr lang="ru-RU" dirty="0" err="1"/>
              <a:t>SensorLab</a:t>
            </a:r>
            <a:r>
              <a:rPr lang="ru-RU" dirty="0"/>
              <a:t> SL 2110. 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206" y="389656"/>
            <a:ext cx="8928992" cy="453736"/>
          </a:xfrm>
        </p:spPr>
        <p:txBody>
          <a:bodyPr/>
          <a:lstStyle/>
          <a:p>
            <a:pPr algn="ctr"/>
            <a:r>
              <a:rPr lang="ru-RU" sz="2800" dirty="0" smtClean="0"/>
              <a:t>Измерение освещённости перед первым уроком.</a:t>
            </a:r>
            <a:endParaRPr lang="ru-RU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749" y="3861048"/>
            <a:ext cx="4443953" cy="283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1пар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830176"/>
            <a:ext cx="4081216" cy="28363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92080" y="1486595"/>
            <a:ext cx="34563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 </a:t>
            </a:r>
            <a:r>
              <a:rPr lang="ru-RU" sz="2000" dirty="0"/>
              <a:t>среднем освещенность колеблется от 50 до 200 люкс. Это не соответствует норме для учебных кабинетов (ниже нормы).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8" y="1033330"/>
            <a:ext cx="4443953" cy="276896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40" y="2302203"/>
            <a:ext cx="7478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70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640" y="3752119"/>
            <a:ext cx="55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150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3811" y="3830176"/>
            <a:ext cx="720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200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4752" y="3501008"/>
            <a:ext cx="7772400" cy="150971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В России 60 % населения имеют проблемы со зрением; более 1 млн. - слепые и слабовидящие.</a:t>
            </a:r>
            <a:endParaRPr lang="ru-RU" sz="3200" dirty="0"/>
          </a:p>
        </p:txBody>
      </p:sp>
      <p:pic>
        <p:nvPicPr>
          <p:cNvPr id="4" name="Рисунок 3" descr="улучшить-зрение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188640"/>
            <a:ext cx="4066689" cy="270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Blizorukost329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5756" y="189040"/>
            <a:ext cx="4061396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772400" cy="980728"/>
          </a:xfrm>
        </p:spPr>
        <p:txBody>
          <a:bodyPr/>
          <a:lstStyle/>
          <a:p>
            <a:pPr algn="ctr"/>
            <a:r>
              <a:rPr lang="ru-RU" sz="2800" dirty="0" smtClean="0"/>
              <a:t>Измерение освещенности в классе до уроков  при включении одного ряда ламп.</a:t>
            </a:r>
            <a:endParaRPr lang="ru-RU" sz="2800" dirty="0"/>
          </a:p>
        </p:txBody>
      </p:sp>
      <p:pic>
        <p:nvPicPr>
          <p:cNvPr id="4" name="Рисунок 3" descr="E:\Афонина\Лера\4. 2 парта вкл. свет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7172"/>
            <a:ext cx="5832648" cy="354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189" y="2708920"/>
            <a:ext cx="2879811" cy="21585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20" y="5850894"/>
            <a:ext cx="7995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</a:t>
            </a:r>
            <a:r>
              <a:rPr lang="ru-RU" sz="2000" dirty="0" smtClean="0"/>
              <a:t>свещенность соответствует норме. 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584" y="1998280"/>
            <a:ext cx="826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400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60501"/>
            <a:ext cx="7772400" cy="414601"/>
          </a:xfrm>
        </p:spPr>
        <p:txBody>
          <a:bodyPr/>
          <a:lstStyle/>
          <a:p>
            <a:pPr algn="ctr"/>
            <a:r>
              <a:rPr lang="ru-RU" sz="2800" dirty="0" smtClean="0"/>
              <a:t>Измерение освещённости в пасмурную погоду.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87" y="1196752"/>
            <a:ext cx="5474841" cy="35868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243612"/>
            <a:ext cx="5112568" cy="34908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9287" y="5846180"/>
            <a:ext cx="7995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</a:t>
            </a:r>
            <a:r>
              <a:rPr lang="ru-RU" sz="2000" dirty="0" smtClean="0"/>
              <a:t>свещенность колеблется от 36 до 260 люкс, что ниже нормы.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9287" y="2535163"/>
            <a:ext cx="552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36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50160" y="2131927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260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06972"/>
            <a:ext cx="8280920" cy="4936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4293096"/>
            <a:ext cx="2773920" cy="207891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1560" y="620688"/>
            <a:ext cx="7772400" cy="414601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 smtClean="0"/>
              <a:t>Динамика изменения освещённости в пасмурную погоду в течение первого урока.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49153" y="4108430"/>
            <a:ext cx="362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15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5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54984"/>
            <a:ext cx="8406560" cy="741768"/>
          </a:xfrm>
        </p:spPr>
        <p:txBody>
          <a:bodyPr/>
          <a:lstStyle/>
          <a:p>
            <a:pPr algn="ctr"/>
            <a:r>
              <a:rPr lang="ru-RU" sz="2800" dirty="0" smtClean="0"/>
              <a:t>Измерение освещённости в пасмурную погоду при использовании смешанного освещения.</a:t>
            </a:r>
            <a:endParaRPr lang="ru-RU" sz="2800" dirty="0"/>
          </a:p>
        </p:txBody>
      </p:sp>
      <p:pic>
        <p:nvPicPr>
          <p:cNvPr id="4" name="Рисунок 3" descr="E:\Афонина\графики\2 урок перемена 0123 ряд ламп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7920880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E:\Афонина\графики\Григоренко 4 урок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30" y="2190724"/>
            <a:ext cx="6408712" cy="34563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-108520" y="5600640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При включении вначале одного, а затем двух рядов ламп освещённость изменяется и достигает нормы. 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914" y="1052736"/>
            <a:ext cx="2956816" cy="19691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3590811"/>
            <a:ext cx="43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5903" y="1196752"/>
            <a:ext cx="534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450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55954" y="2020198"/>
            <a:ext cx="523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370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42392" y="3598560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5359" y="4536886"/>
            <a:ext cx="4196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7</a:t>
            </a:r>
            <a:r>
              <a:rPr lang="ru-RU" dirty="0" smtClean="0">
                <a:solidFill>
                  <a:schemeClr val="bg1"/>
                </a:solidFill>
              </a:rPr>
              <a:t>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9900" y="2785160"/>
            <a:ext cx="5469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200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60798"/>
            <a:ext cx="7772400" cy="432048"/>
          </a:xfrm>
        </p:spPr>
        <p:txBody>
          <a:bodyPr/>
          <a:lstStyle/>
          <a:p>
            <a:pPr algn="ctr"/>
            <a:r>
              <a:rPr lang="ru-RU" sz="2800" dirty="0" smtClean="0"/>
              <a:t>Измерение освещённости в солнечную погоду.</a:t>
            </a:r>
            <a:endParaRPr lang="ru-RU" sz="28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6798"/>
            <a:ext cx="5400600" cy="2880320"/>
          </a:xfrm>
          <a:prstGeom prst="rect">
            <a:avLst/>
          </a:prstGeom>
        </p:spPr>
      </p:pic>
      <p:pic>
        <p:nvPicPr>
          <p:cNvPr id="5" name="Рисунок 4" descr="E:\Афонина\Лера\1 ряд последняя парта солнечно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9408"/>
            <a:ext cx="5616624" cy="259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835" y="692696"/>
            <a:ext cx="2761727" cy="21642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3568" y="560064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</a:t>
            </a:r>
            <a:r>
              <a:rPr lang="ru-RU" sz="2000" dirty="0" smtClean="0"/>
              <a:t>свещённость превышает норму в несколько раз и достигает значений 1500-2500 люкс.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3069408"/>
            <a:ext cx="612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1500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6616" y="1405498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2600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406560" cy="1389840"/>
          </a:xfrm>
        </p:spPr>
        <p:txBody>
          <a:bodyPr/>
          <a:lstStyle/>
          <a:p>
            <a:pPr algn="ctr"/>
            <a:r>
              <a:rPr lang="ru-RU" sz="2800" dirty="0" smtClean="0"/>
              <a:t>Измерение освещённости при естественном освещении и применении тонких матерчатых жалюзи.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14484"/>
            <a:ext cx="5904656" cy="36566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3126" y="5808297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</a:t>
            </a:r>
            <a:r>
              <a:rPr lang="ru-RU" sz="2000" dirty="0" smtClean="0"/>
              <a:t>свещённость уменьшается, но не достигает нормы. 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112321"/>
            <a:ext cx="5976664" cy="35062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06128" y="4293096"/>
            <a:ext cx="612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1500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36912"/>
            <a:ext cx="559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600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47389" y="1947280"/>
            <a:ext cx="684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6000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89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340756"/>
            <a:ext cx="5905008" cy="3538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2204864"/>
            <a:ext cx="2627604" cy="381033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406560" cy="813776"/>
          </a:xfrm>
        </p:spPr>
        <p:txBody>
          <a:bodyPr/>
          <a:lstStyle/>
          <a:p>
            <a:pPr algn="ctr"/>
            <a:r>
              <a:rPr lang="ru-RU" sz="2800" dirty="0" smtClean="0"/>
              <a:t>Измерение освещённости при естественном освещении при применении плотных жалюзи.</a:t>
            </a: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9831" y="2420888"/>
            <a:ext cx="55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400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764704"/>
            <a:ext cx="7772400" cy="568863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/>
              <a:t>В результате исследования проблемы освещённости </a:t>
            </a:r>
            <a:r>
              <a:rPr lang="ru-RU" dirty="0" smtClean="0"/>
              <a:t>мы выяснили, что освещенность - не только физическая величина, но и важный фактор, влияющий на здоровье человека. Анализ сведений, полученных из различных источников и результаты экспериментальной исследовательской работы на основе различных методов познания, позволили нам сделать вывод, что данному фактору не всегда уделяется достаточно внимания, что ведёт к возникновению проблем со зрением. Большинство не знают о правилах освещенности, и не поддерживает её норму в помещениях.  А, например, рациональное применение жалюзи, штор, искусственного освещения способствовало бы сохранению зрения.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598" y="2348880"/>
            <a:ext cx="6154618" cy="511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Выводы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доказали гипотезу о том, что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регулирование освещённости в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классных комнатах оказывается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возможным, а соблюдение норм освещённости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сохраняет зрение учащихся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рациональное включение ламп только в случае необходимости способствует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экономии энергетических ресурсов.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64" y="3861048"/>
            <a:ext cx="2177004" cy="28974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76672"/>
            <a:ext cx="2956816" cy="196917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81000" y="1066800"/>
            <a:ext cx="6637338" cy="13620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800" dirty="0" smtClean="0">
                <a:solidFill>
                  <a:srgbClr val="00B050"/>
                </a:solidFill>
              </a:rPr>
              <a:t>Рекомендации для сохранения зрения:</a:t>
            </a:r>
            <a:r>
              <a:rPr lang="ru-RU" altLang="ru-RU" dirty="0" smtClean="0">
                <a:solidFill>
                  <a:srgbClr val="00B050"/>
                </a:solidFill>
              </a:rPr>
              <a:t/>
            </a:r>
            <a:br>
              <a:rPr lang="ru-RU" altLang="ru-RU" dirty="0" smtClean="0">
                <a:solidFill>
                  <a:srgbClr val="00B050"/>
                </a:solidFill>
              </a:rPr>
            </a:br>
            <a:endParaRPr lang="ru-RU" altLang="ru-RU" dirty="0" smtClean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524000"/>
            <a:ext cx="8001000" cy="495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1)Не читать при освещении, не соответствующем норме.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2)Не проводить много времени у компьютера.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3)Поддерживать гигиену зрения.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)При малейших нарушениях зрения обращаться к врачу.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191000"/>
            <a:ext cx="38862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Torrente-287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76700"/>
            <a:ext cx="28575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Blizorukost329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2276872"/>
            <a:ext cx="1873019" cy="124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улучшить-зрение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08304" y="4077072"/>
            <a:ext cx="1653733" cy="110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66667_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33345" y="5147345"/>
            <a:ext cx="1710655" cy="1710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637338" cy="7318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000" dirty="0" smtClean="0"/>
              <a:t>Закон об освещенности</a:t>
            </a:r>
            <a:r>
              <a:rPr lang="en-US" altLang="ru-RU" sz="4000" dirty="0" smtClean="0"/>
              <a:t>:</a:t>
            </a:r>
            <a:endParaRPr lang="ru-RU" altLang="ru-RU" sz="4000" dirty="0" smtClean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762000"/>
            <a:ext cx="8077200" cy="5867400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МИНИСТЕРСТВО ЗДРАВООХРАНЕНИЯ РОССИЙСКОЙ ФЕДЕРАЦИИ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ГЛАВНЫЙ ГОСУДАРСТВЕННЫЙ САНИТАРНЫЙ ВРАЧ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РОССИЙСКОЙ ФЕДЕРАЦИИ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ПОСТАНОВЛЕНИЕ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от 8 апреля 2003 г. N 34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О ВВЕДЕНИИ В ДЕЙСТВИЕ САНПИН 2.2.1/2.1.1.1278-03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(в ред. "Изменений и дополнений N 1", утв. Постановлением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Главного государственного санитарного врача РФ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от 15.03.2010 N 20)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На основании Федерального "закона" от 30 марта 1999 г. N 52-ФЗ "О санитарно-эпидемиологическом благополучии населения" &lt;*&gt; и "Положения" о государственном санитарно-эпидемиологическом нормировании, утвержденного Постановлением Правительства Российской Федерации от 24 июля 2000 г. N 554 &lt;**&gt;, постановляю: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--------------------------------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&lt;*&gt; Собрание законодательства Российской Федерации, 1999, N 14, ст. 1650.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&lt;**&gt; Собрание законодательства Российской Федерации, 2000, N 31, ст. 3295.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dirty="0"/>
              <a:t>Ввести в действие санитарные "правила" и нормы "Гигиенические требования к естественному, искусственному и совмещенному освещению жилых и общественных зданий. СанПиН 2.2.1/2.1.1.1278-03", утвержденные Главным государственным санитарным врачом Российской Федерации 6 апреля 2003 г., с 15 июня 2003 г.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1638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990600"/>
            <a:ext cx="273843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6637338" cy="13620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mtClean="0"/>
              <a:t>Используемая литература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6781800" cy="5334000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b="1" u="sng" dirty="0" smtClean="0">
                <a:hlinkClick r:id="rId2"/>
              </a:rPr>
              <a:t>http://ru.wikipedia.org/wiki/%CE%F1%E2%E5%F9%B8%ED%ED%EE%F1%F2%FC</a:t>
            </a:r>
            <a:endParaRPr lang="ru-RU" dirty="0" smtClean="0"/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b="1" dirty="0" smtClean="0"/>
              <a:t> </a:t>
            </a:r>
            <a:r>
              <a:rPr lang="ru-RU" b="1" u="sng" dirty="0" smtClean="0">
                <a:hlinkClick r:id="rId3"/>
              </a:rPr>
              <a:t>http://www.ref.by/refs/97/40520/1.html</a:t>
            </a:r>
            <a:endParaRPr lang="ru-RU" dirty="0" smtClean="0"/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b="1" u="sng" dirty="0" smtClean="0">
                <a:hlinkClick r:id="rId3"/>
              </a:rPr>
              <a:t>http://www.ref.by/refs/97/40520/1.html</a:t>
            </a:r>
            <a:endParaRPr lang="ru-RU" dirty="0" smtClean="0"/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b="1" u="sng" dirty="0" smtClean="0">
                <a:hlinkClick r:id="rId4"/>
              </a:rPr>
              <a:t>http://physics.vsau.ru/student/zem/Lab/LabZOB.htm</a:t>
            </a:r>
            <a:endParaRPr lang="ru-RU" dirty="0" smtClean="0"/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b="1" u="sng" dirty="0" smtClean="0">
                <a:hlinkClick r:id="rId5"/>
              </a:rPr>
              <a:t>http://www.regobraz.ru/statia.php?nm=173</a:t>
            </a:r>
            <a:endParaRPr lang="ru-RU" dirty="0" smtClean="0"/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b="1" u="sng" dirty="0" smtClean="0">
                <a:hlinkClick r:id="rId6"/>
              </a:rPr>
              <a:t>http://diode-system.com/normy-osveshchennosti.html</a:t>
            </a:r>
            <a:endParaRPr lang="ru-RU" dirty="0" smtClean="0"/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b="1" dirty="0" smtClean="0"/>
              <a:t>Интервью учащихся и педагогов</a:t>
            </a:r>
            <a:endParaRPr lang="ru-RU" dirty="0" smtClean="0"/>
          </a:p>
          <a:p>
            <a:pPr marL="457200" indent="-457200" eaLnBrk="1" fontAlgn="auto" hangingPunct="1">
              <a:spcAft>
                <a:spcPts val="0"/>
              </a:spcAft>
              <a:buClr>
                <a:schemeClr val="accent3"/>
              </a:buClr>
              <a:buFont typeface="+mj-lt"/>
              <a:buAutoNum type="arabicPeriod"/>
              <a:defRPr/>
            </a:pPr>
            <a:r>
              <a:rPr lang="ru-RU" b="1" dirty="0" smtClean="0"/>
              <a:t>Справочная литература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27652" name="Рисунок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9350" y="3943350"/>
            <a:ext cx="291465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772400" cy="1362456"/>
          </a:xfrm>
        </p:spPr>
        <p:txBody>
          <a:bodyPr/>
          <a:lstStyle/>
          <a:p>
            <a:pPr algn="ctr"/>
            <a:r>
              <a:rPr lang="ru-RU" sz="3200" dirty="0" smtClean="0"/>
              <a:t>Актуальность проблемы рационального регулирования освещённости обусловлена наличием следующих противоречий: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2348880"/>
            <a:ext cx="7772400" cy="4176464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sz="2800" dirty="0" smtClean="0"/>
              <a:t> с одной стороны искусственное освещение, жалюзи и другие приспособления позволяют регулировать освещённость в помещении, но с другой стороны на практике они используются недостаточно;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/>
              <a:t> </a:t>
            </a:r>
            <a:r>
              <a:rPr lang="ru-RU" sz="2800" dirty="0" smtClean="0"/>
              <a:t> человек понимает не безграничность своего здоровья, но недостаточно осознаёт то, что зрение нужно беречь.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620688"/>
            <a:ext cx="7772400" cy="150971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3200" b="1" dirty="0" smtClean="0"/>
              <a:t>Объект исследования</a:t>
            </a:r>
            <a:r>
              <a:rPr lang="en-US" sz="3200" b="1" dirty="0" smtClean="0"/>
              <a:t>:</a:t>
            </a:r>
            <a:r>
              <a:rPr lang="ru-RU" sz="3200" dirty="0" smtClean="0"/>
              <a:t> здание МБОУ </a:t>
            </a:r>
            <a:r>
              <a:rPr lang="ru-RU" sz="3200" dirty="0" err="1" smtClean="0"/>
              <a:t>Развиленской</a:t>
            </a:r>
            <a:r>
              <a:rPr lang="ru-RU" sz="3200" dirty="0" smtClean="0"/>
              <a:t> СОШ № 9</a:t>
            </a:r>
            <a:r>
              <a:rPr lang="en-US" sz="3200" dirty="0" smtClean="0"/>
              <a:t>;</a:t>
            </a:r>
            <a:endParaRPr lang="ru-RU" sz="3200" dirty="0" smtClean="0"/>
          </a:p>
          <a:p>
            <a:pPr algn="just"/>
            <a:r>
              <a:rPr lang="ru-RU" sz="3200" b="1" dirty="0" smtClean="0"/>
              <a:t>предмет </a:t>
            </a:r>
            <a:r>
              <a:rPr lang="ru-RU" sz="3200" dirty="0" smtClean="0"/>
              <a:t>– освещённость в классных комнатах.</a:t>
            </a:r>
            <a:endParaRPr lang="ru-RU" sz="3200" dirty="0"/>
          </a:p>
        </p:txBody>
      </p:sp>
      <p:pic>
        <p:nvPicPr>
          <p:cNvPr id="4" name="Рисунок 3" descr="IJwDThiKL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348880"/>
            <a:ext cx="6139656" cy="3916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sz="3000" b="1" dirty="0"/>
              <a:t>Цель: </a:t>
            </a:r>
            <a:r>
              <a:rPr lang="ru-RU" sz="3000" dirty="0"/>
              <a:t>понять важность освещённости в жизнедеятельности человека, оценить рациональность использования различных источников света и приспособлений для уменьшения освещённости внутри помещений и энергосбережения.</a:t>
            </a:r>
          </a:p>
          <a:p>
            <a:pPr algn="just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3969060"/>
            <a:ext cx="3192280" cy="2394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0648"/>
            <a:ext cx="3779848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body" idx="1"/>
          </p:nvPr>
        </p:nvSpPr>
        <p:spPr>
          <a:xfrm>
            <a:off x="611560" y="476672"/>
            <a:ext cx="8064896" cy="568863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Задачи:</a:t>
            </a:r>
            <a:endParaRPr lang="ru-RU" dirty="0" smtClean="0"/>
          </a:p>
          <a:p>
            <a:pPr algn="just"/>
            <a:r>
              <a:rPr lang="ru-RU" dirty="0" smtClean="0"/>
              <a:t>- изучить теоретически понятие освещённости, влияние данного фактора на зрение человека и нормы освещения в зданиях на основе различных источников;</a:t>
            </a:r>
          </a:p>
          <a:p>
            <a:pPr algn="just"/>
            <a:r>
              <a:rPr lang="ru-RU" dirty="0" smtClean="0"/>
              <a:t>- в ходе интервьюирования и анкетирования педагогов и учащихся школы, а также собственных наблюдений, выяснить взаимосвязь освещённости с проблемами зрения;</a:t>
            </a:r>
          </a:p>
          <a:p>
            <a:pPr algn="just"/>
            <a:r>
              <a:rPr lang="ru-RU" dirty="0" smtClean="0"/>
              <a:t>- в ходе бесед с работниками школы </a:t>
            </a:r>
            <a:r>
              <a:rPr lang="en-US" dirty="0" smtClean="0"/>
              <a:t> </a:t>
            </a:r>
            <a:r>
              <a:rPr lang="ru-RU" dirty="0" smtClean="0"/>
              <a:t>и экспериментального исследования выяснить, каким образом следует использовать лампы при освещении классных комнат, помогают ли жалюзи регулировать освещённость при превышении норм и какие их разновидности способствуют лучшему соблюдению норм;</a:t>
            </a:r>
          </a:p>
          <a:p>
            <a:pPr algn="just"/>
            <a:r>
              <a:rPr lang="ru-RU" dirty="0" smtClean="0"/>
              <a:t>- проанализировать полученные данные и сделать собственные выводы о различных возможностях решения проблем освещения помещений и энергосбережения.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body" idx="1"/>
          </p:nvPr>
        </p:nvSpPr>
        <p:spPr>
          <a:xfrm>
            <a:off x="611560" y="692696"/>
            <a:ext cx="7488832" cy="36004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b="1" dirty="0" smtClean="0"/>
              <a:t>Гипотеза:</a:t>
            </a:r>
            <a:r>
              <a:rPr lang="ru-RU" sz="2800" dirty="0" smtClean="0"/>
              <a:t> регулирование освещённости в помещении оказывается возможным, а соблюдение норм освещённости способствует сохранению зрения человека и экономии энергетических ресурсов.</a:t>
            </a:r>
          </a:p>
          <a:p>
            <a:endParaRPr lang="ru-RU" sz="2800" dirty="0" smtClean="0"/>
          </a:p>
          <a:p>
            <a:pPr algn="just"/>
            <a:r>
              <a:rPr lang="ru-RU" sz="2800" b="1" dirty="0" smtClean="0"/>
              <a:t>Методы:</a:t>
            </a:r>
            <a:r>
              <a:rPr lang="ru-RU" sz="2800" dirty="0" smtClean="0"/>
              <a:t> наблюдение, сравнение, анализ, интервьюирование, беседы, измерение.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343863"/>
            <a:ext cx="2695713" cy="2044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298400"/>
            <a:ext cx="2746544" cy="2061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80920" cy="1080120"/>
          </a:xfrm>
        </p:spPr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sz="4800" b="0" dirty="0" smtClean="0"/>
              <a:t>Иоганн Кеплер (1571-1630)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7" y="2492896"/>
            <a:ext cx="4444778" cy="2664296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3200" dirty="0" smtClean="0"/>
              <a:t>Впервые формулирует закон, согласно которому освещённость поверхности обратно пропорциональна квадрату расстояния до источника света.</a:t>
            </a:r>
            <a:endParaRPr lang="ru-RU" sz="3200" dirty="0"/>
          </a:p>
        </p:txBody>
      </p:sp>
      <p:pic>
        <p:nvPicPr>
          <p:cNvPr id="4" name="Рисунок 3" descr="kepler2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539233"/>
            <a:ext cx="3332085" cy="457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</TotalTime>
  <Words>1025</Words>
  <Application>Microsoft Office PowerPoint</Application>
  <PresentationFormat>Экран (4:3)</PresentationFormat>
  <Paragraphs>117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Calibri</vt:lpstr>
      <vt:lpstr>Constantia</vt:lpstr>
      <vt:lpstr>Times New Roman</vt:lpstr>
      <vt:lpstr>Wingdings</vt:lpstr>
      <vt:lpstr>Wingdings 2</vt:lpstr>
      <vt:lpstr>Поток</vt:lpstr>
      <vt:lpstr>«Рациональное регулирование освещённости как фактор сохранения здоровья школьников и энергосбережения»</vt:lpstr>
      <vt:lpstr>Презентация PowerPoint</vt:lpstr>
      <vt:lpstr>Закон об освещенности:</vt:lpstr>
      <vt:lpstr>Актуальность проблемы рационального регулирования освещённости обусловлена наличием следующих противоречий: </vt:lpstr>
      <vt:lpstr>Презентация PowerPoint</vt:lpstr>
      <vt:lpstr>Презентация PowerPoint</vt:lpstr>
      <vt:lpstr>Презентация PowerPoint</vt:lpstr>
      <vt:lpstr>Презентация PowerPoint</vt:lpstr>
      <vt:lpstr>  Иоганн Кеплер (1571-1630)</vt:lpstr>
      <vt:lpstr>Ламберт, Иоганн Генрих (1728-1777)</vt:lpstr>
      <vt:lpstr>Андрей Александрович Гершун (1903-1952)</vt:lpstr>
      <vt:lpstr>Презентация PowerPoint</vt:lpstr>
      <vt:lpstr>Что такое освещенность?</vt:lpstr>
      <vt:lpstr>Единицей измерения освещённости в Международной системе единиц (СИ) служит люкс , в СГС — фот. В отличие от освещённости, выражение количества света, отражённого поверхностью, называется светимостью. </vt:lpstr>
      <vt:lpstr>Виды освещения:</vt:lpstr>
      <vt:lpstr>Нормы освещенности в помещениях  и жилых зданиях</vt:lpstr>
      <vt:lpstr>Результаты проведенного                  опроса:  </vt:lpstr>
      <vt:lpstr>Результаты измерений освещенности</vt:lpstr>
      <vt:lpstr>Измерение освещённости перед первым уроком.</vt:lpstr>
      <vt:lpstr>Измерение освещенности в классе до уроков  при включении одного ряда ламп.</vt:lpstr>
      <vt:lpstr>Измерение освещённости в пасмурную погоду.</vt:lpstr>
      <vt:lpstr>Презентация PowerPoint</vt:lpstr>
      <vt:lpstr>Измерение освещённости в пасмурную погоду при использовании смешанного освещения.</vt:lpstr>
      <vt:lpstr>Измерение освещённости в солнечную погоду.</vt:lpstr>
      <vt:lpstr>Измерение освещённости при естественном освещении и применении тонких матерчатых жалюзи.</vt:lpstr>
      <vt:lpstr>Измерение освещённости при естественном освещении при применении плотных жалюзи.</vt:lpstr>
      <vt:lpstr>Презентация PowerPoint</vt:lpstr>
      <vt:lpstr>Презентация PowerPoint</vt:lpstr>
      <vt:lpstr>Рекомендации для сохранения зрения: </vt:lpstr>
      <vt:lpstr>Используемая литература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«Рациональное регулирование освещённости как фактор сохранения здоровья школьников и энергосбережения»</dc:title>
  <dc:creator>Лера</dc:creator>
  <cp:lastModifiedBy>Acer</cp:lastModifiedBy>
  <cp:revision>136</cp:revision>
  <dcterms:created xsi:type="dcterms:W3CDTF">2016-03-13T17:08:07Z</dcterms:created>
  <dcterms:modified xsi:type="dcterms:W3CDTF">2016-04-08T15:42:31Z</dcterms:modified>
</cp:coreProperties>
</file>