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0" r:id="rId4"/>
    <p:sldId id="258" r:id="rId5"/>
    <p:sldId id="259" r:id="rId6"/>
    <p:sldId id="283" r:id="rId7"/>
    <p:sldId id="261" r:id="rId8"/>
    <p:sldId id="265" r:id="rId9"/>
    <p:sldId id="278" r:id="rId10"/>
    <p:sldId id="280" r:id="rId11"/>
    <p:sldId id="279" r:id="rId12"/>
    <p:sldId id="262" r:id="rId13"/>
    <p:sldId id="263" r:id="rId14"/>
    <p:sldId id="264" r:id="rId15"/>
    <p:sldId id="266" r:id="rId16"/>
    <p:sldId id="267" r:id="rId17"/>
    <p:sldId id="269" r:id="rId18"/>
    <p:sldId id="268" r:id="rId19"/>
    <p:sldId id="271" r:id="rId20"/>
    <p:sldId id="272" r:id="rId21"/>
    <p:sldId id="281" r:id="rId22"/>
    <p:sldId id="282" r:id="rId23"/>
    <p:sldId id="273" r:id="rId24"/>
    <p:sldId id="274" r:id="rId25"/>
    <p:sldId id="276" r:id="rId26"/>
    <p:sldId id="275" r:id="rId27"/>
    <p:sldId id="257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7" autoAdjust="0"/>
  </p:normalViewPr>
  <p:slideViewPr>
    <p:cSldViewPr>
      <p:cViewPr>
        <p:scale>
          <a:sx n="59" d="100"/>
          <a:sy n="59" d="100"/>
        </p:scale>
        <p:origin x="-1872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72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1579-05DD-420F-8779-832BC0795B9A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7736-E9B2-4AD5-A052-23B695489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73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5172-2B8B-4B96-856A-E646823922E3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9CE2-C583-4FB4-97F5-C97187AFC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12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FCFC6-3B85-48D9-9565-A9537F2AD7EE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9A6E-7416-4D9A-A758-39696FF51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49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1520" y="332656"/>
            <a:ext cx="8640960" cy="626469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4950333"/>
            <a:ext cx="2427057" cy="19076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2B5E-D185-4DDF-9C73-684333F1368E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D6CE-7830-4C69-9949-06F93010D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890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BD1-0B35-4159-AD77-568328D7B460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86B25-8503-4D96-875D-5DA48DD1D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32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D00F-2F21-4D8B-830C-58FD463C2364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300-26AF-4BA2-BB90-D79B58BBC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780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52A2-8723-4E45-A667-4D0416E17F29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54140-CFEC-4D36-9674-F6ED77FDC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29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1F0B-CC3F-4FCD-AE7F-8501A8003C69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688E-8018-46BE-B3D6-652FD51E9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705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BD1B-5E0B-4006-95EE-570315EC2288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FE21-4EF6-43BA-80B4-9D1230FFB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43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7A3D-0045-4E3E-907E-A08C58BAA740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E9D6C-D449-4E45-910D-DC5D95ECF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832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9ED9-85C3-491F-8243-BC689CFCBDAA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1244-2527-4740-B654-7FAD6BA30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6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CBE7B-EFE2-4067-8D67-EE825680B1D7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A9B0A2-1936-4417-B2D7-64052EE88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.pentruea.md/intext/2013/02/20130210023433.jpg" TargetMode="External"/><Relationship Id="rId2" Type="http://schemas.openxmlformats.org/officeDocument/2006/relationships/hyperlink" Target="http://vechnostb.narod.ru/fotit_4_knigasvecha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07504" y="4221088"/>
            <a:ext cx="6008712" cy="1326009"/>
          </a:xfrm>
        </p:spPr>
        <p:txBody>
          <a:bodyPr/>
          <a:lstStyle/>
          <a:p>
            <a:r>
              <a:rPr lang="ru-RU" b="1" dirty="0" smtClean="0"/>
              <a:t>Весёлые стихи </a:t>
            </a:r>
            <a:br>
              <a:rPr lang="ru-RU" b="1" dirty="0" smtClean="0"/>
            </a:br>
            <a:r>
              <a:rPr lang="ru-RU" b="1" dirty="0" smtClean="0"/>
              <a:t>Николая Ярославцева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2123728" y="5085184"/>
            <a:ext cx="4928592" cy="13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4014475"/>
            <a:ext cx="3535850" cy="2815208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Автор: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AGPalatial" pitchFamily="2" charset="0"/>
              </a:rPr>
              <a:t>Нестеров Игорь,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AGPalatial" pitchFamily="2" charset="0"/>
              </a:rPr>
              <a:t>у</a:t>
            </a: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чащийся 4 класса,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AGPalatial" pitchFamily="2" charset="0"/>
              </a:rPr>
              <a:t>МОУ </a:t>
            </a:r>
            <a:r>
              <a:rPr lang="ru-RU" dirty="0" err="1" smtClean="0">
                <a:solidFill>
                  <a:schemeClr val="tx1"/>
                </a:solidFill>
                <a:latin typeface="AGPalatial" pitchFamily="2" charset="0"/>
              </a:rPr>
              <a:t>Харанорская</a:t>
            </a:r>
            <a:r>
              <a:rPr lang="ru-RU" dirty="0" smtClean="0">
                <a:solidFill>
                  <a:schemeClr val="tx1"/>
                </a:solidFill>
                <a:latin typeface="AGPalatial" pitchFamily="2" charset="0"/>
              </a:rPr>
              <a:t> ООШ,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Забайкальский район,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AGPalatial" pitchFamily="2" charset="0"/>
              </a:rPr>
              <a:t>Забайкальский край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Руководитель: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  <a:latin typeface="AGPalatial" pitchFamily="2" charset="0"/>
              </a:rPr>
              <a:t>Нестерова Надежда Николаевна,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AGPalatial" pitchFamily="2" charset="0"/>
              </a:rPr>
              <a:t>у</a:t>
            </a: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читель начальных классов</a:t>
            </a:r>
            <a:r>
              <a:rPr lang="en-US" sz="2800" b="0" i="0" dirty="0" smtClean="0">
                <a:solidFill>
                  <a:schemeClr val="tx1"/>
                </a:solidFill>
                <a:latin typeface="AGPalatial" pitchFamily="2" charset="0"/>
              </a:rPr>
              <a:t> </a:t>
            </a:r>
            <a:endParaRPr lang="ru-RU" sz="2800" b="0" i="0" dirty="0" smtClean="0">
              <a:solidFill>
                <a:schemeClr val="tx1"/>
              </a:solidFill>
              <a:latin typeface="AGPalatial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b="0" i="0" dirty="0" smtClean="0">
                <a:solidFill>
                  <a:schemeClr val="tx1"/>
                </a:solidFill>
                <a:latin typeface="AGPalatial" pitchFamily="2" charset="0"/>
              </a:rPr>
              <a:t>I</a:t>
            </a:r>
            <a:r>
              <a:rPr lang="ru-RU" sz="2800" b="0" i="0" dirty="0" smtClean="0">
                <a:solidFill>
                  <a:schemeClr val="tx1"/>
                </a:solidFill>
                <a:latin typeface="AGPalatial" pitchFamily="2" charset="0"/>
              </a:rPr>
              <a:t> кв. категории </a:t>
            </a:r>
            <a:endParaRPr lang="ru-RU" sz="2800" b="0" i="0" dirty="0">
              <a:solidFill>
                <a:schemeClr val="tx1"/>
              </a:solidFill>
              <a:latin typeface="AGPalatia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Певица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Мне встретить было охота</a:t>
            </a:r>
            <a:br>
              <a:rPr lang="ru-RU" sz="3200" dirty="0"/>
            </a:br>
            <a:r>
              <a:rPr lang="ru-RU" sz="3200" dirty="0"/>
              <a:t>Певицу с нашего болота.</a:t>
            </a:r>
            <a:br>
              <a:rPr lang="ru-RU" sz="3200" dirty="0"/>
            </a:br>
            <a:r>
              <a:rPr lang="ru-RU" sz="3200" dirty="0"/>
              <a:t>Она же квакала, смеясь:</a:t>
            </a:r>
            <a:br>
              <a:rPr lang="ru-RU" sz="3200" dirty="0"/>
            </a:br>
            <a:r>
              <a:rPr lang="ru-RU" sz="3200" dirty="0"/>
              <a:t>-Ну, лезь в </a:t>
            </a:r>
            <a:r>
              <a:rPr lang="ru-RU" sz="3200" dirty="0" err="1"/>
              <a:t>ква</a:t>
            </a:r>
            <a:r>
              <a:rPr lang="ru-RU" sz="3200" dirty="0"/>
              <a:t>-квашеную грязь!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4509762" cy="310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61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522651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37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Опрос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96544"/>
          </a:xfrm>
        </p:spPr>
        <p:txBody>
          <a:bodyPr/>
          <a:lstStyle/>
          <a:p>
            <a:pPr algn="r"/>
            <a:r>
              <a:rPr lang="ru-RU" dirty="0" smtClean="0"/>
              <a:t> Учащиеся не знают писателей Забайкалья.</a:t>
            </a:r>
          </a:p>
          <a:p>
            <a:pPr algn="r"/>
            <a:r>
              <a:rPr lang="ru-RU" dirty="0" smtClean="0"/>
              <a:t>Педагоги рассказали, что отдельно не изучаются произведения забайкальских писателей. Знакомство учащихся с творчеством писателей-земляков осуществляется только на внеклассных мероприятиях. </a:t>
            </a:r>
            <a:endParaRPr lang="ru-RU" dirty="0" smtClean="0"/>
          </a:p>
          <a:p>
            <a:pPr algn="r"/>
            <a:r>
              <a:rPr lang="ru-RU" dirty="0" smtClean="0"/>
              <a:t>К </a:t>
            </a:r>
            <a:r>
              <a:rPr lang="ru-RU" dirty="0" smtClean="0"/>
              <a:t>сожалению, книг писателей Забайкалья </a:t>
            </a:r>
          </a:p>
          <a:p>
            <a:pPr marL="0" indent="0" algn="r">
              <a:buNone/>
            </a:pPr>
            <a:r>
              <a:rPr lang="ru-RU" dirty="0" smtClean="0"/>
              <a:t>в библиотеке очень мало.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5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Наталья Дмитриевна,</a:t>
            </a:r>
            <a:br>
              <a:rPr lang="ru-RU" dirty="0" smtClean="0"/>
            </a:br>
            <a:r>
              <a:rPr lang="ru-RU" sz="3200" dirty="0" smtClean="0"/>
              <a:t>учитель фольклора и литературы Забайкалья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772816"/>
            <a:ext cx="4618856" cy="4525963"/>
          </a:xfrm>
        </p:spPr>
        <p:txBody>
          <a:bodyPr/>
          <a:lstStyle/>
          <a:p>
            <a:pPr algn="r"/>
            <a:r>
              <a:rPr lang="ru-RU" sz="2800" dirty="0" smtClean="0"/>
              <a:t>Материал для занятий нахожу в сети Интернет, </a:t>
            </a:r>
          </a:p>
          <a:p>
            <a:pPr marL="0" indent="0" algn="r">
              <a:buNone/>
            </a:pPr>
            <a:r>
              <a:rPr lang="ru-RU" sz="2800" dirty="0" smtClean="0"/>
              <a:t>в газетах и журналах. Подробно изучаем  творчество Г. </a:t>
            </a:r>
            <a:r>
              <a:rPr lang="ru-RU" sz="2800" dirty="0" err="1" smtClean="0"/>
              <a:t>Граубина</a:t>
            </a:r>
            <a:r>
              <a:rPr lang="ru-RU" sz="2800" dirty="0" smtClean="0"/>
              <a:t>, </a:t>
            </a:r>
          </a:p>
          <a:p>
            <a:pPr marL="0" indent="0" algn="r">
              <a:buNone/>
            </a:pPr>
            <a:r>
              <a:rPr lang="ru-RU" sz="2800" dirty="0" smtClean="0"/>
              <a:t>М. Вишнякова, Б. Макарова и др. </a:t>
            </a:r>
            <a:endParaRPr lang="ru-RU" sz="2800" dirty="0" smtClean="0"/>
          </a:p>
          <a:p>
            <a:pPr marL="0" indent="0" algn="r">
              <a:buNone/>
            </a:pPr>
            <a:r>
              <a:rPr lang="ru-RU" sz="2800" dirty="0" smtClean="0"/>
              <a:t>Произведения </a:t>
            </a:r>
            <a:r>
              <a:rPr lang="ru-RU" sz="2800" dirty="0" smtClean="0"/>
              <a:t>Николая Ярославцева не изучаем.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032448" cy="302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94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Нина Константиновна,</a:t>
            </a:r>
            <a:br>
              <a:rPr lang="ru-RU" dirty="0" smtClean="0"/>
            </a:br>
            <a:r>
              <a:rPr lang="ru-RU" dirty="0" smtClean="0"/>
              <a:t>библиотекарь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556792"/>
            <a:ext cx="4824536" cy="4392488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800" dirty="0" smtClean="0"/>
              <a:t>В фонде библиотеки имеется только одна книга Николая Ярославцева «Синий крокодил». </a:t>
            </a:r>
          </a:p>
          <a:p>
            <a:pPr marL="0" indent="0" algn="r">
              <a:buNone/>
            </a:pPr>
            <a:r>
              <a:rPr lang="ru-RU" sz="2800" dirty="0"/>
              <a:t> </a:t>
            </a:r>
            <a:r>
              <a:rPr lang="ru-RU" sz="2800" dirty="0" smtClean="0"/>
              <a:t>Стихи Николая Ярославцева очень весёлые, но, </a:t>
            </a:r>
            <a:endParaRPr lang="ru-RU" sz="2800" dirty="0" smtClean="0"/>
          </a:p>
          <a:p>
            <a:pPr marL="0" indent="0" algn="r">
              <a:buNone/>
            </a:pPr>
            <a:r>
              <a:rPr lang="ru-RU" sz="2800" dirty="0" smtClean="0"/>
              <a:t>к </a:t>
            </a:r>
            <a:r>
              <a:rPr lang="ru-RU" sz="2800" dirty="0" smtClean="0"/>
              <a:t>сожалению, нет литературы,  а найти в Интернете стихи </a:t>
            </a:r>
            <a:endParaRPr lang="ru-RU" sz="2800" dirty="0" smtClean="0"/>
          </a:p>
          <a:p>
            <a:pPr marL="0" indent="0" algn="r">
              <a:buNone/>
            </a:pPr>
            <a:r>
              <a:rPr lang="ru-RU" sz="2800" dirty="0" smtClean="0"/>
              <a:t>не </a:t>
            </a:r>
            <a:r>
              <a:rPr lang="ru-RU" sz="2800" dirty="0" smtClean="0"/>
              <a:t>все дети могут.  </a:t>
            </a:r>
            <a:endParaRPr lang="ru-RU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7"/>
            <a:ext cx="374695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86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Мероприятие</a:t>
            </a:r>
            <a:endParaRPr lang="ru-RU" b="1" dirty="0"/>
          </a:p>
        </p:txBody>
      </p:sp>
      <p:pic>
        <p:nvPicPr>
          <p:cNvPr id="5122" name="Picture 2" descr="C:\Users\user\Desktop\проект Игоря\DSC03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727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роект Игоря\DSC03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418565" cy="25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проект Игоря\DSC03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32" y="4005064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ярославцев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1830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02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проект Игоря\DSC03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оект Игоря\DSC03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360824" cy="252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80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проект Игоря\DSC03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66125" cy="289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8390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30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проект Игоря\DSC03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64" y="470900"/>
            <a:ext cx="3680896" cy="276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оект Игоря\DSC03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0668"/>
            <a:ext cx="3631432" cy="27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роект Игоря\DSC03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1252"/>
            <a:ext cx="4147226" cy="31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3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проект Игоря\DSC03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351733" cy="326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674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8229600" cy="1143000"/>
          </a:xfrm>
        </p:spPr>
        <p:txBody>
          <a:bodyPr/>
          <a:lstStyle/>
          <a:p>
            <a:r>
              <a:rPr lang="ru-RU" b="1" dirty="0" smtClean="0"/>
              <a:t>Николай Витальевич Ярославцев,</a:t>
            </a:r>
            <a:br>
              <a:rPr lang="ru-RU" b="1" dirty="0" smtClean="0"/>
            </a:br>
            <a:r>
              <a:rPr lang="ru-RU" b="1" dirty="0" smtClean="0"/>
              <a:t>поэт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3891617" cy="368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58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 своими руками</a:t>
            </a:r>
            <a:endParaRPr lang="ru-RU" dirty="0"/>
          </a:p>
        </p:txBody>
      </p:sp>
      <p:pic>
        <p:nvPicPr>
          <p:cNvPr id="5122" name="Picture 2" descr="C:\Users\user\Desktop\101MSDCF\DSC03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455" y="1265475"/>
            <a:ext cx="2483246" cy="26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01MSDCF\DSC03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4113"/>
            <a:ext cx="4536504" cy="24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101MSDCF\DSC03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973" y="1246874"/>
            <a:ext cx="2304256" cy="26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101MSDCF\DSC03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7371" y="4164863"/>
            <a:ext cx="3806696" cy="228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992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01MSDCF\DSC03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1768" y="523135"/>
            <a:ext cx="2258104" cy="33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01MSDCF\DSC03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0130"/>
            <a:ext cx="3168352" cy="24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101MSDCF\DSC03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3553" y="592803"/>
            <a:ext cx="2582821" cy="32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01MSDCF\DSC03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526" y="4098156"/>
            <a:ext cx="3390262" cy="24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493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101MSDCF\DSC03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5882"/>
            <a:ext cx="2383011" cy="33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01MSDCF\DSC03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609660" cy="25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101MSDCF\DSC03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4711" y="475715"/>
            <a:ext cx="2286589" cy="30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101MSDCF\DSC03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23320"/>
            <a:ext cx="2327471" cy="29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9344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проект Игоря\Геннадий Богданов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524"/>
            <a:ext cx="4104456" cy="30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753676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настолько чистое, светлое, весомое, что приписывать его только Забайкалью будет неправильно. Этот человек принадлежит всей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717032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Геннадий Богданов,</a:t>
            </a:r>
            <a:br>
              <a:rPr lang="ru-RU" sz="20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ru-RU" sz="2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директор «Экспресс-издательства»</a:t>
            </a:r>
          </a:p>
        </p:txBody>
      </p:sp>
    </p:spTree>
    <p:extLst>
      <p:ext uri="{BB962C8B-B14F-4D97-AF65-F5344CB8AC3E}">
        <p14:creationId xmlns:p14="http://schemas.microsoft.com/office/powerpoint/2010/main" xmlns="" val="202679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Читать стихи Николая Ярославцева – увлекательное занятие.</a:t>
            </a:r>
          </a:p>
          <a:p>
            <a:pPr algn="ctr"/>
            <a:r>
              <a:rPr lang="ru-RU" dirty="0" smtClean="0"/>
              <a:t>Творчество поэта-земляка разнообразно. Каждый может найти в нем что-то близкое, родное, интересное.</a:t>
            </a:r>
          </a:p>
          <a:p>
            <a:pPr algn="ctr"/>
            <a:r>
              <a:rPr lang="ru-RU" dirty="0" smtClean="0"/>
              <a:t>Стихи Николая Ярославцева смешные, в них выдумка, фантазия, музыка и доброта. Они поучают, воспитывают, развлекают. </a:t>
            </a:r>
          </a:p>
          <a:p>
            <a:pPr algn="ctr"/>
            <a:r>
              <a:rPr lang="ru-RU" dirty="0" smtClean="0"/>
              <a:t>Таким образом, моя гипотеза подтвердилась. 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5486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Я понял, что такое исследовательская деятельность. Мне было сложно выполнять теоретическую часть работы. Создавать книги было интересно. По мнению ребят, удобнее книги, которые не имеют колец для соединения страниц. Интереснее читать книгу с картинками. Поэтому я решил подарить школьной библиотеке такую книгу: с картинками и без колец.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5334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dirty="0"/>
              <a:t>Библиографический список: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1.	</a:t>
            </a:r>
            <a:r>
              <a:rPr lang="ru-RU" sz="1400" dirty="0" err="1"/>
              <a:t>Максименя</a:t>
            </a:r>
            <a:r>
              <a:rPr lang="ru-RU" sz="1400" dirty="0"/>
              <a:t> Э.А., Павлова Л.А. Забайкалье, моё Забайкалье… Книга для чтения в начальных классах Читинской области. – Чита: </a:t>
            </a:r>
            <a:r>
              <a:rPr lang="ru-RU" sz="1400" dirty="0" err="1"/>
              <a:t>ЗабГПУ</a:t>
            </a:r>
            <a:r>
              <a:rPr lang="ru-RU" sz="1400" dirty="0"/>
              <a:t>, 2003.</a:t>
            </a:r>
          </a:p>
          <a:p>
            <a:r>
              <a:rPr lang="ru-RU" sz="1400" dirty="0" smtClean="0"/>
              <a:t>2. Ярославцев </a:t>
            </a:r>
            <a:r>
              <a:rPr lang="ru-RU" sz="1400" dirty="0"/>
              <a:t>Н. Синий крокодил. Стихи для детей. Чита: Экспресс-Типография, 2003г.</a:t>
            </a:r>
          </a:p>
          <a:p>
            <a:r>
              <a:rPr lang="ru-RU" sz="1400" dirty="0"/>
              <a:t>3</a:t>
            </a:r>
            <a:r>
              <a:rPr lang="ru-RU" sz="1400" dirty="0" smtClean="0"/>
              <a:t>. Чита </a:t>
            </a:r>
            <a:r>
              <a:rPr lang="ru-RU" sz="1400" dirty="0"/>
              <a:t>литературная// январь, 2006, №1 (103). С. 12. </a:t>
            </a:r>
          </a:p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400" dirty="0"/>
              <a:t>Интернет-ресурсы:</a:t>
            </a:r>
          </a:p>
          <a:p>
            <a:endParaRPr lang="ru-RU" sz="1400" dirty="0"/>
          </a:p>
          <a:p>
            <a:r>
              <a:rPr lang="ru-RU" sz="1400" dirty="0"/>
              <a:t>http://old.zabunb.ru/index.php?option=com_content&amp;view=article&amp;id=650 </a:t>
            </a:r>
          </a:p>
          <a:p>
            <a:r>
              <a:rPr lang="ru-RU" sz="1400" dirty="0"/>
              <a:t>http://www.stihi.ru/ </a:t>
            </a:r>
          </a:p>
          <a:p>
            <a:r>
              <a:rPr lang="ru-RU" sz="1400" dirty="0"/>
              <a:t>http://забайкальскиеписатели.рф/index/slovo_zabajkalja/0-7 </a:t>
            </a:r>
          </a:p>
          <a:p>
            <a:r>
              <a:rPr lang="ru-RU" sz="1400" dirty="0"/>
              <a:t>https://i09.fotocdn.net/s1/5/gallery_m/1063/1063849/1063849282.jpg </a:t>
            </a:r>
          </a:p>
          <a:p>
            <a:r>
              <a:rPr lang="ru-RU" sz="1400" dirty="0"/>
              <a:t>http://zabinfo.ru/f11594 </a:t>
            </a:r>
          </a:p>
          <a:p>
            <a:r>
              <a:rPr lang="ru-RU" sz="1400" dirty="0"/>
              <a:t>http://encycl.chita.ru/encycl/person/?id=6419</a:t>
            </a:r>
          </a:p>
          <a:p>
            <a:r>
              <a:rPr lang="ru-RU" sz="1400" dirty="0"/>
              <a:t>http://www.dou75.ru/65/index.php?id=163&amp;Itemid=63&amp;option=com_content&amp;view=article </a:t>
            </a:r>
          </a:p>
          <a:p>
            <a:r>
              <a:rPr lang="ru-RU" sz="1400" dirty="0"/>
              <a:t>http://gazetaeffekt.ru/?idwho=697&amp;pageid=whoiswho </a:t>
            </a:r>
          </a:p>
          <a:p>
            <a:r>
              <a:rPr lang="ru-RU" sz="1400" dirty="0"/>
              <a:t>http://zabmedia.ru/articles/3109/ </a:t>
            </a:r>
          </a:p>
          <a:p>
            <a:r>
              <a:rPr lang="ru-RU" sz="1400" dirty="0"/>
              <a:t>http://zabkradet.jimdo.com</a:t>
            </a:r>
            <a:r>
              <a:rPr lang="ru-RU" sz="1400" dirty="0" smtClean="0"/>
              <a:t>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21198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/>
          <a:lstStyle/>
          <a:p>
            <a:r>
              <a:rPr lang="ru-RU" dirty="0" smtClean="0"/>
              <a:t>Фоны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80520"/>
          </a:xfrm>
        </p:spPr>
        <p:txBody>
          <a:bodyPr/>
          <a:lstStyle/>
          <a:p>
            <a:r>
              <a:rPr lang="ru-RU" sz="1600" u="sng" dirty="0" smtClean="0">
                <a:hlinkClick r:id="rId2"/>
              </a:rPr>
              <a:t>http://vechnostb.narod.ru/fotit_4_knigasvecha.JPG</a:t>
            </a:r>
            <a:endParaRPr lang="ru-RU" sz="1600" u="sng" dirty="0" smtClean="0"/>
          </a:p>
          <a:p>
            <a:r>
              <a:rPr lang="en-US" sz="1600" u="sng" dirty="0" smtClean="0">
                <a:hlinkClick r:id="rId3"/>
              </a:rPr>
              <a:t>http://st.pentruea.md/intext/2013/02/20130210023433.jpg</a:t>
            </a:r>
            <a:endParaRPr lang="ru-RU" sz="1600" u="sng" dirty="0" smtClean="0"/>
          </a:p>
          <a:p>
            <a:endParaRPr lang="ru-RU" sz="1600" u="sng" dirty="0" smtClean="0"/>
          </a:p>
          <a:p>
            <a:endParaRPr lang="ru-RU" sz="1600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/>
              <a:t>Цель: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82296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</a:t>
            </a:r>
            <a:r>
              <a:rPr lang="ru-RU" b="1" dirty="0" smtClean="0"/>
              <a:t>ыяснить особенности поэзии </a:t>
            </a:r>
          </a:p>
          <a:p>
            <a:pPr marL="0" indent="0" algn="ctr">
              <a:buNone/>
            </a:pPr>
            <a:r>
              <a:rPr lang="ru-RU" b="1" dirty="0" smtClean="0"/>
              <a:t>Николая Ярославцева.</a:t>
            </a:r>
          </a:p>
          <a:p>
            <a:pPr marL="0" indent="0">
              <a:buNone/>
            </a:pPr>
            <a:r>
              <a:rPr lang="ru-RU" sz="4400" b="1" dirty="0" smtClean="0"/>
              <a:t>Задачи:</a:t>
            </a:r>
          </a:p>
          <a:p>
            <a:pPr marL="301752" lvl="0" indent="-301752" algn="r" defTabSz="1216152" fontAlgn="auto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rgbClr val="374C81"/>
              </a:buClr>
              <a:buSzPct val="100000"/>
              <a:buFont typeface="Arial"/>
              <a:buChar char="•"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зучить </a:t>
            </a:r>
            <a:r>
              <a:rPr lang="ru-RU" b="1" dirty="0">
                <a:latin typeface="+mj-lt"/>
                <a:cs typeface="Times New Roman" panose="02020603050405020304" pitchFamily="18" charset="0"/>
              </a:rPr>
              <a:t>литературу, дающую более полное представление о поэте и его 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стихах; 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  <a:p>
            <a:pPr marL="301752" lvl="0" indent="-301752" algn="r" defTabSz="1216152" fontAlgn="auto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rgbClr val="374C81"/>
              </a:buClr>
              <a:buSzPct val="100000"/>
              <a:buFont typeface="Arial"/>
              <a:buChar char="•"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ознакомиться </a:t>
            </a:r>
            <a:r>
              <a:rPr lang="ru-RU" b="1" dirty="0">
                <a:latin typeface="+mj-lt"/>
                <a:cs typeface="Times New Roman" panose="02020603050405020304" pitchFamily="18" charset="0"/>
              </a:rPr>
              <a:t>с основной тематикой стихотворений 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автора; 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  <a:p>
            <a:pPr marL="301752" lvl="0" indent="-301752" algn="r" defTabSz="1216152" fontAlgn="auto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rgbClr val="374C81"/>
              </a:buClr>
              <a:buSzPct val="100000"/>
              <a:buFont typeface="Arial"/>
              <a:buChar char="•"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ызвать </a:t>
            </a:r>
            <a:r>
              <a:rPr lang="ru-RU" b="1" dirty="0">
                <a:latin typeface="+mj-lt"/>
                <a:cs typeface="Times New Roman" panose="02020603050405020304" pitchFamily="18" charset="0"/>
              </a:rPr>
              <a:t>интерес к произведениям Николая Ярославцева у </a:t>
            </a: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ребят.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1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Гипотеза: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У каждого поэта есть свои особенности, свой стиль.  Я предполагаю, что особенность стихотворений Николая </a:t>
            </a:r>
            <a:r>
              <a:rPr lang="ru-RU" dirty="0"/>
              <a:t>Ярославцева –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шутка</a:t>
            </a:r>
            <a:r>
              <a:rPr lang="ru-RU" dirty="0"/>
              <a:t>, доброта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dirty="0" smtClean="0"/>
              <a:t>   </a:t>
            </a:r>
            <a:r>
              <a:rPr lang="ru-RU" b="1" dirty="0" smtClean="0"/>
              <a:t>Объект </a:t>
            </a:r>
            <a:r>
              <a:rPr lang="ru-RU" b="1" dirty="0"/>
              <a:t>исследования:</a:t>
            </a:r>
            <a:r>
              <a:rPr lang="ru-RU" dirty="0"/>
              <a:t> поэзия Николая Ярославцева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b="1" dirty="0"/>
              <a:t>Предмет исследования: </a:t>
            </a:r>
            <a:r>
              <a:rPr lang="ru-RU" dirty="0"/>
              <a:t>тематический анализ стихотворений поэта-земляка.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49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r>
              <a:rPr lang="ru-RU" dirty="0"/>
              <a:t>изучение и анализ литературы </a:t>
            </a:r>
            <a:r>
              <a:rPr lang="ru-RU" dirty="0" smtClean="0"/>
              <a:t>и материалов </a:t>
            </a:r>
            <a:r>
              <a:rPr lang="ru-RU" dirty="0"/>
              <a:t>сети </a:t>
            </a:r>
            <a:r>
              <a:rPr lang="ru-RU" dirty="0" smtClean="0"/>
              <a:t>Интернет;</a:t>
            </a:r>
            <a:endParaRPr lang="ru-RU" dirty="0"/>
          </a:p>
          <a:p>
            <a:r>
              <a:rPr lang="ru-RU" dirty="0" smtClean="0"/>
              <a:t>опрос, интервью;</a:t>
            </a:r>
          </a:p>
          <a:p>
            <a:r>
              <a:rPr lang="ru-RU" dirty="0" smtClean="0"/>
              <a:t>наблюдение;</a:t>
            </a:r>
          </a:p>
          <a:p>
            <a:r>
              <a:rPr lang="ru-RU" dirty="0"/>
              <a:t>о</a:t>
            </a:r>
            <a:r>
              <a:rPr lang="ru-RU" dirty="0" smtClean="0"/>
              <a:t>бобщение;</a:t>
            </a:r>
          </a:p>
          <a:p>
            <a:r>
              <a:rPr lang="ru-RU" dirty="0"/>
              <a:t>п</a:t>
            </a:r>
            <a:r>
              <a:rPr lang="ru-RU" dirty="0" smtClean="0"/>
              <a:t>рактический: создание книг и презентаций.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12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</p:spPr>
        <p:txBody>
          <a:bodyPr/>
          <a:lstStyle/>
          <a:p>
            <a:r>
              <a:rPr lang="ru-RU" b="1" dirty="0" smtClean="0"/>
              <a:t>Теоретическая значимость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115212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</a:t>
            </a:r>
            <a:r>
              <a:rPr lang="ru-RU" dirty="0" smtClean="0"/>
              <a:t>аключается в изучении творчества Николая Ярославцева.  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67544" y="1700808"/>
            <a:ext cx="8229600" cy="8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Практическая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значимость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11560" y="2348880"/>
            <a:ext cx="82296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заключается в пополнении фонда школьной библиотеки, в использовании материала учителями нашей школы и других образовательных учреждений нашего края на уроках и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внеклассных мероприятиях.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Новизна работы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заключается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3200" dirty="0" smtClean="0">
                <a:latin typeface="+mn-lt"/>
                <a:cs typeface="+mn-cs"/>
              </a:rPr>
              <a:t> </a:t>
            </a:r>
            <a:r>
              <a:rPr lang="ru-RU" sz="3200" dirty="0" smtClean="0">
                <a:latin typeface="+mn-lt"/>
                <a:cs typeface="+mn-cs"/>
              </a:rPr>
              <a:t>          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обобщении информации о писателе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3200" dirty="0" smtClean="0">
                <a:latin typeface="+mn-lt"/>
                <a:cs typeface="+mn-cs"/>
              </a:rPr>
              <a:t> </a:t>
            </a:r>
            <a:r>
              <a:rPr lang="ru-RU" sz="3200" dirty="0" smtClean="0">
                <a:latin typeface="+mn-lt"/>
                <a:cs typeface="+mn-cs"/>
              </a:rPr>
              <a:t>          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его творчестве.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Тематические  </a:t>
            </a:r>
            <a:r>
              <a:rPr lang="ru-RU" b="1" dirty="0" smtClean="0"/>
              <a:t>группы: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ru-RU" b="1" dirty="0"/>
              <a:t>в</a:t>
            </a:r>
            <a:r>
              <a:rPr lang="ru-RU" b="1" dirty="0" smtClean="0"/>
              <a:t>есёлые стихи про детей;</a:t>
            </a:r>
            <a:endParaRPr lang="ru-RU" b="1" dirty="0"/>
          </a:p>
          <a:p>
            <a:pPr algn="r"/>
            <a:r>
              <a:rPr lang="ru-RU" b="1" dirty="0"/>
              <a:t>с</a:t>
            </a:r>
            <a:r>
              <a:rPr lang="ru-RU" b="1" dirty="0" smtClean="0"/>
              <a:t>тихи-загадки;</a:t>
            </a:r>
          </a:p>
          <a:p>
            <a:pPr algn="r"/>
            <a:r>
              <a:rPr lang="ru-RU" b="1" dirty="0"/>
              <a:t>с</a:t>
            </a:r>
            <a:r>
              <a:rPr lang="ru-RU" b="1" dirty="0" smtClean="0"/>
              <a:t>тихи-игры;</a:t>
            </a:r>
          </a:p>
          <a:p>
            <a:pPr algn="r"/>
            <a:r>
              <a:rPr lang="ru-RU" b="1" dirty="0"/>
              <a:t>с</a:t>
            </a:r>
            <a:r>
              <a:rPr lang="ru-RU" b="1" dirty="0" smtClean="0"/>
              <a:t>тихи-небылицы;</a:t>
            </a:r>
          </a:p>
          <a:p>
            <a:pPr algn="r"/>
            <a:r>
              <a:rPr lang="ru-RU" b="1" dirty="0"/>
              <a:t>ч</a:t>
            </a:r>
            <a:r>
              <a:rPr lang="ru-RU" b="1" dirty="0" smtClean="0"/>
              <a:t>астушки;</a:t>
            </a:r>
          </a:p>
          <a:p>
            <a:pPr algn="r"/>
            <a:r>
              <a:rPr lang="ru-RU" b="1" dirty="0" smtClean="0"/>
              <a:t>стихи о животных;</a:t>
            </a:r>
          </a:p>
          <a:p>
            <a:pPr algn="r"/>
            <a:r>
              <a:rPr lang="ru-RU" b="1" dirty="0" smtClean="0"/>
              <a:t>стихи о природе;</a:t>
            </a:r>
          </a:p>
          <a:p>
            <a:pPr algn="r"/>
            <a:r>
              <a:rPr lang="ru-RU" b="1" dirty="0"/>
              <a:t>с</a:t>
            </a:r>
            <a:r>
              <a:rPr lang="ru-RU" b="1" dirty="0" smtClean="0"/>
              <a:t>тихи для взрослых.</a:t>
            </a:r>
            <a:endParaRPr lang="ru-RU" b="1" dirty="0"/>
          </a:p>
          <a:p>
            <a:endParaRPr lang="ru-RU" dirty="0"/>
          </a:p>
        </p:txBody>
      </p:sp>
      <p:pic>
        <p:nvPicPr>
          <p:cNvPr id="1026" name="Picture 2" descr="C:\Users\user\Desktop\проект Игоря\1063849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32856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47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5446" y="5733256"/>
            <a:ext cx="4538554" cy="769138"/>
          </a:xfrm>
        </p:spPr>
        <p:txBody>
          <a:bodyPr/>
          <a:lstStyle/>
          <a:p>
            <a:r>
              <a:rPr lang="ru-RU" sz="2400" dirty="0"/>
              <a:t>Композитор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Марков </a:t>
            </a:r>
            <a:br>
              <a:rPr lang="ru-RU" sz="2400" b="1" dirty="0" smtClean="0"/>
            </a:br>
            <a:r>
              <a:rPr lang="ru-RU" sz="2400" b="1" dirty="0" smtClean="0"/>
              <a:t>Валентин Александрович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7184"/>
            <a:ext cx="4978896" cy="4525963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 Положены на музыку такие стихотворения:</a:t>
            </a:r>
          </a:p>
          <a:p>
            <a:pPr marL="0" indent="0" algn="r">
              <a:buNone/>
            </a:pPr>
            <a:r>
              <a:rPr lang="ru-RU" dirty="0" smtClean="0"/>
              <a:t> </a:t>
            </a:r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sz="2800" b="1" dirty="0" smtClean="0"/>
              <a:t>«Дедово лекарство», </a:t>
            </a:r>
          </a:p>
          <a:p>
            <a:pPr marL="0" indent="0" algn="r">
              <a:buNone/>
            </a:pPr>
            <a:r>
              <a:rPr lang="ru-RU" sz="2800" b="1" dirty="0" smtClean="0"/>
              <a:t>«Для чего нужна мне ложка»,  </a:t>
            </a:r>
          </a:p>
          <a:p>
            <a:pPr marL="0" indent="0" algn="r">
              <a:buNone/>
            </a:pPr>
            <a:r>
              <a:rPr lang="ru-RU" sz="2800" b="1" dirty="0" smtClean="0"/>
              <a:t>«Кошачий Новый год», «Напугали»,</a:t>
            </a:r>
          </a:p>
          <a:p>
            <a:pPr marL="0" indent="0" algn="r">
              <a:buNone/>
            </a:pPr>
            <a:r>
              <a:rPr lang="ru-RU" sz="2800" b="1" dirty="0" smtClean="0"/>
              <a:t> «Паровоз ходил чумазый», «</a:t>
            </a:r>
            <a:r>
              <a:rPr lang="ru-RU" sz="2800" b="1" dirty="0" err="1" smtClean="0"/>
              <a:t>Холодрыга</a:t>
            </a:r>
            <a:r>
              <a:rPr lang="ru-RU" sz="2800" b="1" dirty="0" smtClean="0"/>
              <a:t>».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682528" cy="535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7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86" y="1268760"/>
            <a:ext cx="2880320" cy="364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67744" y="692696"/>
            <a:ext cx="6573416" cy="4525963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>
                <a:solidFill>
                  <a:srgbClr val="FF0000"/>
                </a:solidFill>
              </a:rPr>
              <a:t>Кто  вкуснее?</a:t>
            </a:r>
          </a:p>
          <a:p>
            <a:pPr marL="0" indent="0" algn="r">
              <a:buNone/>
            </a:pPr>
            <a:r>
              <a:rPr lang="ru-RU" dirty="0"/>
              <a:t>В школу шёл отличник Вовка.</a:t>
            </a:r>
            <a:br>
              <a:rPr lang="ru-RU" dirty="0"/>
            </a:br>
            <a:r>
              <a:rPr lang="ru-RU" dirty="0"/>
              <a:t>Сел комар на Вовку ловко...</a:t>
            </a:r>
            <a:br>
              <a:rPr lang="ru-RU" dirty="0"/>
            </a:br>
            <a:r>
              <a:rPr lang="ru-RU" dirty="0"/>
              <a:t>Но вампир, писклявый, гнусный,</a:t>
            </a:r>
            <a:br>
              <a:rPr lang="ru-RU" dirty="0"/>
            </a:br>
            <a:r>
              <a:rPr lang="ru-RU" dirty="0"/>
              <a:t>Сплюнул - Вовка был невкусный...</a:t>
            </a:r>
            <a:br>
              <a:rPr lang="ru-RU" dirty="0"/>
            </a:br>
            <a:r>
              <a:rPr lang="ru-RU" dirty="0"/>
              <a:t>Ну, а двоечник Макар - </a:t>
            </a:r>
            <a:br>
              <a:rPr lang="ru-RU" dirty="0"/>
            </a:br>
            <a:r>
              <a:rPr lang="ru-RU" dirty="0"/>
              <a:t>Превосходный экземпляр! - </a:t>
            </a:r>
            <a:br>
              <a:rPr lang="ru-RU" dirty="0"/>
            </a:br>
            <a:r>
              <a:rPr lang="ru-RU" dirty="0"/>
              <a:t>Комарами весь искусан,</a:t>
            </a:r>
            <a:br>
              <a:rPr lang="ru-RU" dirty="0"/>
            </a:br>
            <a:r>
              <a:rPr lang="ru-RU" dirty="0"/>
              <a:t>Потому что очень вкусен.</a:t>
            </a:r>
            <a:br>
              <a:rPr lang="ru-RU" dirty="0"/>
            </a:br>
            <a:r>
              <a:rPr lang="ru-RU" dirty="0"/>
              <a:t>Говорят, любой балбес - </a:t>
            </a:r>
            <a:br>
              <a:rPr lang="ru-RU" dirty="0"/>
            </a:br>
            <a:r>
              <a:rPr lang="ru-RU" dirty="0"/>
              <a:t>Комарам деликатес!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63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8afb62a3c7b15fe668d15ab68bfe99281775e3"/>
</p:tagLst>
</file>

<file path=ppt/theme/theme1.xml><?xml version="1.0" encoding="utf-8"?>
<a:theme xmlns:a="http://schemas.openxmlformats.org/drawingml/2006/main" name="книга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книга 2</Template>
  <TotalTime>176</TotalTime>
  <Words>540</Words>
  <Application>Microsoft Office PowerPoint</Application>
  <PresentationFormat>Экран (4:3)</PresentationFormat>
  <Paragraphs>106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книга 2</vt:lpstr>
      <vt:lpstr>Весёлые стихи  Николая Ярославцева</vt:lpstr>
      <vt:lpstr>Николай Витальевич Ярославцев, поэт</vt:lpstr>
      <vt:lpstr>Цель: </vt:lpstr>
      <vt:lpstr>Гипотеза:</vt:lpstr>
      <vt:lpstr>Методы </vt:lpstr>
      <vt:lpstr>Теоретическая значимость</vt:lpstr>
      <vt:lpstr>Тематические  группы: </vt:lpstr>
      <vt:lpstr>Композитор  Марков  Валентин Александрович</vt:lpstr>
      <vt:lpstr>Слайд 9</vt:lpstr>
      <vt:lpstr>Певица Мне встретить было охота Певицу с нашего болота. Она же квакала, смеясь: -Ну, лезь в ква-квашеную грязь!</vt:lpstr>
      <vt:lpstr>Слайд 11</vt:lpstr>
      <vt:lpstr>Опрос </vt:lpstr>
      <vt:lpstr>Наталья Дмитриевна, учитель фольклора и литературы Забайкалья</vt:lpstr>
      <vt:lpstr>Нина Константиновна, библиотекарь школы</vt:lpstr>
      <vt:lpstr>Мероприятие</vt:lpstr>
      <vt:lpstr>Слайд 16</vt:lpstr>
      <vt:lpstr>Слайд 17</vt:lpstr>
      <vt:lpstr>Слайд 18</vt:lpstr>
      <vt:lpstr>Слайд 19</vt:lpstr>
      <vt:lpstr>Книги своими руками</vt:lpstr>
      <vt:lpstr>Слайд 21</vt:lpstr>
      <vt:lpstr>Слайд 22</vt:lpstr>
      <vt:lpstr>Слайд 23</vt:lpstr>
      <vt:lpstr>Выводы</vt:lpstr>
      <vt:lpstr>Слайд 25</vt:lpstr>
      <vt:lpstr>Слайд 26</vt:lpstr>
      <vt:lpstr>Фоны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«Книги»</dc:title>
  <dc:creator>Ольга Михайловна</dc:creator>
  <cp:lastModifiedBy>шг</cp:lastModifiedBy>
  <cp:revision>23</cp:revision>
  <dcterms:created xsi:type="dcterms:W3CDTF">2014-11-13T20:51:19Z</dcterms:created>
  <dcterms:modified xsi:type="dcterms:W3CDTF">2016-11-10T04:58:22Z</dcterms:modified>
</cp:coreProperties>
</file>