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1" r:id="rId5"/>
    <p:sldId id="263" r:id="rId6"/>
    <p:sldId id="257" r:id="rId7"/>
    <p:sldId id="258" r:id="rId8"/>
    <p:sldId id="262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F687D1-62E6-4DAC-BFB2-70D1B153C224}">
          <p14:sldIdLst>
            <p14:sldId id="256"/>
            <p14:sldId id="268"/>
          </p14:sldIdLst>
        </p14:section>
        <p14:section name="история возникновения" id="{CD2CAF24-6359-41F8-B3D7-127D0DBE0886}">
          <p14:sldIdLst>
            <p14:sldId id="260"/>
            <p14:sldId id="261"/>
          </p14:sldIdLst>
        </p14:section>
        <p14:section name="влияние на английский язык" id="{9819DC21-B45D-4502-9794-DE7827E8F7F7}">
          <p14:sldIdLst>
            <p14:sldId id="263"/>
            <p14:sldId id="257"/>
            <p14:sldId id="258"/>
            <p14:sldId id="262"/>
            <p14:sldId id="264"/>
            <p14:sldId id="265"/>
            <p14:sldId id="26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 классы</c:v>
                </c:pt>
                <c:pt idx="1">
                  <c:v>6 классы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 классы</c:v>
                </c:pt>
                <c:pt idx="1">
                  <c:v>6 классы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 классы</c:v>
                </c:pt>
                <c:pt idx="1">
                  <c:v>6 классы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20160"/>
        <c:axId val="53021696"/>
      </c:barChart>
      <c:catAx>
        <c:axId val="53020160"/>
        <c:scaling>
          <c:orientation val="minMax"/>
        </c:scaling>
        <c:delete val="0"/>
        <c:axPos val="b"/>
        <c:majorTickMark val="out"/>
        <c:minorTickMark val="none"/>
        <c:tickLblPos val="nextTo"/>
        <c:crossAx val="53021696"/>
        <c:crosses val="autoZero"/>
        <c:auto val="1"/>
        <c:lblAlgn val="ctr"/>
        <c:lblOffset val="100"/>
        <c:noMultiLvlLbl val="0"/>
      </c:catAx>
      <c:valAx>
        <c:axId val="5302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20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новые слова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6 классы</c:v>
                </c:pt>
                <c:pt idx="1">
                  <c:v>7 классы</c:v>
                </c:pt>
                <c:pt idx="2">
                  <c:v>8 классы</c:v>
                </c:pt>
                <c:pt idx="3">
                  <c:v>9 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чтение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6 классы</c:v>
                </c:pt>
                <c:pt idx="1">
                  <c:v>7 классы</c:v>
                </c:pt>
                <c:pt idx="2">
                  <c:v>8 классы</c:v>
                </c:pt>
                <c:pt idx="3">
                  <c:v>9 классы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грамматика времен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6 классы</c:v>
                </c:pt>
                <c:pt idx="1">
                  <c:v>7 классы</c:v>
                </c:pt>
                <c:pt idx="2">
                  <c:v>8 классы</c:v>
                </c:pt>
                <c:pt idx="3">
                  <c:v>9 классы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88448"/>
        <c:axId val="132322816"/>
      </c:barChart>
      <c:catAx>
        <c:axId val="5248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2322816"/>
        <c:crosses val="autoZero"/>
        <c:auto val="1"/>
        <c:lblAlgn val="ctr"/>
        <c:lblOffset val="100"/>
        <c:noMultiLvlLbl val="0"/>
      </c:catAx>
      <c:valAx>
        <c:axId val="13232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488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0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5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0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2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1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0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0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5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5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FDF0-AF6D-4515-8EEF-DF3AB10218B9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ADED-F6A4-48AF-AA60-AE19D7B7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8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538" y="1412776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Проектная работа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 ”История возникновения французского языка и его влияние на английский язык”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0782" y="46365"/>
            <a:ext cx="4263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Астафьев Кирилл 9 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" y="54730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Научный руководитель- Кондрашов Виктор Анатольевич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7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5" y="0"/>
            <a:ext cx="917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5926" y="29365"/>
            <a:ext cx="9179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Таким образом, французское влияние привело к различным изменениям в словарном составе Английского языка. Во-первых, это были названия нововведений. Во-вторых, большое количество замен, при которых Английское слово заменялось его Французским эквивалентом. В-третьих, Французский язык обогатил Английский огромным количеством синонимов, которые используются наравне с Английскими словами.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7272808" cy="342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64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01234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Вывод: Все языки имеют много общего, так как они все произошли с латыни и зная хоть один язык, можно осилить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17191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0799" y="2505670"/>
            <a:ext cx="6662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9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0" y="1772816"/>
            <a:ext cx="91630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Цели и задачи: изучить историю зарождения и возникновения французского языка , установить его связи с английским и объяснить их причину.</a:t>
            </a:r>
          </a:p>
        </p:txBody>
      </p:sp>
    </p:spTree>
    <p:extLst>
      <p:ext uri="{BB962C8B-B14F-4D97-AF65-F5344CB8AC3E}">
        <p14:creationId xmlns:p14="http://schemas.microsoft.com/office/powerpoint/2010/main" val="150983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7150" y="0"/>
            <a:ext cx="6877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Система глагольного спряжение на письме была очень похожа на ту, что существует в современном языке — с той лишь разницей, что поначалу читались все окончания личных форм. Это позволяло строить безличные односоставные предложение без местоимения-подлежащего. Так, например, выглядело спряжение правильного глагола </a:t>
            </a:r>
            <a:r>
              <a:rPr lang="ru-RU" sz="2400" b="1" dirty="0" err="1" smtClean="0">
                <a:solidFill>
                  <a:schemeClr val="bg1"/>
                </a:solidFill>
              </a:rPr>
              <a:t>porter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je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port</a:t>
            </a:r>
            <a:r>
              <a:rPr lang="ru-RU" sz="2400" b="1" dirty="0" smtClean="0">
                <a:solidFill>
                  <a:schemeClr val="bg1"/>
                </a:solidFill>
              </a:rPr>
              <a:t>-      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nous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port-ons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tu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port-es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vous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port-ez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il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port-et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ils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port-ent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754873" cy="28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55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6900" y="0"/>
            <a:ext cx="91708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Интересно, что глаголы, которые сегодня относят ко </a:t>
            </a:r>
            <a:r>
              <a:rPr lang="en-US" sz="2400" b="1" dirty="0" smtClean="0">
                <a:solidFill>
                  <a:schemeClr val="bg1"/>
                </a:solidFill>
              </a:rPr>
              <a:t>II </a:t>
            </a:r>
            <a:r>
              <a:rPr lang="ru-RU" sz="2400" b="1" dirty="0" smtClean="0">
                <a:solidFill>
                  <a:schemeClr val="bg1"/>
                </a:solidFill>
              </a:rPr>
              <a:t>группе (типа </a:t>
            </a:r>
            <a:r>
              <a:rPr lang="en-US" sz="2400" b="1" dirty="0" err="1" smtClean="0">
                <a:solidFill>
                  <a:schemeClr val="bg1"/>
                </a:solidFill>
              </a:rPr>
              <a:t>finir</a:t>
            </a:r>
            <a:r>
              <a:rPr lang="en-US" sz="2400" b="1" dirty="0" smtClean="0">
                <a:solidFill>
                  <a:schemeClr val="bg1"/>
                </a:solidFill>
              </a:rPr>
              <a:t>), </a:t>
            </a:r>
            <a:r>
              <a:rPr lang="ru-RU" sz="2400" b="1" dirty="0" smtClean="0">
                <a:solidFill>
                  <a:schemeClr val="bg1"/>
                </a:solidFill>
              </a:rPr>
              <a:t>имели окончание </a:t>
            </a:r>
            <a:r>
              <a:rPr lang="en-US" sz="2400" b="1" dirty="0" smtClean="0">
                <a:solidFill>
                  <a:schemeClr val="bg1"/>
                </a:solidFill>
              </a:rPr>
              <a:t>s </a:t>
            </a:r>
            <a:r>
              <a:rPr lang="ru-RU" sz="2400" b="1" dirty="0" smtClean="0">
                <a:solidFill>
                  <a:schemeClr val="bg1"/>
                </a:solidFill>
              </a:rPr>
              <a:t>во всех лицах: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Je </a:t>
            </a:r>
            <a:r>
              <a:rPr lang="en-US" sz="2400" b="1" dirty="0" err="1" smtClean="0">
                <a:solidFill>
                  <a:schemeClr val="bg1"/>
                </a:solidFill>
              </a:rPr>
              <a:t>fini</a:t>
            </a:r>
            <a:r>
              <a:rPr lang="en-US" sz="2400" b="1" dirty="0" smtClean="0">
                <a:solidFill>
                  <a:schemeClr val="bg1"/>
                </a:solidFill>
              </a:rPr>
              <a:t>-s</a:t>
            </a:r>
            <a:r>
              <a:rPr lang="ru-RU" sz="2400" b="1" dirty="0" smtClean="0">
                <a:solidFill>
                  <a:schemeClr val="bg1"/>
                </a:solidFill>
              </a:rPr>
              <a:t>            </a:t>
            </a:r>
            <a:r>
              <a:rPr lang="en-US" sz="2400" b="1" dirty="0" smtClean="0">
                <a:solidFill>
                  <a:schemeClr val="bg1"/>
                </a:solidFill>
              </a:rPr>
              <a:t>nous </a:t>
            </a:r>
            <a:r>
              <a:rPr lang="en-US" sz="2400" b="1" dirty="0" err="1" smtClean="0">
                <a:solidFill>
                  <a:schemeClr val="bg1"/>
                </a:solidFill>
              </a:rPr>
              <a:t>fini-ss</a:t>
            </a:r>
            <a:r>
              <a:rPr lang="en-US" sz="2400" b="1" dirty="0" smtClean="0">
                <a:solidFill>
                  <a:schemeClr val="bg1"/>
                </a:solidFill>
              </a:rPr>
              <a:t>- on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fini</a:t>
            </a:r>
            <a:r>
              <a:rPr lang="en-US" sz="2400" b="1" dirty="0" smtClean="0">
                <a:solidFill>
                  <a:schemeClr val="bg1"/>
                </a:solidFill>
              </a:rPr>
              <a:t>-s</a:t>
            </a:r>
            <a:r>
              <a:rPr lang="ru-RU" sz="2400" b="1" dirty="0" smtClean="0">
                <a:solidFill>
                  <a:schemeClr val="bg1"/>
                </a:solidFill>
              </a:rPr>
              <a:t>             </a:t>
            </a:r>
            <a:r>
              <a:rPr lang="en-US" sz="2400" b="1" dirty="0" err="1" smtClean="0">
                <a:solidFill>
                  <a:schemeClr val="bg1"/>
                </a:solidFill>
              </a:rPr>
              <a:t>vous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fini-ss-ez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il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fini-st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</a:t>
            </a:r>
            <a:r>
              <a:rPr lang="en-US" sz="2400" b="1" dirty="0" err="1" smtClean="0">
                <a:solidFill>
                  <a:schemeClr val="bg1"/>
                </a:solidFill>
              </a:rPr>
              <a:t>ils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fini-ss-ent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23188"/>
            <a:ext cx="495415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7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"/>
            <a:ext cx="93965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Французские заимствования в Английском языке можно различить по аффиксам: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У существительных.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Суффикс –</a:t>
            </a:r>
            <a:r>
              <a:rPr lang="en-US" sz="2400" b="1" dirty="0" err="1" smtClean="0">
                <a:solidFill>
                  <a:schemeClr val="bg1"/>
                </a:solidFill>
              </a:rPr>
              <a:t>ance</a:t>
            </a:r>
            <a:r>
              <a:rPr lang="en-US" sz="2400" b="1" dirty="0" smtClean="0">
                <a:solidFill>
                  <a:schemeClr val="bg1"/>
                </a:solidFill>
              </a:rPr>
              <a:t>: endurance, hindrance </a:t>
            </a:r>
            <a:r>
              <a:rPr lang="ru-RU" sz="2400" b="1" dirty="0" smtClean="0">
                <a:solidFill>
                  <a:schemeClr val="bg1"/>
                </a:solidFill>
              </a:rPr>
              <a:t>и так далее.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Суффикс –</a:t>
            </a:r>
            <a:r>
              <a:rPr lang="en-US" sz="2400" b="1" dirty="0" err="1" smtClean="0">
                <a:solidFill>
                  <a:schemeClr val="bg1"/>
                </a:solidFill>
              </a:rPr>
              <a:t>ence</a:t>
            </a:r>
            <a:r>
              <a:rPr lang="en-US" sz="2400" b="1" dirty="0" smtClean="0">
                <a:solidFill>
                  <a:schemeClr val="bg1"/>
                </a:solidFill>
              </a:rPr>
              <a:t>: consequence, patience </a:t>
            </a:r>
            <a:r>
              <a:rPr lang="ru-RU" sz="2400" b="1" dirty="0" smtClean="0">
                <a:solidFill>
                  <a:schemeClr val="bg1"/>
                </a:solidFill>
              </a:rPr>
              <a:t>и так далее.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Суффикс –</a:t>
            </a:r>
            <a:r>
              <a:rPr lang="en-US" sz="2400" b="1" dirty="0" err="1" smtClean="0">
                <a:solidFill>
                  <a:schemeClr val="bg1"/>
                </a:solidFill>
              </a:rPr>
              <a:t>ment</a:t>
            </a:r>
            <a:r>
              <a:rPr lang="en-US" sz="2400" b="1" dirty="0" smtClean="0">
                <a:solidFill>
                  <a:schemeClr val="bg1"/>
                </a:solidFill>
              </a:rPr>
              <a:t>: appointment, development </a:t>
            </a:r>
            <a:r>
              <a:rPr lang="ru-RU" sz="2400" b="1" dirty="0" smtClean="0">
                <a:solidFill>
                  <a:schemeClr val="bg1"/>
                </a:solidFill>
              </a:rPr>
              <a:t>и так далее.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Суффикс –</a:t>
            </a:r>
            <a:r>
              <a:rPr lang="en-US" sz="2400" b="1" dirty="0" smtClean="0">
                <a:solidFill>
                  <a:schemeClr val="bg1"/>
                </a:solidFill>
              </a:rPr>
              <a:t>age: courage, marriage, village </a:t>
            </a:r>
            <a:r>
              <a:rPr lang="ru-RU" sz="2400" b="1" dirty="0" smtClean="0">
                <a:solidFill>
                  <a:schemeClr val="bg1"/>
                </a:solidFill>
              </a:rPr>
              <a:t>и так далее.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Суффикс –</a:t>
            </a:r>
            <a:r>
              <a:rPr lang="en-US" sz="2400" b="1" dirty="0" err="1" smtClean="0">
                <a:solidFill>
                  <a:schemeClr val="bg1"/>
                </a:solidFill>
              </a:rPr>
              <a:t>ess</a:t>
            </a:r>
            <a:r>
              <a:rPr lang="en-US" sz="2400" b="1" dirty="0" smtClean="0">
                <a:solidFill>
                  <a:schemeClr val="bg1"/>
                </a:solidFill>
              </a:rPr>
              <a:t>: actress, adventuress.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У глаголов.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Префикс (</a:t>
            </a:r>
            <a:r>
              <a:rPr lang="en-US" sz="2400" b="1" dirty="0" smtClean="0">
                <a:solidFill>
                  <a:schemeClr val="bg1"/>
                </a:solidFill>
              </a:rPr>
              <a:t>en-): enable, enact, enslave </a:t>
            </a:r>
            <a:r>
              <a:rPr lang="ru-RU" sz="2400" b="1" dirty="0" smtClean="0">
                <a:solidFill>
                  <a:schemeClr val="bg1"/>
                </a:solidFill>
              </a:rPr>
              <a:t>и так далее.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Суффикс (-</a:t>
            </a:r>
            <a:r>
              <a:rPr lang="en-US" sz="2400" b="1" dirty="0" err="1" smtClean="0">
                <a:solidFill>
                  <a:schemeClr val="bg1"/>
                </a:solidFill>
              </a:rPr>
              <a:t>ous</a:t>
            </a:r>
            <a:r>
              <a:rPr lang="en-US" sz="2400" b="1" dirty="0" smtClean="0">
                <a:solidFill>
                  <a:schemeClr val="bg1"/>
                </a:solidFill>
              </a:rPr>
              <a:t>): curious, dangerous </a:t>
            </a:r>
            <a:r>
              <a:rPr lang="ru-RU" sz="2400" b="1" dirty="0" smtClean="0">
                <a:solidFill>
                  <a:schemeClr val="bg1"/>
                </a:solidFill>
              </a:rPr>
              <a:t>и так далее.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64" y="4523362"/>
            <a:ext cx="2419036" cy="21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12" y="2996952"/>
            <a:ext cx="2030188" cy="135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6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55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6547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Многие французские слова принадлежат царству развлечений: </a:t>
            </a:r>
            <a:r>
              <a:rPr lang="en-US" sz="2400" b="1" dirty="0" smtClean="0">
                <a:solidFill>
                  <a:schemeClr val="bg1"/>
                </a:solidFill>
              </a:rPr>
              <a:t>cards, dance, leisure, partner, pleasure, sport, tournament.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Интересно также отметить, что многие блюда и кушанья также имеют французские корни: </a:t>
            </a:r>
            <a:r>
              <a:rPr lang="en-US" sz="2400" b="1" dirty="0" smtClean="0">
                <a:solidFill>
                  <a:schemeClr val="bg1"/>
                </a:solidFill>
              </a:rPr>
              <a:t>beef, veal, mutton, pork, bacon, venison.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33887"/>
            <a:ext cx="37473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2" y="2060848"/>
            <a:ext cx="3281729" cy="218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4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050" y="320220"/>
            <a:ext cx="9163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древнеанглийские буквосочетания, которые всегда записывались как </a:t>
            </a:r>
            <a:r>
              <a:rPr lang="ru-RU" sz="2400" b="1" dirty="0" err="1" smtClean="0">
                <a:solidFill>
                  <a:schemeClr val="bg1"/>
                </a:solidFill>
              </a:rPr>
              <a:t>cw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sc</a:t>
            </a:r>
            <a:r>
              <a:rPr lang="ru-RU" sz="2400" b="1" dirty="0" smtClean="0">
                <a:solidFill>
                  <a:schemeClr val="bg1"/>
                </a:solidFill>
              </a:rPr>
              <a:t> и с, стали писаться на французский манер как «</a:t>
            </a:r>
            <a:r>
              <a:rPr lang="ru-RU" sz="2400" b="1" dirty="0" err="1" smtClean="0">
                <a:solidFill>
                  <a:schemeClr val="bg1"/>
                </a:solidFill>
              </a:rPr>
              <a:t>qu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sh</a:t>
            </a:r>
            <a:r>
              <a:rPr lang="ru-RU" sz="2400" b="1" dirty="0" smtClean="0">
                <a:solidFill>
                  <a:schemeClr val="bg1"/>
                </a:solidFill>
              </a:rPr>
              <a:t>» и «</a:t>
            </a:r>
            <a:r>
              <a:rPr lang="ru-RU" sz="2400" b="1" dirty="0" err="1" smtClean="0">
                <a:solidFill>
                  <a:schemeClr val="bg1"/>
                </a:solidFill>
              </a:rPr>
              <a:t>ch</a:t>
            </a:r>
            <a:r>
              <a:rPr lang="ru-RU" sz="2400" b="1" dirty="0" smtClean="0">
                <a:solidFill>
                  <a:schemeClr val="bg1"/>
                </a:solidFill>
              </a:rPr>
              <a:t>» соответственно. Как результат сегодня мы пишем «</a:t>
            </a:r>
            <a:r>
              <a:rPr lang="ru-RU" sz="2400" b="1" dirty="0" err="1" smtClean="0">
                <a:solidFill>
                  <a:schemeClr val="bg1"/>
                </a:solidFill>
              </a:rPr>
              <a:t>queen</a:t>
            </a:r>
            <a:r>
              <a:rPr lang="ru-RU" sz="2400" b="1" dirty="0" smtClean="0">
                <a:solidFill>
                  <a:schemeClr val="bg1"/>
                </a:solidFill>
              </a:rPr>
              <a:t>», а не «</a:t>
            </a:r>
            <a:r>
              <a:rPr lang="ru-RU" sz="2400" b="1" dirty="0" err="1" smtClean="0">
                <a:solidFill>
                  <a:schemeClr val="bg1"/>
                </a:solidFill>
              </a:rPr>
              <a:t>cwen</a:t>
            </a:r>
            <a:r>
              <a:rPr lang="ru-RU" sz="2400" b="1" dirty="0" smtClean="0">
                <a:solidFill>
                  <a:schemeClr val="bg1"/>
                </a:solidFill>
              </a:rPr>
              <a:t>» и «</a:t>
            </a:r>
            <a:r>
              <a:rPr lang="ru-RU" sz="2400" b="1" dirty="0" err="1" smtClean="0">
                <a:solidFill>
                  <a:schemeClr val="bg1"/>
                </a:solidFill>
              </a:rPr>
              <a:t>ship</a:t>
            </a:r>
            <a:r>
              <a:rPr lang="ru-RU" sz="2400" b="1" dirty="0" smtClean="0">
                <a:solidFill>
                  <a:schemeClr val="bg1"/>
                </a:solidFill>
              </a:rPr>
              <a:t>», а не «</a:t>
            </a:r>
            <a:r>
              <a:rPr lang="ru-RU" sz="2400" b="1" dirty="0" err="1" smtClean="0">
                <a:solidFill>
                  <a:schemeClr val="bg1"/>
                </a:solidFill>
              </a:rPr>
              <a:t>scip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should</a:t>
            </a:r>
            <a:r>
              <a:rPr lang="ru-RU" sz="2400" b="1" dirty="0" smtClean="0">
                <a:solidFill>
                  <a:schemeClr val="bg1"/>
                </a:solidFill>
              </a:rPr>
              <a:t>», а не «</a:t>
            </a:r>
            <a:r>
              <a:rPr lang="ru-RU" sz="2400" b="1" dirty="0" err="1" smtClean="0">
                <a:solidFill>
                  <a:schemeClr val="bg1"/>
                </a:solidFill>
              </a:rPr>
              <a:t>scolde</a:t>
            </a:r>
            <a:r>
              <a:rPr lang="ru-RU" sz="2400" b="1" dirty="0" smtClean="0">
                <a:solidFill>
                  <a:schemeClr val="bg1"/>
                </a:solidFill>
              </a:rPr>
              <a:t>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156996" cy="38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2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7403" y="104800"/>
            <a:ext cx="6966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постановка прилагательных после существительного в некоторых словосочетаниях: «</a:t>
            </a:r>
            <a:r>
              <a:rPr lang="ru-RU" sz="2400" b="1" dirty="0" err="1" smtClean="0">
                <a:solidFill>
                  <a:schemeClr val="bg1"/>
                </a:solidFill>
              </a:rPr>
              <a:t>attorney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general</a:t>
            </a:r>
            <a:r>
              <a:rPr lang="ru-RU" sz="2400" b="1" dirty="0" smtClean="0">
                <a:solidFill>
                  <a:schemeClr val="bg1"/>
                </a:solidFill>
              </a:rPr>
              <a:t>» (генеральный прокурор, – ред.), «</a:t>
            </a:r>
            <a:r>
              <a:rPr lang="ru-RU" sz="2400" b="1" dirty="0" err="1" smtClean="0">
                <a:solidFill>
                  <a:schemeClr val="bg1"/>
                </a:solidFill>
              </a:rPr>
              <a:t>secretary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general</a:t>
            </a:r>
            <a:r>
              <a:rPr lang="ru-RU" sz="2400" b="1" dirty="0" smtClean="0">
                <a:solidFill>
                  <a:schemeClr val="bg1"/>
                </a:solidFill>
              </a:rPr>
              <a:t>» (генеральный секретарь, – ред.), «</a:t>
            </a:r>
            <a:r>
              <a:rPr lang="ru-RU" sz="2400" b="1" dirty="0" err="1" smtClean="0">
                <a:solidFill>
                  <a:schemeClr val="bg1"/>
                </a:solidFill>
              </a:rPr>
              <a:t>surgeon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general</a:t>
            </a:r>
            <a:r>
              <a:rPr lang="ru-RU" sz="2400" b="1" dirty="0" smtClean="0">
                <a:solidFill>
                  <a:schemeClr val="bg1"/>
                </a:solidFill>
              </a:rPr>
              <a:t>» (главный санитарный врач, – ред.).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8666"/>
            <a:ext cx="5663952" cy="321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80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88373583"/>
              </p:ext>
            </p:extLst>
          </p:nvPr>
        </p:nvGraphicFramePr>
        <p:xfrm>
          <a:off x="2915816" y="158166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4921" y="1124744"/>
            <a:ext cx="309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Изучаемый материал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25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471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2019-01-25T13:33:56Z</dcterms:created>
  <dcterms:modified xsi:type="dcterms:W3CDTF">2019-04-18T18:36:23Z</dcterms:modified>
</cp:coreProperties>
</file>