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2"/>
  </p:notesMasterIdLst>
  <p:sldIdLst>
    <p:sldId id="318" r:id="rId2"/>
    <p:sldId id="256" r:id="rId3"/>
    <p:sldId id="320" r:id="rId4"/>
    <p:sldId id="315" r:id="rId5"/>
    <p:sldId id="260" r:id="rId6"/>
    <p:sldId id="314" r:id="rId7"/>
    <p:sldId id="268" r:id="rId8"/>
    <p:sldId id="267" r:id="rId9"/>
    <p:sldId id="266" r:id="rId10"/>
    <p:sldId id="265" r:id="rId11"/>
    <p:sldId id="264" r:id="rId12"/>
    <p:sldId id="263" r:id="rId13"/>
    <p:sldId id="308" r:id="rId14"/>
    <p:sldId id="307" r:id="rId15"/>
    <p:sldId id="270" r:id="rId16"/>
    <p:sldId id="281" r:id="rId17"/>
    <p:sldId id="271" r:id="rId18"/>
    <p:sldId id="283" r:id="rId19"/>
    <p:sldId id="285" r:id="rId20"/>
    <p:sldId id="290" r:id="rId21"/>
    <p:sldId id="300" r:id="rId22"/>
    <p:sldId id="302" r:id="rId23"/>
    <p:sldId id="299" r:id="rId24"/>
    <p:sldId id="298" r:id="rId25"/>
    <p:sldId id="297" r:id="rId26"/>
    <p:sldId id="296" r:id="rId27"/>
    <p:sldId id="272" r:id="rId28"/>
    <p:sldId id="305" r:id="rId29"/>
    <p:sldId id="304" r:id="rId30"/>
    <p:sldId id="273" r:id="rId31"/>
    <p:sldId id="274" r:id="rId32"/>
    <p:sldId id="275" r:id="rId33"/>
    <p:sldId id="276" r:id="rId34"/>
    <p:sldId id="286" r:id="rId35"/>
    <p:sldId id="287" r:id="rId36"/>
    <p:sldId id="288" r:id="rId37"/>
    <p:sldId id="291" r:id="rId38"/>
    <p:sldId id="310" r:id="rId39"/>
    <p:sldId id="311" r:id="rId40"/>
    <p:sldId id="293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29515A-88A7-4133-A85B-FCD27E27AE66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0AC9CB-B1FA-434C-9E32-5457D9650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8137-226A-4568-A5DD-446C7AF5C760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2F553-CD9D-42AF-A301-6D630898C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513F-B1F5-4975-867F-25F8CDD683C1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56E5-E4A8-4748-8E20-9305641D1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5EC8-D5CE-4175-B559-E5DB9EDC4EF9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C438-B4B3-4D48-B9BD-14C700AD0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BF3CC-7751-49D7-9AEA-F88568A8D46B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D35B-3379-4A3B-8EFB-906E5C9EF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D55A5-B1BA-438D-A89F-B465616525DF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B354-E7EC-4963-B943-4B28ADA93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62659-EC75-47DE-8C95-ACC5129D83AD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5CA7-62A0-4F4D-B5F6-A415FE0E1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8494D-3C67-4D2B-925D-BD35B82CC2BA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6C284-70D3-4266-B389-DC58CD658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F99E1-5E4B-422A-8380-8BCB8EF47CD2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3E5F0-8B52-4272-9281-46E1BAACD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ABF7B-F2B3-46F1-A192-AC887C508399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BB3AA-23D4-424A-AB0F-363AB854E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EFB6A-B6C4-4BCD-96D3-464DD756453D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4A4BB-0852-468E-B157-19F4950F2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01BB9-BACC-42D6-BBEE-784113E86C9D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0A2C8-B345-45FF-8408-4E52D2DB2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6FEF83-2328-47E4-9058-C119598ABBCB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A6181F-C894-482A-A3A5-833EF403E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3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7" name="Полилиния 12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1711" y="4953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56" r:id="rId9"/>
    <p:sldLayoutId id="2147483747" r:id="rId10"/>
    <p:sldLayoutId id="214748374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srgbClr val="FF0000"/>
                </a:solidFill>
              </a:rPr>
              <a:t>Багаутдинова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Зульфия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Александровна,учитель</a:t>
            </a:r>
            <a:r>
              <a:rPr lang="ru-RU" sz="3600" dirty="0" smtClean="0">
                <a:solidFill>
                  <a:srgbClr val="FF0000"/>
                </a:solidFill>
              </a:rPr>
              <a:t> высшей категории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4338" name="Текст 4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algn="ctr"/>
            <a:r>
              <a:rPr lang="ru-RU" sz="2000" smtClean="0">
                <a:solidFill>
                  <a:srgbClr val="7030A0"/>
                </a:solidFill>
              </a:rPr>
              <a:t>Открытый урок в рамках методического дня начальных классов</a:t>
            </a:r>
          </a:p>
        </p:txBody>
      </p:sp>
      <p:sp>
        <p:nvSpPr>
          <p:cNvPr id="14339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algn="ctr"/>
            <a:r>
              <a:rPr lang="ru-RU" sz="2000" smtClean="0">
                <a:solidFill>
                  <a:srgbClr val="7030A0"/>
                </a:solidFill>
              </a:rPr>
              <a:t>Деловая игра </a:t>
            </a:r>
          </a:p>
        </p:txBody>
      </p:sp>
      <p:pic>
        <p:nvPicPr>
          <p:cNvPr id="4" name="Содержимое 3" descr="H:\DSC02264.JPG"/>
          <p:cNvPicPr>
            <a:picLocks noGrp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781300"/>
            <a:ext cx="3090862" cy="3700463"/>
          </a:xfrm>
          <a:noFill/>
        </p:spPr>
      </p:pic>
      <p:sp>
        <p:nvSpPr>
          <p:cNvPr id="14341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«Знатоки русского языка»</a:t>
            </a:r>
          </a:p>
          <a:p>
            <a:pPr algn="ctr">
              <a:buFont typeface="Wingdings 2" pitchFamily="18" charset="2"/>
              <a:buNone/>
            </a:pPr>
            <a:r>
              <a:rPr lang="ru-RU" smtClean="0">
                <a:solidFill>
                  <a:srgbClr val="7030A0"/>
                </a:solidFill>
              </a:rPr>
              <a:t>по теме </a:t>
            </a:r>
            <a:r>
              <a:rPr lang="ru-RU" smtClean="0">
                <a:solidFill>
                  <a:srgbClr val="0070C0"/>
                </a:solidFill>
              </a:rPr>
              <a:t>«Закрепление знаний о суффиксах и приставках как значимых частях речи» </a:t>
            </a:r>
          </a:p>
          <a:p>
            <a:pPr algn="ctr">
              <a:buFont typeface="Wingdings 2" pitchFamily="18" charset="2"/>
              <a:buNone/>
            </a:pPr>
            <a:endParaRPr lang="ru-RU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086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ДЕВ </a:t>
            </a:r>
            <a:r>
              <a:rPr lang="ru-RU" sz="9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r>
              <a:rPr lang="ru-RU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ЧКА</a:t>
            </a:r>
            <a:endParaRPr lang="ru-RU" sz="9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3554" name="Line 3"/>
          <p:cNvSpPr>
            <a:spLocks noChangeShapeType="1"/>
          </p:cNvSpPr>
          <p:nvPr/>
        </p:nvSpPr>
        <p:spPr bwMode="auto">
          <a:xfrm flipH="1">
            <a:off x="2286000" y="428625"/>
            <a:ext cx="214313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3429000" y="1785938"/>
            <a:ext cx="1214438" cy="460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81200"/>
            <a:ext cx="39592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500438" y="642938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О</a:t>
            </a:r>
            <a:endParaRPr lang="ru-RU" sz="96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09800" y="533400"/>
            <a:ext cx="5105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ГОР  </a:t>
            </a:r>
            <a:r>
              <a:rPr lang="ru-RU" sz="9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r>
              <a:rPr lang="ru-RU" sz="96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Д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714875" y="685800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714875" y="1857375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 flipH="1">
            <a:off x="3357563" y="357188"/>
            <a:ext cx="357187" cy="357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0193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0" y="304800"/>
            <a:ext cx="5715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В</a:t>
            </a:r>
            <a:r>
              <a:rPr lang="ru-RU" sz="9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. </a:t>
            </a:r>
            <a:r>
              <a:rPr lang="ru-RU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РОНА</a:t>
            </a:r>
          </a:p>
        </p:txBody>
      </p:sp>
      <p:sp>
        <p:nvSpPr>
          <p:cNvPr id="25602" name="Line 3"/>
          <p:cNvSpPr>
            <a:spLocks noChangeShapeType="1"/>
          </p:cNvSpPr>
          <p:nvPr/>
        </p:nvSpPr>
        <p:spPr bwMode="auto">
          <a:xfrm>
            <a:off x="3071813" y="1714500"/>
            <a:ext cx="1143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 flipH="1">
            <a:off x="5500688" y="0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857375"/>
            <a:ext cx="487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928938" y="428625"/>
            <a:ext cx="11858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6215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715000" y="37338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581400" y="5334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71750" y="357188"/>
            <a:ext cx="52768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М </a:t>
            </a:r>
            <a:r>
              <a:rPr lang="ru-RU" sz="9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r>
              <a:rPr lang="ru-RU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РОЗ</a:t>
            </a:r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 flipH="1">
            <a:off x="6000750" y="28575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3581400" y="1676400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862138"/>
            <a:ext cx="5943600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48000" y="3810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24000" y="304800"/>
            <a:ext cx="6172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14563" y="142875"/>
            <a:ext cx="54816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К </a:t>
            </a:r>
            <a:r>
              <a:rPr lang="ru-RU" sz="9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r>
              <a:rPr lang="ru-RU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РОВА</a:t>
            </a:r>
          </a:p>
        </p:txBody>
      </p:sp>
      <p:sp>
        <p:nvSpPr>
          <p:cNvPr id="27653" name="Line 7"/>
          <p:cNvSpPr>
            <a:spLocks noChangeShapeType="1"/>
          </p:cNvSpPr>
          <p:nvPr/>
        </p:nvSpPr>
        <p:spPr bwMode="auto">
          <a:xfrm flipH="1">
            <a:off x="5181600" y="2286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4" name="Line 8"/>
          <p:cNvSpPr>
            <a:spLocks noChangeShapeType="1"/>
          </p:cNvSpPr>
          <p:nvPr/>
        </p:nvSpPr>
        <p:spPr bwMode="auto">
          <a:xfrm>
            <a:off x="3048000" y="1524000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Заголовок 13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65100" y="1206500"/>
            <a:ext cx="8369300" cy="1901825"/>
          </a:xfrm>
        </p:spPr>
      </p:pic>
      <p:sp>
        <p:nvSpPr>
          <p:cNvPr id="28674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357188" y="328612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  <a:p>
            <a:pPr marR="0" algn="l"/>
            <a:r>
              <a:rPr lang="ru-RU" sz="4800" b="1" smtClean="0">
                <a:solidFill>
                  <a:srgbClr val="FFC000"/>
                </a:solidFill>
              </a:rPr>
              <a:t>- золот        - лес-       -сад-  </a:t>
            </a:r>
            <a:r>
              <a:rPr lang="ru-RU" sz="4800" b="1" smtClean="0"/>
              <a:t>          </a:t>
            </a:r>
          </a:p>
        </p:txBody>
      </p:sp>
      <p:sp>
        <p:nvSpPr>
          <p:cNvPr id="4" name="Дуга 3"/>
          <p:cNvSpPr/>
          <p:nvPr/>
        </p:nvSpPr>
        <p:spPr>
          <a:xfrm rot="19170241">
            <a:off x="622300" y="3575050"/>
            <a:ext cx="1982788" cy="1768475"/>
          </a:xfrm>
          <a:prstGeom prst="arc">
            <a:avLst>
              <a:gd name="adj1" fmla="val 14844670"/>
              <a:gd name="adj2" fmla="val 1372663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Дуга 4"/>
          <p:cNvSpPr/>
          <p:nvPr/>
        </p:nvSpPr>
        <p:spPr>
          <a:xfrm rot="20801318">
            <a:off x="3330575" y="3560763"/>
            <a:ext cx="1982788" cy="1858962"/>
          </a:xfrm>
          <a:prstGeom prst="arc">
            <a:avLst>
              <a:gd name="adj1" fmla="val 13423607"/>
              <a:gd name="adj2" fmla="val 20548902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Дуга 5"/>
          <p:cNvSpPr/>
          <p:nvPr/>
        </p:nvSpPr>
        <p:spPr>
          <a:xfrm rot="20801318">
            <a:off x="5973763" y="3560763"/>
            <a:ext cx="1982787" cy="1858962"/>
          </a:xfrm>
          <a:prstGeom prst="arc">
            <a:avLst>
              <a:gd name="adj1" fmla="val 13703055"/>
              <a:gd name="adj2" fmla="val 20400987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2379" y="500042"/>
            <a:ext cx="898021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+mn-lt"/>
                <a:cs typeface="+mn-cs"/>
              </a:rPr>
              <a:t>1 гейм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«Подберите однокоренные слова»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971550" y="908050"/>
            <a:ext cx="7200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СОСТАВ СЛОВА</a:t>
            </a:r>
          </a:p>
        </p:txBody>
      </p:sp>
      <p:pic>
        <p:nvPicPr>
          <p:cNvPr id="29698" name="Picture 8" descr="nezn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1412875"/>
            <a:ext cx="33528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001000" cy="1714500"/>
          </a:xfrm>
        </p:spPr>
        <p:txBody>
          <a:bodyPr/>
          <a:lstStyle/>
          <a:p>
            <a:pPr algn="ctr"/>
            <a:r>
              <a:rPr lang="ru-RU" sz="6000" b="1" smtClean="0">
                <a:solidFill>
                  <a:srgbClr val="FF0000"/>
                </a:solidFill>
              </a:rPr>
              <a:t>2 гейм «Защита команды»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2643182"/>
            <a:ext cx="6143668" cy="3071834"/>
          </a:xfrm>
        </p:spPr>
        <p:txBody>
          <a:bodyPr>
            <a:normAutofit fontScale="92500"/>
          </a:bodyPr>
          <a:lstStyle/>
          <a:p>
            <a:pPr lvl="8"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srgbClr val="7030A0"/>
                </a:solidFill>
              </a:rPr>
              <a:t> 1. Что это такое?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7030A0"/>
                </a:solidFill>
              </a:rPr>
              <a:t>2. Для чего служит?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srgbClr val="7030A0"/>
                </a:solidFill>
              </a:rPr>
              <a:t> 3. Где стоит  в слове?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28800" y="3333750"/>
          <a:ext cx="5486400" cy="1905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33" name="Picture 4" descr="1208791866_nupogod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2571750"/>
            <a:ext cx="3019425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3"/>
          <p:cNvSpPr>
            <a:spLocks noRot="1" noChangeArrowheads="1"/>
          </p:cNvSpPr>
          <p:nvPr/>
        </p:nvSpPr>
        <p:spPr bwMode="auto">
          <a:xfrm>
            <a:off x="714375" y="3143250"/>
            <a:ext cx="81200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ПОСАДКА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357313" y="3071813"/>
            <a:ext cx="2214562" cy="500062"/>
            <a:chOff x="930" y="1752"/>
            <a:chExt cx="1180" cy="272"/>
          </a:xfrm>
        </p:grpSpPr>
        <p:sp>
          <p:nvSpPr>
            <p:cNvPr id="31750" name="Line 15"/>
            <p:cNvSpPr>
              <a:spLocks noChangeShapeType="1"/>
            </p:cNvSpPr>
            <p:nvPr/>
          </p:nvSpPr>
          <p:spPr bwMode="auto">
            <a:xfrm flipV="1">
              <a:off x="930" y="1752"/>
              <a:ext cx="1179" cy="0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1" name="Line 16"/>
            <p:cNvSpPr>
              <a:spLocks noChangeShapeType="1"/>
            </p:cNvSpPr>
            <p:nvPr/>
          </p:nvSpPr>
          <p:spPr bwMode="auto">
            <a:xfrm>
              <a:off x="2109" y="1752"/>
              <a:ext cx="1" cy="272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91" name="WordArt 23"/>
          <p:cNvSpPr>
            <a:spLocks noChangeArrowheads="1" noChangeShapeType="1" noTextEdit="1"/>
          </p:cNvSpPr>
          <p:nvPr/>
        </p:nvSpPr>
        <p:spPr bwMode="auto">
          <a:xfrm>
            <a:off x="928662" y="714356"/>
            <a:ext cx="7358114" cy="16430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ПРИСТАВКА-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часть слова, которая стоит перед корнем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служит для образования новых слов 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1748" name="Picture 24" descr="nezn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4724400"/>
            <a:ext cx="1090612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4" descr="nezn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4714875"/>
            <a:ext cx="1090613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Rot="1" noChangeArrowheads="1"/>
          </p:cNvSpPr>
          <p:nvPr/>
        </p:nvSpPr>
        <p:spPr bwMode="auto">
          <a:xfrm>
            <a:off x="323850" y="3716338"/>
            <a:ext cx="8510588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ПОСАДКА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143625" y="3357563"/>
            <a:ext cx="488950" cy="500062"/>
            <a:chOff x="748" y="799"/>
            <a:chExt cx="499" cy="408"/>
          </a:xfrm>
        </p:grpSpPr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20495" name="WordArt 15"/>
          <p:cNvSpPr>
            <a:spLocks noChangeArrowheads="1" noChangeShapeType="1" noTextEdit="1"/>
          </p:cNvSpPr>
          <p:nvPr/>
        </p:nvSpPr>
        <p:spPr bwMode="auto">
          <a:xfrm>
            <a:off x="428596" y="642918"/>
            <a:ext cx="8215370" cy="2357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923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ambria" pitchFamily="18" charset="0"/>
                <a:cs typeface="Times New Roman"/>
              </a:rPr>
              <a:t>СУФФИКС-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часть слова, которая стоит после корня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и служит для образования новых слов</a:t>
            </a:r>
            <a:endParaRPr lang="ru-RU" sz="32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2772" name="Picture 16" descr="nezn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4797425"/>
            <a:ext cx="1090612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6" descr="nezn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4786313"/>
            <a:ext cx="1090612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25425" y="0"/>
            <a:ext cx="8705850" cy="2560638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2928938"/>
            <a:ext cx="6557962" cy="2709862"/>
          </a:xfrm>
        </p:spPr>
        <p:txBody>
          <a:bodyPr/>
          <a:lstStyle/>
          <a:p>
            <a:pPr marR="0" algn="ctr"/>
            <a:r>
              <a:rPr lang="ru-RU" sz="3600" b="1" smtClean="0">
                <a:solidFill>
                  <a:srgbClr val="7030A0"/>
                </a:solidFill>
              </a:rPr>
              <a:t>Тема: Закрепление знаний о приставках и суффиксах как      значимых частях речи</a:t>
            </a:r>
            <a:endParaRPr lang="en-US" sz="3600" b="1" smtClean="0">
              <a:solidFill>
                <a:srgbClr val="7030A0"/>
              </a:solidFill>
            </a:endParaRPr>
          </a:p>
          <a:p>
            <a:pPr marR="0" algn="ctr"/>
            <a:r>
              <a:rPr lang="en-US" sz="3600" b="1" smtClean="0">
                <a:solidFill>
                  <a:srgbClr val="7030A0"/>
                </a:solidFill>
              </a:rPr>
              <a:t>3 </a:t>
            </a:r>
            <a:r>
              <a:rPr lang="ru-RU" sz="3600" b="1" smtClean="0">
                <a:solidFill>
                  <a:srgbClr val="7030A0"/>
                </a:solidFill>
              </a:rPr>
              <a:t>класс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Rot="1" noChangeArrowheads="1"/>
          </p:cNvSpPr>
          <p:nvPr/>
        </p:nvSpPr>
        <p:spPr bwMode="auto">
          <a:xfrm>
            <a:off x="214313" y="3571875"/>
            <a:ext cx="8535987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ПОСАДКА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357313" y="5072063"/>
            <a:ext cx="5256212" cy="361950"/>
            <a:chOff x="930" y="2568"/>
            <a:chExt cx="3311" cy="228"/>
          </a:xfrm>
        </p:grpSpPr>
        <p:sp>
          <p:nvSpPr>
            <p:cNvPr id="33799" name="Line 6"/>
            <p:cNvSpPr>
              <a:spLocks noChangeShapeType="1"/>
            </p:cNvSpPr>
            <p:nvPr/>
          </p:nvSpPr>
          <p:spPr bwMode="auto">
            <a:xfrm>
              <a:off x="930" y="2796"/>
              <a:ext cx="3311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Line 7"/>
            <p:cNvSpPr>
              <a:spLocks noChangeShapeType="1"/>
            </p:cNvSpPr>
            <p:nvPr/>
          </p:nvSpPr>
          <p:spPr bwMode="auto">
            <a:xfrm flipV="1">
              <a:off x="4241" y="2568"/>
              <a:ext cx="0" cy="22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Line 9"/>
            <p:cNvSpPr>
              <a:spLocks noChangeShapeType="1"/>
            </p:cNvSpPr>
            <p:nvPr/>
          </p:nvSpPr>
          <p:spPr bwMode="auto">
            <a:xfrm flipV="1">
              <a:off x="930" y="2568"/>
              <a:ext cx="0" cy="22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6786563" y="4071938"/>
            <a:ext cx="936625" cy="11525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3796" name="Line 15"/>
          <p:cNvSpPr>
            <a:spLocks noChangeShapeType="1"/>
          </p:cNvSpPr>
          <p:nvPr/>
        </p:nvSpPr>
        <p:spPr bwMode="auto">
          <a:xfrm>
            <a:off x="6572250" y="3286125"/>
            <a:ext cx="577850" cy="7223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9" name="WordArt 17"/>
          <p:cNvSpPr>
            <a:spLocks noChangeArrowheads="1" noChangeShapeType="1" noTextEdit="1"/>
          </p:cNvSpPr>
          <p:nvPr/>
        </p:nvSpPr>
        <p:spPr bwMode="auto">
          <a:xfrm>
            <a:off x="1042988" y="1125538"/>
            <a:ext cx="6958012" cy="2017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ОКОНЧАНИЕ- это изменяемая часть слова,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которая служит для связи слов в предложении</a:t>
            </a:r>
          </a:p>
        </p:txBody>
      </p:sp>
      <p:pic>
        <p:nvPicPr>
          <p:cNvPr id="33798" name="Picture 18" descr="nezn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072063"/>
            <a:ext cx="1090613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nimBg="1"/>
      <p:bldP spid="235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7175" y="3714750"/>
            <a:ext cx="4352925" cy="1857375"/>
          </a:xfrm>
        </p:spPr>
        <p:txBody>
          <a:bodyPr/>
          <a:lstStyle/>
          <a:p>
            <a:pPr marR="0">
              <a:lnSpc>
                <a:spcPct val="90000"/>
              </a:lnSpc>
            </a:pPr>
            <a:r>
              <a:rPr lang="ru-RU" sz="4400" smtClean="0">
                <a:solidFill>
                  <a:srgbClr val="CC00CC"/>
                </a:solidFill>
              </a:rPr>
              <a:t>Гимнастика</a:t>
            </a:r>
          </a:p>
          <a:p>
            <a:pPr marR="0">
              <a:lnSpc>
                <a:spcPct val="90000"/>
              </a:lnSpc>
            </a:pPr>
            <a:r>
              <a:rPr lang="ru-RU" sz="4400" smtClean="0">
                <a:solidFill>
                  <a:srgbClr val="CC00CC"/>
                </a:solidFill>
              </a:rPr>
              <a:t>для глаз</a:t>
            </a:r>
          </a:p>
        </p:txBody>
      </p:sp>
      <p:sp>
        <p:nvSpPr>
          <p:cNvPr id="34818" name="WordArt 4"/>
          <p:cNvSpPr>
            <a:spLocks noChangeArrowheads="1" noChangeShapeType="1" noTextEdit="1"/>
          </p:cNvSpPr>
          <p:nvPr/>
        </p:nvSpPr>
        <p:spPr bwMode="auto">
          <a:xfrm>
            <a:off x="1835150" y="908050"/>
            <a:ext cx="568960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Берегите зрение</a:t>
            </a:r>
          </a:p>
        </p:txBody>
      </p:sp>
      <p:pic>
        <p:nvPicPr>
          <p:cNvPr id="34819" name="Picture 4" descr="1208791866_malysh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286125"/>
            <a:ext cx="3000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1116013" y="188913"/>
            <a:ext cx="6769100" cy="6480175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900113" y="3213100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 rot="-3931340">
            <a:off x="7740651" y="3141662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3376 C 0.00869 -0.07237 -0.00347 -0.12717 0.01893 -0.15861 C 0.0231 -0.17364 0.029 -0.18451 0.03646 -0.19653 C 0.04011 -0.20231 0.04132 -0.20948 0.04445 -0.21572 C 0.04775 -0.23353 0.0533 -0.23977 0.06025 -0.25364 C 0.06389 -0.26867 0.07448 -0.27676 0.08247 -0.2874 C 0.08612 -0.30266 0.08438 -0.3015 0.09514 -0.30867 C 0.09723 -0.31723 0.10139 -0.32486 0.10782 -0.32763 C 0.11389 -0.33526 0.11025 -0.33017 0.11737 -0.34451 C 0.11823 -0.34636 0.12066 -0.3459 0.12223 -0.34659 C 0.12813 -0.34936 0.12622 -0.34821 0.13178 -0.35306 C 0.13542 -0.36046 0.1382 -0.36301 0.14445 -0.36578 C 0.14844 -0.37387 0.15139 -0.38474 0.15712 -0.39098 C 0.1625 -0.39676 0.17292 -0.39676 0.17935 -0.39954 C 0.1823 -0.40231 0.18525 -0.40647 0.18889 -0.40809 C 0.19046 -0.40879 0.19219 -0.40902 0.19358 -0.41017 C 0.2 -0.4148 0.20435 -0.4222 0.21112 -0.42497 C 0.22205 -0.43445 0.21685 -0.43168 0.22518 -0.43538 C 0.23334 -0.44301 0.22674 -0.43815 0.23959 -0.44185 C 0.25174 -0.44532 0.26198 -0.45041 0.27448 -0.45249 C 0.28542 -0.45711 0.29462 -0.45919 0.30625 -0.46081 C 0.31632 -0.46405 0.31007 -0.46173 0.32223 -0.46728 C 0.32535 -0.46867 0.33178 -0.47145 0.33178 -0.47121 C 0.35869 -0.47075 0.3856 -0.47121 0.41268 -0.46936 C 0.42275 -0.46867 0.42744 -0.46081 0.43629 -0.45873 C 0.4566 -0.45387 0.47639 -0.45133 0.49671 -0.44809 C 0.50504 -0.44439 0.51077 -0.43931 0.51875 -0.43538 C 0.52553 -0.42705 0.53299 -0.42474 0.54115 -0.42058 C 0.54549 -0.41503 0.5507 -0.41318 0.55539 -0.40809 C 0.56164 -0.40139 0.56685 -0.39769 0.57448 -0.3933 C 0.57935 -0.39029 0.58872 -0.38266 0.58872 -0.38243 C 0.59341 -0.3741 0.59584 -0.3711 0.60313 -0.36786 C 0.6066 -0.3533 0.60139 -0.37017 0.61424 -0.35306 C 0.62362 -0.34058 0.62014 -0.34659 0.62535 -0.33619 C 0.62587 -0.33341 0.62518 -0.32948 0.62691 -0.32763 C 0.62952 -0.32462 0.63646 -0.32347 0.63646 -0.32324 C 0.64115 -0.31699 0.64428 -0.31353 0.6507 -0.31075 C 0.66007 -0.29827 0.6566 -0.30428 0.66181 -0.29387 C 0.66389 -0.28208 0.66823 -0.28 0.67292 -0.27052 C 0.67431 -0.26798 0.67483 -0.26474 0.67622 -0.2622 C 0.67848 -0.25827 0.68403 -0.25156 0.68403 -0.25133 C 0.68577 -0.24462 0.69202 -0.2326 0.69202 -0.23237 C 0.6941 -0.22428 0.69514 -0.21318 0.7 -0.20717 C 0.70209 -0.19908 0.70417 -0.19699 0.70955 -0.19237 C 0.71441 -0.18358 0.7165 -0.17526 0.71893 -0.16486 C 0.725 -0.13965 0.73021 -0.11399 0.73646 -0.08879 C 0.73091 -0.06636 0.73907 -0.03861 0.74445 -0.01688 C 0.74671 0.01896 0.74757 0.02173 0.74445 0.06775 C 0.74393 0.07653 0.74011 0.08462 0.73803 0.09295 C 0.73507 0.10497 0.73316 0.11699 0.73004 0.12902 C 0.72674 0.14196 0.72483 0.15792 0.71893 0.16902 C 0.71719 0.17618 0.71494 0.18058 0.71112 0.18613 C 0.7099 0.19399 0.70747 0.20139 0.70625 0.20925 C 0.70573 0.21272 0.70591 0.21665 0.70469 0.21988 C 0.70365 0.22243 0.70157 0.22405 0.7 0.22613 C 0.69775 0.23584 0.69132 0.24647 0.6856 0.25364 C 0.68195 0.26913 0.67639 0.28046 0.66823 0.29179 C 0.66511 0.30451 0.66146 0.30543 0.65226 0.30867 C 0.64914 0.30983 0.64289 0.31283 0.64289 0.31306 C 0.63785 0.31931 0.63803 0.33087 0.63178 0.33618 C 0.62344 0.34335 0.6191 0.35306 0.60955 0.35722 C 0.60139 0.3674 0.59688 0.37988 0.5856 0.38474 C 0.58282 0.38728 0.58073 0.39098 0.57778 0.39329 C 0.57414 0.39607 0.56997 0.39699 0.56667 0.39954 C 0.56476 0.40069 0.5632 0.40208 0.56164 0.4037 C 0.5606 0.40486 0.5599 0.40694 0.55851 0.40809 C 0.55469 0.41133 0.54896 0.41433 0.54445 0.41642 C 0.53178 0.43329 0.50191 0.44277 0.48386 0.44601 C 0.47553 0.45179 0.4665 0.45988 0.45712 0.46289 C 0.42691 0.47283 0.39289 0.46728 0.36181 0.46936 C 0.35174 0.46867 0.34185 0.46844 0.33178 0.46728 C 0.32952 0.46705 0.31632 0.46104 0.3158 0.46081 C 0.31129 0.45873 0.30625 0.45942 0.30157 0.45873 C 0.2974 0.45734 0.29254 0.4578 0.28889 0.45457 C 0.28733 0.45318 0.28577 0.45133 0.28403 0.45017 C 0.27014 0.44208 0.25296 0.43815 0.23803 0.43329 C 0.22917 0.42728 0.22049 0.42266 0.21112 0.4185 C 0.20487 0.41064 0.19549 0.40879 0.18733 0.40578 C 0.18073 0.4 0.17483 0.39584 0.16823 0.39098 C 0.16129 0.38566 0.15643 0.37965 0.14914 0.37618 C 0.14566 0.37156 0.1415 0.36832 0.13803 0.3637 C 0.13073 0.35399 0.13959 0.35931 0.13004 0.35514 C 0.12813 0.35144 0.12553 0.34844 0.12379 0.34451 C 0.12084 0.3378 0.12431 0.3385 0.11893 0.3341 C 0.11754 0.33295 0.1158 0.33272 0.11424 0.33179 C 0.1125 0.33064 0.11112 0.32902 0.10955 0.32763 C 0.10678 0.31769 0.10226 0.31121 0.09514 0.30659 C 0.09132 0.2985 0.0875 0.29688 0.08091 0.29387 C 0.07483 0.28116 0.07761 0.26775 0.06511 0.2622 C 0.05973 0.25734 0.05695 0.25133 0.05226 0.24532 C 0.04983 0.23237 0.04827 0.22289 0.04115 0.21341 C 0.03959 0.20509 0.03664 0.18381 0.03334 0.17757 C 0.03021 0.17179 0.02674 0.1667 0.02379 0.16069 C 0.02153 0.15121 0.01997 0.1415 0.0158 0.13318 C 0.0125 0.11538 0.0125 0.09803 0.00469 0.08254 C 0.00244 0.06983 0.00382 0.07653 -4.72222E-6 0.06127 C -0.00052 0.05919 -0.00156 0.05503 -0.00156 0.05526 C -4.72222E-6 0.00277 -4.72222E-6 0.02104 -4.72222E-6 4.62428E-7 " pathEditMode="relative" rAng="0" ptsTypes="fffffffffffffffffffffffffffffffffffffffffffffffffffffffffffffffffffffffffffffffffffffffffffffffffA">
                                      <p:cBhvr>
                                        <p:cTn id="19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46821E-6 C -0.00659 -0.03768 0.00591 -0.09364 -0.01684 -0.1237 C -0.02048 -0.13896 -0.02673 -0.14936 -0.03507 -0.16208 C -0.03837 -0.16716 -0.03923 -0.1741 -0.04218 -0.18081 C -0.04531 -0.19815 -0.05087 -0.20485 -0.05833 -0.21849 C -0.06198 -0.2326 -0.07239 -0.24162 -0.08021 -0.25248 C -0.08437 -0.26751 -0.08316 -0.2652 -0.09305 -0.27329 C -0.09583 -0.28115 -0.09948 -0.28855 -0.10677 -0.29202 C -0.1125 -0.29919 -0.10885 -0.29479 -0.11597 -0.30844 C -0.11666 -0.31075 -0.11944 -0.30867 -0.12083 -0.31052 C -0.12656 -0.31352 -0.12517 -0.3126 -0.12986 -0.31722 C -0.13403 -0.3237 -0.13663 -0.32786 -0.14305 -0.33017 C -0.14739 -0.3378 -0.15069 -0.3482 -0.15555 -0.35491 C -0.16111 -0.36046 -0.17239 -0.36092 -0.17864 -0.363 C -0.18142 -0.36508 -0.18385 -0.36925 -0.18767 -0.37225 C -0.18975 -0.37179 -0.19097 -0.37318 -0.19271 -0.3741 C -0.1993 -0.3778 -0.20364 -0.38589 -0.21059 -0.38844 C -0.22153 -0.39792 -0.21666 -0.39468 -0.22465 -0.39907 C -0.23316 -0.40555 -0.22621 -0.40138 -0.23923 -0.40416 C -0.25121 -0.40809 -0.26198 -0.41318 -0.27465 -0.41503 C -0.28489 -0.42034 -0.29444 -0.42266 -0.30607 -0.42358 C -0.31632 -0.42659 -0.31007 -0.42427 -0.32257 -0.43052 C -0.32534 -0.43144 -0.33229 -0.43422 -0.33177 -0.43422 C -0.35937 -0.43375 -0.38646 -0.43375 -0.41319 -0.43237 C -0.42343 -0.43144 -0.4283 -0.42381 -0.4368 -0.42173 C -0.45764 -0.41664 -0.4776 -0.41387 -0.49774 -0.41109 C -0.50642 -0.40809 -0.51215 -0.40231 -0.52066 -0.39884 C -0.52708 -0.39029 -0.53455 -0.38797 -0.54271 -0.38358 C -0.54722 -0.37896 -0.55243 -0.37688 -0.55659 -0.37225 C -0.56371 -0.36462 -0.56857 -0.36162 -0.57604 -0.35699 C -0.58055 -0.35422 -0.59028 -0.34635 -0.59062 -0.34589 C -0.59566 -0.3378 -0.59739 -0.33572 -0.60573 -0.33156 C -0.60885 -0.31722 -0.60295 -0.33318 -0.61684 -0.31722 C -0.62587 -0.30427 -0.62205 -0.31029 -0.6276 -0.30034 C -0.62847 -0.29711 -0.62743 -0.29341 -0.62899 -0.29202 C -0.63177 -0.28855 -0.63889 -0.28716 -0.63923 -0.2874 C -0.64323 -0.28069 -0.6467 -0.27768 -0.65312 -0.27491 C -0.66267 -0.26289 -0.65937 -0.2689 -0.66389 -0.25803 C -0.66632 -0.2467 -0.67014 -0.24508 -0.67587 -0.23491 C -0.67691 -0.2326 -0.6776 -0.22913 -0.67882 -0.22682 C -0.6809 -0.22219 -0.68646 -0.21664 -0.68593 -0.21618 C -0.68819 -0.20925 -0.69427 -0.19768 -0.69514 -0.19768 C -0.69705 -0.19005 -0.69757 -0.17849 -0.70278 -0.17179 C -0.70451 -0.16393 -0.70712 -0.16208 -0.71198 -0.15768 C -0.71771 -0.1489 -0.71909 -0.13988 -0.72153 -0.1304 C -0.72795 -0.10566 -0.73316 -0.08046 -0.73906 -0.05526 C -0.73472 -0.03237 -0.74166 -0.00416 -0.74739 0.01688 C -0.75 0.05318 -0.75104 0.05573 -0.74739 0.10058 C -0.74687 0.10821 -0.74288 0.11746 -0.74132 0.12532 C -0.73871 0.13827 -0.73593 0.1496 -0.73298 0.16162 C -0.72916 0.1748 -0.72795 0.19099 -0.72205 0.20093 C -0.72014 0.20948 -0.71788 0.21226 -0.71389 0.21873 C -0.7125 0.22682 -0.71024 0.23445 -0.70903 0.24162 C -0.70833 0.24578 -0.70903 0.24902 -0.70764 0.25226 C -0.70659 0.25457 -0.70364 0.25596 -0.70312 0.25758 C -0.70069 0.26798 -0.6934 0.27769 -0.68767 0.28648 C -0.68489 0.30151 -0.67812 0.31122 -0.671 0.32417 C -0.66701 0.33688 -0.66406 0.33734 -0.65434 0.34104 C -0.65208 0.34128 -0.64548 0.34312 -0.64531 0.34405 C -0.64028 0.35099 -0.63993 0.36208 -0.63437 0.36763 C -0.62552 0.37295 -0.62153 0.38474 -0.61163 0.38821 C -0.60382 0.39931 -0.59913 0.4118 -0.58698 0.41457 C -0.58437 0.41804 -0.58212 0.42081 -0.57951 0.42451 C -0.57604 0.42659 -0.57187 0.42659 -0.56805 0.43122 C -0.56649 0.43122 -0.56528 0.43168 -0.56302 0.43492 C -0.5625 0.43561 -0.56163 0.43723 -0.56041 0.43746 C -0.55642 0.4407 -0.55 0.44486 -0.54635 0.44671 C -0.53333 0.46336 -0.50295 0.47284 -0.48489 0.477 C -0.47691 0.48185 -0.46736 0.49156 -0.4585 0.4918 C -0.42778 0.50312 -0.39375 0.49781 -0.36215 0.49873 C -0.35208 0.49804 -0.34201 0.49919 -0.33212 0.4985 C -0.32968 0.49642 -0.31632 0.4918 -0.31528 0.49203 C -0.31128 0.48856 -0.30659 0.4911 -0.30156 0.48925 C -0.29739 0.48786 -0.29236 0.48925 -0.28854 0.48486 C -0.28715 0.4837 -0.28541 0.48116 -0.28455 0.47977 C -0.26996 0.47284 -0.25225 0.46867 -0.23732 0.46405 C -0.22864 0.45734 -0.22048 0.45411 -0.21093 0.44995 C -0.20382 0.44116 -0.19444 0.43931 -0.18646 0.43561 C -0.17986 0.43052 -0.17396 0.42567 -0.16701 0.42081 C -0.16024 0.41711 -0.15468 0.41018 -0.14809 0.40648 C -0.14392 0.40301 -0.1401 0.39977 -0.13732 0.39469 C -0.12934 0.38405 -0.13802 0.39052 -0.12899 0.38613 C -0.12691 0.38289 -0.12396 0.37827 -0.12326 0.37642 C -0.11996 0.36833 -0.12326 0.37018 -0.11753 0.36602 C -0.11597 0.36417 -0.1151 0.36393 -0.11302 0.36393 C -0.11076 0.36162 -0.10972 0.35977 -0.10764 0.35862 C -0.10555 0.34867 -0.10069 0.34266 -0.09427 0.33758 C -0.0901 0.33018 -0.08611 0.32833 -0.07864 0.3244 C -0.07309 0.31307 -0.07604 0.30035 -0.06337 0.29365 C -0.05729 0.28925 -0.05538 0.28301 -0.05034 0.27746 C -0.04843 0.26405 -0.04687 0.25341 -0.03923 0.24602 C -0.03732 0.23607 -0.03489 0.21503 -0.03159 0.21041 C -0.02795 0.20463 -0.02465 0.19885 -0.02239 0.19307 C -0.02031 0.18359 -0.01753 0.17411 -0.01337 0.16532 C -0.00989 0.14867 -0.01007 0.13133 -0.0026 0.11607 C 0.00035 0.10336 -0.00156 0.11006 0.00209 0.09388 C 0.00261 0.09295 0.004 0.08717 0.00365 0.0881 C 0.00261 0.03677 0.00209 0.05549 0.00209 0.03376 " pathEditMode="relative" rAng="0" ptsTypes="fffffffffffffffffffffffffffffffffffffffffffffffffffffffffffffffffffffffffffffffffffffffffffffffffA">
                                      <p:cBhvr>
                                        <p:cTn id="36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3" grpId="1" animBg="1"/>
      <p:bldP spid="15363" grpId="2" animBg="1"/>
      <p:bldP spid="15364" grpId="0" animBg="1"/>
      <p:bldP spid="1536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5076825" y="3284538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5607E-6 C 0.0224 -0.03792 0.04566 -0.08 0.06788 -0.1341 C 0.12952 -0.2867 0.14583 -0.43561 0.10087 -0.45826 C 0.05521 -0.48509 -0.03281 -0.3778 -0.0941 -0.22543 C -0.12656 -0.14474 -0.14583 -0.06844 -0.1526 -0.01063 C -0.16215 0.03491 -0.16528 0.08046 -0.16528 0.13434 C -0.16528 0.30613 -0.12326 0.44832 -0.07396 0.44832 C -0.02569 0.44832 0.01632 0.30613 0.01632 0.13434 C 0.01632 0.05411 0.00695 -0.02266 -0.00937 -0.07561 C -0.01632 -0.12185 -0.03281 -0.17156 -0.05173 -0.2215 C -0.11649 -0.3778 -0.20434 -0.48509 -0.25035 -0.45826 C -0.29514 -0.43191 -0.27864 -0.2867 -0.21389 -0.12994 C -0.18802 -0.05665 -0.1526 0.00416 -0.11649 0.04601 C -0.09045 0.08486 -0.06128 0.11931 -0.02257 0.15306 C 0.0941 0.26382 0.21059 0.31376 0.2434 0.26798 C 0.27274 0.2222 0.20799 0.09595 0.0908 -0.01063 C 0.04236 -0.05665 -0.00937 -0.09133 -0.05173 -0.11422 C -0.09045 -0.13711 -0.13976 -0.15653 -0.19132 -0.16763 C -0.33385 -0.20624 -0.45729 -0.19468 -0.46684 -0.1341 C -0.47951 -0.07561 -0.37292 -1.15607E-6 -0.23038 0.03885 C -0.16528 0.05411 -0.10364 0.06127 -0.05503 0.05757 C -0.01302 0.05757 0.03247 0.05041 0.08125 0.03885 C 0.22379 -1.15607E-6 0.3316 -0.08 0.31771 -0.13711 C 0.30816 -0.19468 0.18472 -0.20971 0.04236 -0.17156 C -0.02569 -0.15214 -0.08785 -0.12578 -0.12951 -0.09549 C -0.16528 -0.07214 -0.20087 -0.04578 -0.23993 -0.01063 C -0.35347 0.10012 -0.42187 0.2222 -0.38906 0.26798 C -0.35972 0.31376 -0.23993 0.26382 -0.12656 0.15676 C -0.07153 0.10358 -0.02569 0.05041 -1.38889E-6 -1.15607E-6 Z " pathEditMode="relative" rAng="0" ptsTypes="fffffffffffffffffffffffffffff">
                                      <p:cBhvr>
                                        <p:cTn id="13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827088" y="3716338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19653E-6 C -0.01232 -0.27191 0.14653 -0.50659 0.35955 -0.52277 C 0.56337 -0.54243 0.75417 -0.36115 0.76684 -0.09734 C 0.78316 0.1452 0.64914 0.37249 0.45799 0.3889 C 0.28368 0.40139 0.11771 0.25064 0.10487 0.02451 C 0.09237 -0.18266 0.20382 -0.37711 0.36563 -0.39376 C 0.51528 -0.40532 0.65556 -0.2793 0.66528 -0.08971 C 0.67448 0.08093 0.58525 0.24624 0.45157 0.25526 C 0.33073 0.26705 0.21667 0.16971 0.2066 0.01596 C 0.20052 -0.12208 0.26737 -0.25549 0.3724 -0.26358 C 0.46476 -0.27191 0.55643 -0.19884 0.56337 -0.08092 C 0.56962 0.02058 0.52171 0.11723 0.44514 0.12555 C 0.3816 0.13341 0.31476 0.08902 0.31146 0.00809 C 0.30556 -0.05688 0.33073 -0.12647 0.3783 -0.13364 C 0.41684 -0.13364 0.45504 -0.11815 0.46129 -0.07329 C 0.46476 -0.04462 0.45799 -0.01618 0.43941 -0.00416 C 0.42952 -2.19653E-6 0.42309 -2.19653E-6 0.41389 -0.00416 " pathEditMode="relative" rAng="0" ptsTypes="fffffffffffffffff">
                                      <p:cBhvr>
                                        <p:cTn id="13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179388" y="3141663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96532E-6 C 8.33333E-7 0.17249 0.09896 0.31468 0.21944 0.31468 C 0.36146 0.31468 0.41285 0.157 0.43455 0.06243 L 0.45677 -0.06289 C 0.47882 -0.15769 0.53351 -0.31468 0.69392 -0.31468 C 0.7967 -0.31468 0.91354 -0.17318 0.91354 -1.96532E-6 C 0.91354 0.17249 0.7967 0.31468 0.69392 0.31468 C 0.53351 0.31468 0.47882 0.157 0.45677 0.06243 L 0.43455 -0.06289 C 0.41285 -0.15769 0.36146 -0.31468 0.21944 -0.31468 C 0.09896 -0.31468 8.33333E-7 -0.17318 8.33333E-7 -1.96532E-6 Z " pathEditMode="relative" rAng="0" ptsTypes="ffFffffFfff">
                                      <p:cBhvr>
                                        <p:cTn id="13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179388" y="3141663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96532E-6 C 8.33333E-7 0.17249 0.09896 0.31468 0.21944 0.31468 C 0.36146 0.31468 0.41285 0.157 0.43455 0.06243 L 0.45677 -0.06289 C 0.47882 -0.15769 0.53351 -0.31468 0.69392 -0.31468 C 0.7967 -0.31468 0.91354 -0.17318 0.91354 -1.96532E-6 C 0.91354 0.17249 0.7967 0.31468 0.69392 0.31468 C 0.53351 0.31468 0.47882 0.157 0.45677 0.06243 L 0.43455 -0.06289 C 0.41285 -0.15769 0.36146 -0.31468 0.21944 -0.31468 C 0.09896 -0.31468 8.33333E-7 -0.17318 8.33333E-7 -1.96532E-6 Z " pathEditMode="relative" rAng="0" ptsTypes="ffFffffFfff">
                                      <p:cBhvr>
                                        <p:cTn id="13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smtClean="0">
                <a:solidFill>
                  <a:srgbClr val="FF0000"/>
                </a:solidFill>
              </a:rPr>
              <a:t>3 гейм «Кто больше?»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6868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  1 к                                                   2 к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                                                </a:t>
            </a:r>
            <a:r>
              <a:rPr lang="ru-RU" sz="2400" smtClean="0"/>
              <a:t>Танц--, аптек---, пев--, мор--,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                                                       лес---, трактор---, лет---,  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                                                       учит---.      </a:t>
            </a:r>
          </a:p>
          <a:p>
            <a:endParaRPr lang="ru-RU" sz="2400" smtClean="0"/>
          </a:p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rgbClr val="FF0000"/>
                </a:solidFill>
              </a:rPr>
              <a:t>  </a:t>
            </a:r>
            <a:r>
              <a:rPr lang="ru-RU" sz="2400" b="1" smtClean="0">
                <a:solidFill>
                  <a:srgbClr val="FF0000"/>
                </a:solidFill>
              </a:rPr>
              <a:t>3 к                                                          </a:t>
            </a:r>
            <a:r>
              <a:rPr lang="ru-RU" sz="2400" smtClean="0"/>
              <a:t>на</a:t>
            </a:r>
            <a:r>
              <a:rPr lang="ru-RU" sz="2400" smtClean="0">
                <a:solidFill>
                  <a:srgbClr val="FF0000"/>
                </a:solidFill>
              </a:rPr>
              <a:t>           </a:t>
            </a:r>
            <a:r>
              <a:rPr lang="ru-RU" sz="2400" smtClean="0"/>
              <a:t>лёт</a:t>
            </a:r>
          </a:p>
        </p:txBody>
      </p:sp>
      <p:sp>
        <p:nvSpPr>
          <p:cNvPr id="4" name="Овал 3"/>
          <p:cNvSpPr/>
          <p:nvPr/>
        </p:nvSpPr>
        <p:spPr>
          <a:xfrm>
            <a:off x="1714500" y="2714625"/>
            <a:ext cx="1143000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ХОД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>
            <a:stCxn id="4" idx="0"/>
          </p:cNvCxnSpPr>
          <p:nvPr/>
        </p:nvCxnSpPr>
        <p:spPr>
          <a:xfrm rot="5400000" flipH="1" flipV="1">
            <a:off x="2057401" y="2443162"/>
            <a:ext cx="500062" cy="42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965" name="TextBox 7"/>
          <p:cNvSpPr txBox="1">
            <a:spLocks noChangeArrowheads="1"/>
          </p:cNvSpPr>
          <p:nvPr/>
        </p:nvSpPr>
        <p:spPr bwMode="auto">
          <a:xfrm>
            <a:off x="2071688" y="1928813"/>
            <a:ext cx="51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ОТ</a:t>
            </a:r>
          </a:p>
        </p:txBody>
      </p:sp>
      <p:sp>
        <p:nvSpPr>
          <p:cNvPr id="40966" name="TextBox 9"/>
          <p:cNvSpPr txBox="1">
            <a:spLocks noChangeArrowheads="1"/>
          </p:cNvSpPr>
          <p:nvPr/>
        </p:nvSpPr>
        <p:spPr bwMode="auto">
          <a:xfrm>
            <a:off x="2928938" y="3786188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ПО</a:t>
            </a:r>
          </a:p>
        </p:txBody>
      </p:sp>
      <p:sp>
        <p:nvSpPr>
          <p:cNvPr id="40967" name="TextBox 10"/>
          <p:cNvSpPr txBox="1">
            <a:spLocks noChangeArrowheads="1"/>
          </p:cNvSpPr>
          <p:nvPr/>
        </p:nvSpPr>
        <p:spPr bwMode="auto">
          <a:xfrm>
            <a:off x="3357563" y="3071813"/>
            <a:ext cx="708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nstantia" pitchFamily="18" charset="0"/>
              </a:rPr>
              <a:t>ПРИ</a:t>
            </a:r>
          </a:p>
        </p:txBody>
      </p:sp>
      <p:sp>
        <p:nvSpPr>
          <p:cNvPr id="40968" name="TextBox 11"/>
          <p:cNvSpPr txBox="1">
            <a:spLocks noChangeArrowheads="1"/>
          </p:cNvSpPr>
          <p:nvPr/>
        </p:nvSpPr>
        <p:spPr bwMode="auto">
          <a:xfrm>
            <a:off x="1000125" y="3714750"/>
            <a:ext cx="52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nstantia" pitchFamily="18" charset="0"/>
              </a:rPr>
              <a:t>ОБ</a:t>
            </a:r>
          </a:p>
        </p:txBody>
      </p:sp>
      <p:sp>
        <p:nvSpPr>
          <p:cNvPr id="40969" name="TextBox 12"/>
          <p:cNvSpPr txBox="1">
            <a:spLocks noChangeArrowheads="1"/>
          </p:cNvSpPr>
          <p:nvPr/>
        </p:nvSpPr>
        <p:spPr bwMode="auto">
          <a:xfrm>
            <a:off x="2071688" y="4071938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nstantia" pitchFamily="18" charset="0"/>
              </a:rPr>
              <a:t>ПОД</a:t>
            </a:r>
          </a:p>
        </p:txBody>
      </p:sp>
      <p:sp>
        <p:nvSpPr>
          <p:cNvPr id="40970" name="TextBox 13"/>
          <p:cNvSpPr txBox="1">
            <a:spLocks noChangeArrowheads="1"/>
          </p:cNvSpPr>
          <p:nvPr/>
        </p:nvSpPr>
        <p:spPr bwMode="auto">
          <a:xfrm>
            <a:off x="714375" y="3071813"/>
            <a:ext cx="336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nstantia" pitchFamily="18" charset="0"/>
              </a:rPr>
              <a:t>В</a:t>
            </a:r>
          </a:p>
        </p:txBody>
      </p:sp>
      <p:sp>
        <p:nvSpPr>
          <p:cNvPr id="40971" name="TextBox 14"/>
          <p:cNvSpPr txBox="1">
            <a:spLocks noChangeArrowheads="1"/>
          </p:cNvSpPr>
          <p:nvPr/>
        </p:nvSpPr>
        <p:spPr bwMode="auto">
          <a:xfrm>
            <a:off x="1000125" y="2286000"/>
            <a:ext cx="793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ПЕРЕ</a:t>
            </a:r>
          </a:p>
        </p:txBody>
      </p:sp>
      <p:sp>
        <p:nvSpPr>
          <p:cNvPr id="40972" name="TextBox 15"/>
          <p:cNvSpPr txBox="1">
            <a:spLocks noChangeArrowheads="1"/>
          </p:cNvSpPr>
          <p:nvPr/>
        </p:nvSpPr>
        <p:spPr bwMode="auto">
          <a:xfrm>
            <a:off x="3214688" y="2357438"/>
            <a:ext cx="528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nstantia" pitchFamily="18" charset="0"/>
              </a:rPr>
              <a:t>НА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2786063" y="2643188"/>
            <a:ext cx="500062" cy="344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857500" y="3227388"/>
            <a:ext cx="592138" cy="46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2672556" y="3529807"/>
            <a:ext cx="369887" cy="285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085975" y="3843338"/>
            <a:ext cx="5413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1428750" y="3416300"/>
            <a:ext cx="357188" cy="298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40970" idx="3"/>
          </p:cNvCxnSpPr>
          <p:nvPr/>
        </p:nvCxnSpPr>
        <p:spPr>
          <a:xfrm rot="10800000" flipV="1">
            <a:off x="1050925" y="3201988"/>
            <a:ext cx="663575" cy="53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>
            <a:off x="1509713" y="2590800"/>
            <a:ext cx="347662" cy="325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1500188" y="4714875"/>
            <a:ext cx="1428750" cy="714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ГРУСТ</a:t>
            </a:r>
            <a:endParaRPr lang="ru-RU" b="1" dirty="0"/>
          </a:p>
        </p:txBody>
      </p:sp>
      <p:sp>
        <p:nvSpPr>
          <p:cNvPr id="37" name="Дуга 36"/>
          <p:cNvSpPr/>
          <p:nvPr/>
        </p:nvSpPr>
        <p:spPr>
          <a:xfrm>
            <a:off x="1714500" y="4776788"/>
            <a:ext cx="947738" cy="1438275"/>
          </a:xfrm>
          <a:prstGeom prst="arc">
            <a:avLst>
              <a:gd name="adj1" fmla="val 14516666"/>
              <a:gd name="adj2" fmla="val 1771551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авильный пятиугольник 37"/>
          <p:cNvSpPr/>
          <p:nvPr/>
        </p:nvSpPr>
        <p:spPr>
          <a:xfrm>
            <a:off x="3929063" y="4643438"/>
            <a:ext cx="1214437" cy="785812"/>
          </a:xfrm>
          <a:prstGeom prst="pent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ГРУЗ</a:t>
            </a:r>
            <a:endParaRPr lang="ru-RU" b="1" dirty="0"/>
          </a:p>
        </p:txBody>
      </p:sp>
      <p:sp>
        <p:nvSpPr>
          <p:cNvPr id="39" name="Дуга 38"/>
          <p:cNvSpPr/>
          <p:nvPr/>
        </p:nvSpPr>
        <p:spPr>
          <a:xfrm>
            <a:off x="4071938" y="4786313"/>
            <a:ext cx="947737" cy="1438275"/>
          </a:xfrm>
          <a:prstGeom prst="arc">
            <a:avLst>
              <a:gd name="adj1" fmla="val 14516666"/>
              <a:gd name="adj2" fmla="val 1771551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500688" y="4714875"/>
            <a:ext cx="357187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5787231" y="4785519"/>
            <a:ext cx="14287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Дуга 44"/>
          <p:cNvSpPr/>
          <p:nvPr/>
        </p:nvSpPr>
        <p:spPr>
          <a:xfrm>
            <a:off x="6357938" y="4572000"/>
            <a:ext cx="947737" cy="1438275"/>
          </a:xfrm>
          <a:prstGeom prst="arc">
            <a:avLst>
              <a:gd name="adj1" fmla="val 14516666"/>
              <a:gd name="adj2" fmla="val 1771551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87" name="TextBox 45"/>
          <p:cNvSpPr txBox="1">
            <a:spLocks noChangeArrowheads="1"/>
          </p:cNvSpPr>
          <p:nvPr/>
        </p:nvSpPr>
        <p:spPr bwMode="auto">
          <a:xfrm>
            <a:off x="714375" y="5786438"/>
            <a:ext cx="793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nstantia" pitchFamily="18" charset="0"/>
              </a:rPr>
              <a:t>ПЕРЕ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85813" y="5786438"/>
            <a:ext cx="71437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1427956" y="5857082"/>
            <a:ext cx="14287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990" name="TextBox 50"/>
          <p:cNvSpPr txBox="1">
            <a:spLocks noChangeArrowheads="1"/>
          </p:cNvSpPr>
          <p:nvPr/>
        </p:nvSpPr>
        <p:spPr bwMode="auto">
          <a:xfrm>
            <a:off x="3000375" y="5715000"/>
            <a:ext cx="622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БЕЛ</a:t>
            </a:r>
          </a:p>
        </p:txBody>
      </p:sp>
      <p:sp>
        <p:nvSpPr>
          <p:cNvPr id="52" name="Дуга 51"/>
          <p:cNvSpPr/>
          <p:nvPr/>
        </p:nvSpPr>
        <p:spPr>
          <a:xfrm rot="268594">
            <a:off x="2854325" y="5678488"/>
            <a:ext cx="949325" cy="1438275"/>
          </a:xfrm>
          <a:prstGeom prst="arc">
            <a:avLst>
              <a:gd name="adj1" fmla="val 14775544"/>
              <a:gd name="adj2" fmla="val 1731947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92" name="TextBox 53"/>
          <p:cNvSpPr txBox="1">
            <a:spLocks noChangeArrowheads="1"/>
          </p:cNvSpPr>
          <p:nvPr/>
        </p:nvSpPr>
        <p:spPr bwMode="auto">
          <a:xfrm>
            <a:off x="4643438" y="59293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К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4768850" y="5803901"/>
            <a:ext cx="142875" cy="1079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4679156" y="5822157"/>
            <a:ext cx="142875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995" name="TextBox 61"/>
          <p:cNvSpPr txBox="1">
            <a:spLocks noChangeArrowheads="1"/>
          </p:cNvSpPr>
          <p:nvPr/>
        </p:nvSpPr>
        <p:spPr bwMode="auto">
          <a:xfrm>
            <a:off x="8001000" y="46434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Н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rot="16200000" flipH="1">
            <a:off x="8126412" y="4518026"/>
            <a:ext cx="142875" cy="1079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8036719" y="4536282"/>
            <a:ext cx="142875" cy="714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998" name="TextBox 64"/>
          <p:cNvSpPr txBox="1">
            <a:spLocks noChangeArrowheads="1"/>
          </p:cNvSpPr>
          <p:nvPr/>
        </p:nvSpPr>
        <p:spPr bwMode="auto">
          <a:xfrm>
            <a:off x="6500813" y="5786438"/>
            <a:ext cx="669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nstantia" pitchFamily="18" charset="0"/>
              </a:rPr>
              <a:t>ИЗБ</a:t>
            </a:r>
          </a:p>
        </p:txBody>
      </p:sp>
      <p:sp>
        <p:nvSpPr>
          <p:cNvPr id="66" name="Дуга 65"/>
          <p:cNvSpPr/>
          <p:nvPr/>
        </p:nvSpPr>
        <p:spPr>
          <a:xfrm>
            <a:off x="6357938" y="5643563"/>
            <a:ext cx="947737" cy="1438275"/>
          </a:xfrm>
          <a:prstGeom prst="arc">
            <a:avLst>
              <a:gd name="adj1" fmla="val 14516666"/>
              <a:gd name="adj2" fmla="val 1771551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00" name="TextBox 67"/>
          <p:cNvSpPr txBox="1">
            <a:spLocks noChangeArrowheads="1"/>
          </p:cNvSpPr>
          <p:nvPr/>
        </p:nvSpPr>
        <p:spPr bwMode="auto">
          <a:xfrm>
            <a:off x="1857375" y="614362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ЧИК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rot="16200000" flipH="1">
            <a:off x="2214563" y="5929313"/>
            <a:ext cx="285750" cy="2857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1964532" y="5965031"/>
            <a:ext cx="285750" cy="2143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003" name="TextBox 73"/>
          <p:cNvSpPr txBox="1">
            <a:spLocks noChangeArrowheads="1"/>
          </p:cNvSpPr>
          <p:nvPr/>
        </p:nvSpPr>
        <p:spPr bwMode="auto">
          <a:xfrm>
            <a:off x="8072438" y="5357813"/>
            <a:ext cx="641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РАН</a:t>
            </a:r>
          </a:p>
        </p:txBody>
      </p:sp>
      <p:sp>
        <p:nvSpPr>
          <p:cNvPr id="75" name="Дуга 74"/>
          <p:cNvSpPr/>
          <p:nvPr/>
        </p:nvSpPr>
        <p:spPr>
          <a:xfrm>
            <a:off x="7929563" y="5214938"/>
            <a:ext cx="947737" cy="1438275"/>
          </a:xfrm>
          <a:prstGeom prst="arc">
            <a:avLst>
              <a:gd name="adj1" fmla="val 14516666"/>
              <a:gd name="adj2" fmla="val 1771551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5429250" y="5429250"/>
            <a:ext cx="714375" cy="357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ЫЙ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7643813" y="6072188"/>
            <a:ext cx="714375" cy="357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ИЙ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57188" y="6215063"/>
            <a:ext cx="714375" cy="357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</a:t>
            </a:r>
            <a:endParaRPr lang="ru-RU" dirty="0"/>
          </a:p>
        </p:txBody>
      </p:sp>
      <p:sp>
        <p:nvSpPr>
          <p:cNvPr id="41008" name="TextBox 78"/>
          <p:cNvSpPr txBox="1">
            <a:spLocks noChangeArrowheads="1"/>
          </p:cNvSpPr>
          <p:nvPr/>
        </p:nvSpPr>
        <p:spPr bwMode="auto">
          <a:xfrm>
            <a:off x="5500688" y="6286500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ПО</a:t>
            </a: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5643563" y="6286500"/>
            <a:ext cx="4286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6000750" y="6357938"/>
            <a:ext cx="1428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011" name="TextBox 85"/>
          <p:cNvSpPr txBox="1">
            <a:spLocks noChangeArrowheads="1"/>
          </p:cNvSpPr>
          <p:nvPr/>
        </p:nvSpPr>
        <p:spPr bwMode="auto">
          <a:xfrm>
            <a:off x="3286125" y="6345238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ВАГОН</a:t>
            </a:r>
          </a:p>
        </p:txBody>
      </p:sp>
      <p:sp>
        <p:nvSpPr>
          <p:cNvPr id="87" name="Дуга 86"/>
          <p:cNvSpPr/>
          <p:nvPr/>
        </p:nvSpPr>
        <p:spPr>
          <a:xfrm>
            <a:off x="3357563" y="6138863"/>
            <a:ext cx="947737" cy="1438275"/>
          </a:xfrm>
          <a:prstGeom prst="arc">
            <a:avLst>
              <a:gd name="adj1" fmla="val 14018096"/>
              <a:gd name="adj2" fmla="val 1818642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9900FF"/>
                </a:solidFill>
              </a:rPr>
              <a:t>Где спрятались приставки? Найди и выдели их.</a:t>
            </a:r>
          </a:p>
        </p:txBody>
      </p:sp>
      <p:pic>
        <p:nvPicPr>
          <p:cNvPr id="41986" name="Picture 8" descr="d3ca2fd427db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133600"/>
            <a:ext cx="2879725" cy="3436938"/>
          </a:xfrm>
        </p:spPr>
      </p:pic>
      <p:sp>
        <p:nvSpPr>
          <p:cNvPr id="41987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3563938" y="1628775"/>
            <a:ext cx="5122862" cy="4895850"/>
          </a:xfrm>
        </p:spPr>
        <p:txBody>
          <a:bodyPr/>
          <a:lstStyle/>
          <a:p>
            <a:r>
              <a:rPr lang="ru-RU" sz="3000" b="1" smtClean="0">
                <a:solidFill>
                  <a:srgbClr val="9966FF"/>
                </a:solidFill>
              </a:rPr>
              <a:t>Ворваться, воевать, ворох, ворона, вогнать</a:t>
            </a:r>
          </a:p>
          <a:p>
            <a:r>
              <a:rPr lang="ru-RU" sz="3000" b="1" smtClean="0">
                <a:solidFill>
                  <a:srgbClr val="FF6699"/>
                </a:solidFill>
              </a:rPr>
              <a:t>Добраться, домашний, доверить, дорога, доброта</a:t>
            </a:r>
          </a:p>
          <a:p>
            <a:r>
              <a:rPr lang="ru-RU" sz="3000" b="1" smtClean="0">
                <a:solidFill>
                  <a:srgbClr val="339933"/>
                </a:solidFill>
              </a:rPr>
              <a:t>Поездка, повозка, полено, полоса, помощь</a:t>
            </a:r>
          </a:p>
          <a:p>
            <a:pPr>
              <a:buFont typeface="Wingdings" pitchFamily="2" charset="2"/>
              <a:buNone/>
            </a:pPr>
            <a:r>
              <a:rPr lang="ru-RU" sz="3000" b="1" smtClean="0">
                <a:solidFill>
                  <a:srgbClr val="339933"/>
                </a:solidFill>
              </a:rPr>
              <a:t>     </a:t>
            </a:r>
            <a:r>
              <a:rPr lang="ru-RU" sz="3600" b="1" smtClean="0">
                <a:solidFill>
                  <a:srgbClr val="CC0000"/>
                </a:solidFill>
              </a:rPr>
              <a:t>Во</a:t>
            </a:r>
            <a:r>
              <a:rPr lang="ru-RU" sz="3600" b="1" smtClean="0">
                <a:solidFill>
                  <a:srgbClr val="339933"/>
                </a:solidFill>
              </a:rPr>
              <a:t>                        </a:t>
            </a:r>
            <a:r>
              <a:rPr lang="ru-RU" sz="3600" b="1" smtClean="0">
                <a:solidFill>
                  <a:srgbClr val="669900"/>
                </a:solidFill>
              </a:rPr>
              <a:t>до</a:t>
            </a:r>
            <a:r>
              <a:rPr lang="ru-RU" sz="3600" b="1" smtClean="0">
                <a:solidFill>
                  <a:srgbClr val="9999FF"/>
                </a:solidFill>
              </a:rPr>
              <a:t> </a:t>
            </a:r>
            <a:r>
              <a:rPr lang="ru-RU" sz="3600" b="1" smtClean="0">
                <a:solidFill>
                  <a:srgbClr val="339933"/>
                </a:solidFill>
              </a:rPr>
              <a:t>        </a:t>
            </a:r>
          </a:p>
          <a:p>
            <a:pPr>
              <a:buFont typeface="Wingdings" pitchFamily="2" charset="2"/>
              <a:buNone/>
            </a:pPr>
            <a:r>
              <a:rPr lang="ru-RU" sz="3600" b="1" smtClean="0">
                <a:solidFill>
                  <a:srgbClr val="339933"/>
                </a:solidFill>
              </a:rPr>
              <a:t>                  </a:t>
            </a:r>
            <a:r>
              <a:rPr lang="ru-RU" sz="3600" b="1" smtClean="0">
                <a:solidFill>
                  <a:schemeClr val="hlink"/>
                </a:solidFill>
              </a:rPr>
              <a:t>по</a:t>
            </a:r>
          </a:p>
          <a:p>
            <a:endParaRPr lang="ru-RU" sz="3600" b="1" smtClean="0">
              <a:solidFill>
                <a:schemeClr val="hlink"/>
              </a:solidFill>
            </a:endParaRPr>
          </a:p>
        </p:txBody>
      </p:sp>
      <p:sp>
        <p:nvSpPr>
          <p:cNvPr id="41988" name="Line 9"/>
          <p:cNvSpPr>
            <a:spLocks noChangeShapeType="1"/>
          </p:cNvSpPr>
          <p:nvPr/>
        </p:nvSpPr>
        <p:spPr bwMode="auto">
          <a:xfrm>
            <a:off x="3924300" y="5661025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89" name="Line 10"/>
          <p:cNvSpPr>
            <a:spLocks noChangeShapeType="1"/>
          </p:cNvSpPr>
          <p:nvPr/>
        </p:nvSpPr>
        <p:spPr bwMode="auto">
          <a:xfrm flipH="1">
            <a:off x="4859338" y="56610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0" name="Line 12"/>
          <p:cNvSpPr>
            <a:spLocks noChangeShapeType="1"/>
          </p:cNvSpPr>
          <p:nvPr/>
        </p:nvSpPr>
        <p:spPr bwMode="auto">
          <a:xfrm>
            <a:off x="7667625" y="566102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1" name="Line 13"/>
          <p:cNvSpPr>
            <a:spLocks noChangeShapeType="1"/>
          </p:cNvSpPr>
          <p:nvPr/>
        </p:nvSpPr>
        <p:spPr bwMode="auto">
          <a:xfrm>
            <a:off x="8459788" y="56610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2" name="Line 14"/>
          <p:cNvSpPr>
            <a:spLocks noChangeShapeType="1"/>
          </p:cNvSpPr>
          <p:nvPr/>
        </p:nvSpPr>
        <p:spPr bwMode="auto">
          <a:xfrm>
            <a:off x="5724525" y="62372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3" name="Line 15"/>
          <p:cNvSpPr>
            <a:spLocks noChangeShapeType="1"/>
          </p:cNvSpPr>
          <p:nvPr/>
        </p:nvSpPr>
        <p:spPr bwMode="auto">
          <a:xfrm>
            <a:off x="6588125" y="62372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6" descr="Ram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WordArt 4"/>
          <p:cNvSpPr>
            <a:spLocks noChangeArrowheads="1" noChangeShapeType="1" noTextEdit="1"/>
          </p:cNvSpPr>
          <p:nvPr/>
        </p:nvSpPr>
        <p:spPr bwMode="auto">
          <a:xfrm>
            <a:off x="1042988" y="2708275"/>
            <a:ext cx="6985000" cy="1044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 Antiqua"/>
              </a:rPr>
              <a:t>СПАСИБО!</a:t>
            </a:r>
          </a:p>
        </p:txBody>
      </p:sp>
      <p:pic>
        <p:nvPicPr>
          <p:cNvPr id="43011" name="Picture 7" descr="stop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7288" y="6475413"/>
            <a:ext cx="36671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5716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                      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Цели урока: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 Развивать умение разбирать слова по составу.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 Уточнить знания о суффиксах и приставках.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3. Развивать умение образовывать новые слова с помощью приставок и суффиксов.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4. Развивать творческое воображение, связную речь, логическое мышление.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smtClean="0">
                <a:solidFill>
                  <a:srgbClr val="FF0000"/>
                </a:solidFill>
              </a:rPr>
              <a:t>4 гейм «Разгадайте кроссворд»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88" y="1857375"/>
          <a:ext cx="5214937" cy="4714875"/>
        </p:xfrm>
        <a:graphic>
          <a:graphicData uri="http://schemas.openxmlformats.org/drawingml/2006/table">
            <a:tbl>
              <a:tblPr/>
              <a:tblGrid>
                <a:gridCol w="579442"/>
                <a:gridCol w="579442"/>
                <a:gridCol w="579442"/>
                <a:gridCol w="579442"/>
                <a:gridCol w="579442"/>
                <a:gridCol w="579442"/>
                <a:gridCol w="579442"/>
                <a:gridCol w="579442"/>
                <a:gridCol w="579442"/>
              </a:tblGrid>
              <a:tr h="589364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71625" y="2500313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1625" y="3071813"/>
            <a:ext cx="40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00188" y="3643313"/>
            <a:ext cx="522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71625" y="4214813"/>
            <a:ext cx="447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00188" y="4857750"/>
            <a:ext cx="579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71625" y="542925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71625" y="600075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43125" y="2500313"/>
            <a:ext cx="447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43125" y="3071813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43125" y="3643313"/>
            <a:ext cx="447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43125" y="4286250"/>
            <a:ext cx="579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43125" y="485775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43125" y="542925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14625" y="2500313"/>
            <a:ext cx="40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714625" y="3071813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14625" y="3643313"/>
            <a:ext cx="423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86125" y="2500313"/>
            <a:ext cx="40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86125" y="3071813"/>
            <a:ext cx="447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86125" y="3643313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86125" y="4214813"/>
            <a:ext cx="373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215063" y="2500313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215063" y="3071813"/>
            <a:ext cx="37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143625" y="3643313"/>
            <a:ext cx="452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15063" y="4214813"/>
            <a:ext cx="423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143625" y="4857750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15063" y="5429250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215063" y="600075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443413" y="2503488"/>
            <a:ext cx="452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443413" y="3074988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443413" y="3646488"/>
            <a:ext cx="447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443413" y="4217988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89375" y="2468563"/>
            <a:ext cx="463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89375" y="3040063"/>
            <a:ext cx="444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889375" y="3611563"/>
            <a:ext cx="4238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889375" y="4183063"/>
            <a:ext cx="4238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629275" y="2506663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629275" y="3078163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629275" y="3649663"/>
            <a:ext cx="447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629275" y="4221163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037138" y="2509838"/>
            <a:ext cx="463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037138" y="3081338"/>
            <a:ext cx="4238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037138" y="3652838"/>
            <a:ext cx="463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857625" y="4857750"/>
            <a:ext cx="40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643563" y="4857750"/>
            <a:ext cx="423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643563" y="542925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pic>
        <p:nvPicPr>
          <p:cNvPr id="44177" name="Picture 4" descr="04441bf9c8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6288" y="2500313"/>
            <a:ext cx="17541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57375" y="4500563"/>
          <a:ext cx="5486400" cy="1778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365250" y="1219200"/>
            <a:ext cx="7748588" cy="4297363"/>
          </a:xfrm>
        </p:spPr>
      </p:pic>
      <p:pic>
        <p:nvPicPr>
          <p:cNvPr id="45068" name="Picture 4" descr="1208791866_leopold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79913"/>
            <a:ext cx="17145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07963" y="261938"/>
            <a:ext cx="8704262" cy="1951037"/>
          </a:xfr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625" y="2214563"/>
            <a:ext cx="7959725" cy="4000500"/>
          </a:xfrm>
        </p:spPr>
        <p:txBody>
          <a:bodyPr/>
          <a:lstStyle/>
          <a:p>
            <a:pPr marR="0" algn="l"/>
            <a:r>
              <a:rPr lang="ru-RU" sz="3600" b="1" smtClean="0">
                <a:solidFill>
                  <a:srgbClr val="7030A0"/>
                </a:solidFill>
              </a:rPr>
              <a:t>Уж небо осенью дышало,</a:t>
            </a:r>
          </a:p>
          <a:p>
            <a:pPr marR="0" algn="l"/>
            <a:r>
              <a:rPr lang="ru-RU" sz="3600" b="1" smtClean="0">
                <a:solidFill>
                  <a:srgbClr val="7030A0"/>
                </a:solidFill>
              </a:rPr>
              <a:t>Уж реже солнышко блистало,</a:t>
            </a:r>
          </a:p>
          <a:p>
            <a:pPr marR="0" algn="l"/>
            <a:r>
              <a:rPr lang="ru-RU" sz="3600" b="1" smtClean="0">
                <a:solidFill>
                  <a:srgbClr val="7030A0"/>
                </a:solidFill>
              </a:rPr>
              <a:t>Короче становился день,</a:t>
            </a:r>
          </a:p>
          <a:p>
            <a:pPr marR="0" algn="l"/>
            <a:r>
              <a:rPr lang="ru-RU" sz="3600" b="1" smtClean="0">
                <a:solidFill>
                  <a:srgbClr val="7030A0"/>
                </a:solidFill>
              </a:rPr>
              <a:t>Лесов таинственная сень</a:t>
            </a:r>
          </a:p>
          <a:p>
            <a:pPr marR="0" algn="l"/>
            <a:r>
              <a:rPr lang="ru-RU" sz="3600" b="1" smtClean="0">
                <a:solidFill>
                  <a:srgbClr val="7030A0"/>
                </a:solidFill>
              </a:rPr>
              <a:t>С печальным шумом обнажалась, </a:t>
            </a:r>
          </a:p>
          <a:p>
            <a:pPr marR="0" algn="l"/>
            <a:r>
              <a:rPr lang="ru-RU" sz="3600" b="1" smtClean="0">
                <a:solidFill>
                  <a:srgbClr val="7030A0"/>
                </a:solidFill>
              </a:rPr>
              <a:t>Ложился на поля туман…</a:t>
            </a:r>
          </a:p>
          <a:p>
            <a:pPr marR="0" algn="l"/>
            <a:r>
              <a:rPr lang="ru-RU" sz="3600" b="1" smtClean="0">
                <a:solidFill>
                  <a:srgbClr val="7030A0"/>
                </a:solidFill>
              </a:rPr>
              <a:t>                                     А.С.Пушкин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3321051" y="1892300"/>
            <a:ext cx="214312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429000" y="2000250"/>
            <a:ext cx="2357438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680076" y="1892300"/>
            <a:ext cx="214312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143625" y="1643063"/>
            <a:ext cx="357188" cy="35718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Дуга 15"/>
          <p:cNvSpPr/>
          <p:nvPr/>
        </p:nvSpPr>
        <p:spPr>
          <a:xfrm rot="19198653">
            <a:off x="3152775" y="1508125"/>
            <a:ext cx="1600200" cy="1277938"/>
          </a:xfrm>
          <a:prstGeom prst="arc">
            <a:avLst>
              <a:gd name="adj1" fmla="val 16323347"/>
              <a:gd name="adj2" fmla="val 19096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4786313" y="1285875"/>
            <a:ext cx="357188" cy="3571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143500" y="1285875"/>
            <a:ext cx="428625" cy="3571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8229600" cy="1071563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</a:rPr>
              <a:t>6 гейм «Найдите ошибку»</a:t>
            </a:r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428625" y="1857375"/>
            <a:ext cx="8229600" cy="4389438"/>
          </a:xfrm>
        </p:spPr>
        <p:txBody>
          <a:bodyPr/>
          <a:lstStyle/>
          <a:p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7030A0"/>
                </a:solidFill>
              </a:rPr>
              <a:t>   1. Рассвет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7030A0"/>
                </a:solidFill>
              </a:rPr>
              <a:t>   2. Лисица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7030A0"/>
                </a:solidFill>
              </a:rPr>
              <a:t>   3. Разумный.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7030A0"/>
                </a:solidFill>
              </a:rPr>
              <a:t>   4. Ураганный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7030A0"/>
                </a:solidFill>
              </a:rPr>
              <a:t>   5 Царский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7030A0"/>
                </a:solidFill>
              </a:rPr>
              <a:t>   6. Сделать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00125" y="2357438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499394" y="2428082"/>
            <a:ext cx="142875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49338" y="3292475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1550194" y="3364707"/>
            <a:ext cx="142875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143000" y="4708525"/>
            <a:ext cx="244475" cy="63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1316831" y="4777582"/>
            <a:ext cx="142875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19442744">
            <a:off x="1187450" y="2420938"/>
            <a:ext cx="1071563" cy="642937"/>
          </a:xfrm>
          <a:prstGeom prst="arc">
            <a:avLst>
              <a:gd name="adj1" fmla="val 17727627"/>
              <a:gd name="adj2" fmla="val 23940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Дуга 17"/>
          <p:cNvSpPr/>
          <p:nvPr/>
        </p:nvSpPr>
        <p:spPr>
          <a:xfrm rot="20054462">
            <a:off x="1128713" y="3416300"/>
            <a:ext cx="1071562" cy="642938"/>
          </a:xfrm>
          <a:prstGeom prst="arc">
            <a:avLst>
              <a:gd name="adj1" fmla="val 17727627"/>
              <a:gd name="adj2" fmla="val 2038571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Дуга 18"/>
          <p:cNvSpPr/>
          <p:nvPr/>
        </p:nvSpPr>
        <p:spPr>
          <a:xfrm rot="19442744">
            <a:off x="669925" y="2889250"/>
            <a:ext cx="1071563" cy="642938"/>
          </a:xfrm>
          <a:prstGeom prst="arc">
            <a:avLst>
              <a:gd name="adj1" fmla="val 17727627"/>
              <a:gd name="adj2" fmla="val 23940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Дуга 19"/>
          <p:cNvSpPr/>
          <p:nvPr/>
        </p:nvSpPr>
        <p:spPr>
          <a:xfrm rot="18391540">
            <a:off x="1067594" y="3747294"/>
            <a:ext cx="1071563" cy="904875"/>
          </a:xfrm>
          <a:prstGeom prst="arc">
            <a:avLst>
              <a:gd name="adj1" fmla="val 16330563"/>
              <a:gd name="adj2" fmla="val 139119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Дуга 20"/>
          <p:cNvSpPr/>
          <p:nvPr/>
        </p:nvSpPr>
        <p:spPr>
          <a:xfrm rot="19442744">
            <a:off x="587375" y="4325938"/>
            <a:ext cx="1071563" cy="642937"/>
          </a:xfrm>
          <a:prstGeom prst="arc">
            <a:avLst>
              <a:gd name="adj1" fmla="val 17727627"/>
              <a:gd name="adj2" fmla="val 23940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Дуга 21"/>
          <p:cNvSpPr/>
          <p:nvPr/>
        </p:nvSpPr>
        <p:spPr>
          <a:xfrm rot="20658756">
            <a:off x="852488" y="4776788"/>
            <a:ext cx="1071562" cy="642937"/>
          </a:xfrm>
          <a:prstGeom prst="arc">
            <a:avLst>
              <a:gd name="adj1" fmla="val 17727627"/>
              <a:gd name="adj2" fmla="val 1981694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1750219" y="2750344"/>
            <a:ext cx="214313" cy="142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V="1">
            <a:off x="1893094" y="2750344"/>
            <a:ext cx="214313" cy="142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1964532" y="3250406"/>
            <a:ext cx="214312" cy="142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V="1">
            <a:off x="2071688" y="3286125"/>
            <a:ext cx="214312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2143125" y="3786188"/>
            <a:ext cx="214313" cy="714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V="1">
            <a:off x="2214562" y="3786188"/>
            <a:ext cx="214313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1607345" y="4250531"/>
            <a:ext cx="214312" cy="142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00000" flipV="1">
            <a:off x="1750220" y="4250531"/>
            <a:ext cx="214312" cy="142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1655762" y="4735513"/>
            <a:ext cx="214313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V="1">
            <a:off x="1728787" y="4737101"/>
            <a:ext cx="212725" cy="698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1833563" y="4711700"/>
            <a:ext cx="214312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6200000" flipV="1">
            <a:off x="1905001" y="4711700"/>
            <a:ext cx="214312" cy="714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 flipH="1" flipV="1">
            <a:off x="2004219" y="4714082"/>
            <a:ext cx="250825" cy="1031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 flipV="1">
            <a:off x="2129632" y="4693444"/>
            <a:ext cx="236537" cy="1301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7133" name="Picture 4" descr="15976195f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2500313"/>
            <a:ext cx="21685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9286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7 гейм «Это все мы проходили»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428750"/>
            <a:ext cx="8115300" cy="52863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b="1" smtClean="0">
                <a:solidFill>
                  <a:srgbClr val="7030A0"/>
                </a:solidFill>
              </a:rPr>
              <a:t>Тест № 15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>
                <a:solidFill>
                  <a:srgbClr val="7030A0"/>
                </a:solidFill>
              </a:rPr>
              <a:t>  Ответы: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>
                <a:solidFill>
                  <a:srgbClr val="7030A0"/>
                </a:solidFill>
              </a:rPr>
              <a:t>   1. б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>
                <a:solidFill>
                  <a:srgbClr val="7030A0"/>
                </a:solidFill>
              </a:rPr>
              <a:t>   2. б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>
                <a:solidFill>
                  <a:srgbClr val="7030A0"/>
                </a:solidFill>
              </a:rPr>
              <a:t>   3. а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>
                <a:solidFill>
                  <a:srgbClr val="7030A0"/>
                </a:solidFill>
              </a:rPr>
              <a:t>   4. а 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>
                <a:solidFill>
                  <a:srgbClr val="7030A0"/>
                </a:solidFill>
              </a:rPr>
              <a:t>   5. б 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>
                <a:solidFill>
                  <a:srgbClr val="7030A0"/>
                </a:solidFill>
              </a:rPr>
              <a:t>   6. а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>
                <a:solidFill>
                  <a:srgbClr val="7030A0"/>
                </a:solidFill>
              </a:rPr>
              <a:t>   7. б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>
                <a:solidFill>
                  <a:srgbClr val="7030A0"/>
                </a:solidFill>
              </a:rPr>
              <a:t>   8.  б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>
                <a:solidFill>
                  <a:srgbClr val="7030A0"/>
                </a:solidFill>
              </a:rPr>
              <a:t>    </a:t>
            </a:r>
          </a:p>
        </p:txBody>
      </p:sp>
      <p:pic>
        <p:nvPicPr>
          <p:cNvPr id="48131" name="Picture 4" descr="2764bb2533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2214563"/>
            <a:ext cx="33575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229600" cy="11430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</a:rPr>
              <a:t>7 гейм «Поиграем»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63" y="1928813"/>
            <a:ext cx="4686300" cy="43957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rgbClr val="0070C0"/>
                </a:solidFill>
              </a:rPr>
              <a:t>    Он слон – она слон---,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rgbClr val="0070C0"/>
                </a:solidFill>
              </a:rPr>
              <a:t>    Он лось – она лос---, 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rgbClr val="0070C0"/>
                </a:solidFill>
              </a:rPr>
              <a:t>    Он кот – она  -----.</a:t>
            </a:r>
          </a:p>
          <a:p>
            <a:pPr>
              <a:buFont typeface="Wingdings 2" pitchFamily="18" charset="2"/>
              <a:buNone/>
            </a:pPr>
            <a:endParaRPr lang="ru-RU" sz="3200" smtClean="0">
              <a:solidFill>
                <a:srgbClr val="0070C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rgbClr val="0070C0"/>
                </a:solidFill>
              </a:rPr>
              <a:t>     Он тигр – она тигр--,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rgbClr val="0070C0"/>
                </a:solidFill>
              </a:rPr>
              <a:t>     Он осел – она осл---,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rgbClr val="0070C0"/>
                </a:solidFill>
              </a:rPr>
              <a:t>     Он козел – она ----.</a:t>
            </a:r>
          </a:p>
        </p:txBody>
      </p:sp>
      <p:pic>
        <p:nvPicPr>
          <p:cNvPr id="49155" name="Picture 4" descr="d9a56c3f59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3857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857375"/>
          </a:xfrm>
        </p:spPr>
        <p:txBody>
          <a:bodyPr/>
          <a:lstStyle/>
          <a:p>
            <a:pPr algn="ctr"/>
            <a:r>
              <a:rPr lang="ru-RU" sz="6000" b="1" smtClean="0">
                <a:solidFill>
                  <a:srgbClr val="FF0000"/>
                </a:solidFill>
              </a:rPr>
              <a:t>8 гейм «Напиши небольшое сочинение»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286000"/>
            <a:ext cx="8229600" cy="32861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sz="4400" b="1" smtClean="0">
                <a:solidFill>
                  <a:srgbClr val="7030A0"/>
                </a:solidFill>
              </a:rPr>
              <a:t>1 вариант – «Мое </a:t>
            </a:r>
            <a:r>
              <a:rPr lang="ru-RU" sz="4400" b="1" u="sng" smtClean="0">
                <a:solidFill>
                  <a:srgbClr val="7030A0"/>
                </a:solidFill>
              </a:rPr>
              <a:t>любимое </a:t>
            </a:r>
            <a:r>
              <a:rPr lang="ru-RU" sz="4400" b="1" smtClean="0">
                <a:solidFill>
                  <a:srgbClr val="7030A0"/>
                </a:solidFill>
              </a:rPr>
              <a:t>животное»</a:t>
            </a:r>
          </a:p>
          <a:p>
            <a:pPr>
              <a:buFont typeface="Wingdings 2" pitchFamily="18" charset="2"/>
              <a:buNone/>
            </a:pPr>
            <a:r>
              <a:rPr lang="ru-RU" sz="4400" b="1" smtClean="0">
                <a:solidFill>
                  <a:srgbClr val="7030A0"/>
                </a:solidFill>
              </a:rPr>
              <a:t>    2 вариант – «Моя любимая </a:t>
            </a:r>
            <a:r>
              <a:rPr lang="ru-RU" sz="4400" b="1" u="sng" smtClean="0">
                <a:solidFill>
                  <a:srgbClr val="7030A0"/>
                </a:solidFill>
              </a:rPr>
              <a:t>книжка»</a:t>
            </a:r>
          </a:p>
        </p:txBody>
      </p:sp>
      <p:pic>
        <p:nvPicPr>
          <p:cNvPr id="50179" name="Picture 4" descr="0261e678e7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4214813"/>
            <a:ext cx="23796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009775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</a:rPr>
              <a:t>Шарада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2428875"/>
            <a:ext cx="8115300" cy="3857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 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    </a:t>
            </a:r>
            <a:r>
              <a:rPr lang="ru-RU" sz="3200" b="1" smtClean="0">
                <a:solidFill>
                  <a:srgbClr val="7030A0"/>
                </a:solidFill>
              </a:rPr>
              <a:t>Корень мой находится в «цене»,</a:t>
            </a:r>
          </a:p>
          <a:p>
            <a:pPr>
              <a:buFont typeface="Wingdings 2" pitchFamily="18" charset="2"/>
              <a:buNone/>
            </a:pPr>
            <a:r>
              <a:rPr lang="ru-RU" sz="3200" b="1" smtClean="0">
                <a:solidFill>
                  <a:srgbClr val="7030A0"/>
                </a:solidFill>
              </a:rPr>
              <a:t>       В «очерке» найди приставку мне,</a:t>
            </a:r>
          </a:p>
          <a:p>
            <a:pPr>
              <a:buFont typeface="Wingdings 2" pitchFamily="18" charset="2"/>
              <a:buNone/>
            </a:pPr>
            <a:r>
              <a:rPr lang="ru-RU" sz="3200" b="1" smtClean="0">
                <a:solidFill>
                  <a:srgbClr val="7030A0"/>
                </a:solidFill>
              </a:rPr>
              <a:t>       Суффикс мой в «тетрадке» все                       встречали,</a:t>
            </a:r>
          </a:p>
          <a:p>
            <a:pPr>
              <a:buFont typeface="Wingdings 2" pitchFamily="18" charset="2"/>
              <a:buNone/>
            </a:pPr>
            <a:r>
              <a:rPr lang="ru-RU" sz="3200" b="1" smtClean="0">
                <a:solidFill>
                  <a:srgbClr val="7030A0"/>
                </a:solidFill>
              </a:rPr>
              <a:t>       Весь же – в дневнике я и в журнале.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92" b="11865"/>
          <a:stretch>
            <a:fillRect/>
          </a:stretch>
        </p:blipFill>
        <p:spPr bwMode="auto">
          <a:xfrm>
            <a:off x="5715000" y="285750"/>
            <a:ext cx="26431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 txBox="1">
            <a:spLocks/>
          </p:cNvSpPr>
          <p:nvPr/>
        </p:nvSpPr>
        <p:spPr>
          <a:xfrm>
            <a:off x="533400" y="857250"/>
            <a:ext cx="7851775" cy="307181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место – «Молодцы!»</a:t>
            </a:r>
            <a:br>
              <a:rPr lang="ru-RU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место – «Так держать!»</a:t>
            </a:r>
            <a:br>
              <a:rPr lang="ru-RU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 место – «Не вешать нос!»</a:t>
            </a:r>
            <a:endParaRPr lang="ru-RU" sz="5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143250"/>
            <a:ext cx="3811588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071563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</a:rPr>
              <a:t>Домашнее задание</a:t>
            </a:r>
          </a:p>
        </p:txBody>
      </p:sp>
      <p:sp>
        <p:nvSpPr>
          <p:cNvPr id="53250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88"/>
            <a:ext cx="4038600" cy="3429000"/>
          </a:xfrm>
        </p:spPr>
        <p:txBody>
          <a:bodyPr/>
          <a:lstStyle/>
          <a:p>
            <a:r>
              <a:rPr lang="ru-RU" b="1" smtClean="0">
                <a:solidFill>
                  <a:srgbClr val="7030A0"/>
                </a:solidFill>
              </a:rPr>
              <a:t>1 вариант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7030A0"/>
                </a:solidFill>
              </a:rPr>
              <a:t>Написать слова 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7030A0"/>
                </a:solidFill>
              </a:rPr>
              <a:t>по схеме: 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7030A0"/>
                </a:solidFill>
              </a:rPr>
              <a:t>приставка, 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7030A0"/>
                </a:solidFill>
              </a:rPr>
              <a:t>корень, 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7030A0"/>
                </a:solidFill>
              </a:rPr>
              <a:t>суффикс, 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7030A0"/>
                </a:solidFill>
              </a:rPr>
              <a:t>окончание.</a:t>
            </a:r>
          </a:p>
        </p:txBody>
      </p:sp>
      <p:sp>
        <p:nvSpPr>
          <p:cNvPr id="53251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00188"/>
            <a:ext cx="4038600" cy="3500437"/>
          </a:xfrm>
        </p:spPr>
        <p:txBody>
          <a:bodyPr/>
          <a:lstStyle/>
          <a:p>
            <a:r>
              <a:rPr lang="ru-RU" b="1" smtClean="0">
                <a:solidFill>
                  <a:srgbClr val="7030A0"/>
                </a:solidFill>
              </a:rPr>
              <a:t>2 вариант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7030A0"/>
                </a:solidFill>
              </a:rPr>
              <a:t>Написать слова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7030A0"/>
                </a:solidFill>
              </a:rPr>
              <a:t>по схеме: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7030A0"/>
                </a:solidFill>
              </a:rPr>
              <a:t>корень, 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7030A0"/>
                </a:solidFill>
              </a:rPr>
              <a:t>суффикс, 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7030A0"/>
                </a:solidFill>
              </a:rPr>
              <a:t>окончание</a:t>
            </a:r>
            <a:r>
              <a:rPr lang="ru-RU" smtClean="0"/>
              <a:t>.</a:t>
            </a:r>
          </a:p>
        </p:txBody>
      </p:sp>
      <p:pic>
        <p:nvPicPr>
          <p:cNvPr id="53252" name="Picture 7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4857750"/>
            <a:ext cx="19288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 descr="Рисунок3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429125"/>
            <a:ext cx="32543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</a:rPr>
              <a:t>Оборудование: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экран, интерактивная доска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Мимио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компьютер, музыкальный центр,  фонограмма с классической музыкой;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презентация урока;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таблицы с приставками и суффиксами, орфографические словари, «Школьный словообразовательный словарь русского языка»»  Тихонов  А.Н.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тесты по теме, шарады, кроссворд, индивидуальные карточки;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гимнастика для глаз.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827088" y="765175"/>
            <a:ext cx="74168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СПАСИБО!</a:t>
            </a:r>
          </a:p>
        </p:txBody>
      </p:sp>
      <p:pic>
        <p:nvPicPr>
          <p:cNvPr id="54274" name="Picture 6" descr="nezn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1700213"/>
            <a:ext cx="33528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7" descr="stop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8713" y="6453188"/>
            <a:ext cx="39528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val 25"/>
          <p:cNvSpPr>
            <a:spLocks noChangeArrowheads="1"/>
          </p:cNvSpPr>
          <p:nvPr/>
        </p:nvSpPr>
        <p:spPr bwMode="auto">
          <a:xfrm>
            <a:off x="4419600" y="2819400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8434" name="Picture 24" descr="Clipart-Cartoon-Design-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2057400"/>
            <a:ext cx="327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 rot="-153369">
            <a:off x="1295400" y="1828800"/>
            <a:ext cx="1066800" cy="1066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Л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rot="-1276136">
            <a:off x="381000" y="2362200"/>
            <a:ext cx="1066800" cy="1066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С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 rot="409754">
            <a:off x="2286000" y="1219200"/>
            <a:ext cx="1066800" cy="1066800"/>
          </a:xfrm>
          <a:prstGeom prst="rect">
            <a:avLst/>
          </a:prstGeom>
          <a:solidFill>
            <a:srgbClr val="E8E32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 rot="440163">
            <a:off x="5334000" y="838200"/>
            <a:ext cx="10668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Р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 rot="-183989">
            <a:off x="6172200" y="1295400"/>
            <a:ext cx="1066800" cy="1066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Н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267200" y="609600"/>
            <a:ext cx="1066800" cy="1066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 rot="-378159">
            <a:off x="3276600" y="838200"/>
            <a:ext cx="1066800" cy="1066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В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 rot="772785">
            <a:off x="7924800" y="2362200"/>
            <a:ext cx="1066800" cy="10668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 rot="564380">
            <a:off x="7010400" y="1905000"/>
            <a:ext cx="1066800" cy="1066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Ы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 rot="-1209456">
            <a:off x="7086600" y="4419600"/>
            <a:ext cx="1066800" cy="1066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 rot="-899176">
            <a:off x="5715000" y="5105400"/>
            <a:ext cx="1066800" cy="1066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В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4114800" y="5410200"/>
            <a:ext cx="1066800" cy="1066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 rot="782738">
            <a:off x="2590800" y="5029200"/>
            <a:ext cx="1066800" cy="10668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Л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 rot="1622288">
            <a:off x="1143000" y="4419600"/>
            <a:ext cx="10668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С</a:t>
            </a:r>
          </a:p>
        </p:txBody>
      </p:sp>
      <p:pic>
        <p:nvPicPr>
          <p:cNvPr id="1844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2928938"/>
            <a:ext cx="1382712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38" y="3121025"/>
            <a:ext cx="11620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285750"/>
            <a:ext cx="14478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88" y="339725"/>
            <a:ext cx="161131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75" y="5572125"/>
            <a:ext cx="13700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500438"/>
            <a:ext cx="1081088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56500" y="3429000"/>
            <a:ext cx="1587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0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  <p:bldP spid="4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val 25"/>
          <p:cNvSpPr>
            <a:spLocks noChangeArrowheads="1"/>
          </p:cNvSpPr>
          <p:nvPr/>
        </p:nvSpPr>
        <p:spPr bwMode="auto">
          <a:xfrm>
            <a:off x="4419600" y="2819400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9458" name="Picture 24" descr="Clipart-Cartoon-Design-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2057400"/>
            <a:ext cx="327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 rot="-153369">
            <a:off x="1295400" y="1828800"/>
            <a:ext cx="1066800" cy="1066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Л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rot="-1276136">
            <a:off x="381000" y="2362200"/>
            <a:ext cx="1066800" cy="1066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С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 rot="409754">
            <a:off x="2286000" y="1219200"/>
            <a:ext cx="1066800" cy="1066800"/>
          </a:xfrm>
          <a:prstGeom prst="rect">
            <a:avLst/>
          </a:prstGeom>
          <a:solidFill>
            <a:srgbClr val="E8E32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 rot="440163">
            <a:off x="5334000" y="838200"/>
            <a:ext cx="10668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Р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 rot="-183989">
            <a:off x="6172200" y="1295400"/>
            <a:ext cx="1066800" cy="1066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Н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267200" y="609600"/>
            <a:ext cx="1066800" cy="1066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 rot="-378159">
            <a:off x="3276600" y="838200"/>
            <a:ext cx="1066800" cy="1066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В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 rot="772785">
            <a:off x="7924800" y="2362200"/>
            <a:ext cx="1066800" cy="10668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 rot="564380">
            <a:off x="7010400" y="1905000"/>
            <a:ext cx="1066800" cy="1066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Ы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 rot="-1209456">
            <a:off x="7086600" y="4419600"/>
            <a:ext cx="1066800" cy="1066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 rot="-899176">
            <a:off x="5715000" y="5105400"/>
            <a:ext cx="1066800" cy="1066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В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4114800" y="5410200"/>
            <a:ext cx="1066800" cy="1066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 rot="782738">
            <a:off x="2590800" y="5029200"/>
            <a:ext cx="1066800" cy="10668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Л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 rot="1622288">
            <a:off x="1143000" y="4419600"/>
            <a:ext cx="10668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0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  <p:bldP spid="4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9050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928688" y="357188"/>
            <a:ext cx="7215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К  </a:t>
            </a:r>
            <a:r>
              <a:rPr lang="ru-RU" sz="9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r>
              <a:rPr lang="ru-RU" sz="96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</a:t>
            </a:r>
            <a:r>
              <a:rPr lang="ru-RU" sz="96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ПУСТА</a:t>
            </a:r>
            <a:endParaRPr lang="ru-RU" sz="9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714500" y="571500"/>
            <a:ext cx="12858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А </a:t>
            </a:r>
            <a:endParaRPr lang="ru-RU" sz="96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484" name="Line 10"/>
          <p:cNvSpPr>
            <a:spLocks noChangeShapeType="1"/>
          </p:cNvSpPr>
          <p:nvPr/>
        </p:nvSpPr>
        <p:spPr bwMode="auto">
          <a:xfrm flipH="1">
            <a:off x="4857750" y="28575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Line 11"/>
          <p:cNvSpPr>
            <a:spLocks noChangeShapeType="1"/>
          </p:cNvSpPr>
          <p:nvPr/>
        </p:nvSpPr>
        <p:spPr bwMode="auto">
          <a:xfrm>
            <a:off x="1785938" y="1714500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000250"/>
            <a:ext cx="3571875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57375" y="0"/>
            <a:ext cx="5181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ЗА  </a:t>
            </a:r>
            <a:r>
              <a:rPr lang="ru-RU" sz="9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r>
              <a:rPr lang="ru-RU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Ц</a:t>
            </a:r>
          </a:p>
        </p:txBody>
      </p:sp>
      <p:sp>
        <p:nvSpPr>
          <p:cNvPr id="21507" name="Line 5"/>
          <p:cNvSpPr>
            <a:spLocks noChangeShapeType="1"/>
          </p:cNvSpPr>
          <p:nvPr/>
        </p:nvSpPr>
        <p:spPr bwMode="auto">
          <a:xfrm flipH="1">
            <a:off x="2928938" y="0"/>
            <a:ext cx="1524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3286125" y="1571625"/>
            <a:ext cx="1447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500438" y="0"/>
            <a:ext cx="1428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828800"/>
            <a:ext cx="4135438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676400" y="228600"/>
            <a:ext cx="533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З  </a:t>
            </a:r>
            <a:r>
              <a:rPr lang="ru-RU" sz="9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r>
              <a:rPr lang="ru-RU" sz="96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ВОД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286000" y="381000"/>
            <a:ext cx="1214438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А </a:t>
            </a:r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 flipH="1">
            <a:off x="5105400" y="2286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2500313" y="1571625"/>
            <a:ext cx="121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858000" y="31242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581</TotalTime>
  <Words>469</Words>
  <Application>Microsoft Office PowerPoint</Application>
  <PresentationFormat>Экран (4:3)</PresentationFormat>
  <Paragraphs>267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Constantia</vt:lpstr>
      <vt:lpstr>Arial</vt:lpstr>
      <vt:lpstr>Calibri</vt:lpstr>
      <vt:lpstr>Wingdings 2</vt:lpstr>
      <vt:lpstr>Times New Roman</vt:lpstr>
      <vt:lpstr>Wingdings</vt:lpstr>
      <vt:lpstr>Поток</vt:lpstr>
      <vt:lpstr>Поток</vt:lpstr>
      <vt:lpstr>Багаутдинова Зульфия Александровна,учитель высшей категории </vt:lpstr>
      <vt:lpstr>Слайд 2</vt:lpstr>
      <vt:lpstr>                                                                                           Цели урока:   </vt:lpstr>
      <vt:lpstr>Оборудование: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2 гейм «Защита команды»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3 гейм «Кто больше?»</vt:lpstr>
      <vt:lpstr>Где спрятались приставки? Найди и выдели их.</vt:lpstr>
      <vt:lpstr>Слайд 29</vt:lpstr>
      <vt:lpstr>4 гейм «Разгадайте кроссворд»</vt:lpstr>
      <vt:lpstr>Слайд 31</vt:lpstr>
      <vt:lpstr>Слайд 32</vt:lpstr>
      <vt:lpstr>6 гейм «Найдите ошибку»</vt:lpstr>
      <vt:lpstr>7 гейм «Это все мы проходили»</vt:lpstr>
      <vt:lpstr>7 гейм «Поиграем»</vt:lpstr>
      <vt:lpstr>8 гейм «Напиши небольшое сочинение»</vt:lpstr>
      <vt:lpstr>Шарада</vt:lpstr>
      <vt:lpstr>Слайд 38</vt:lpstr>
      <vt:lpstr>Домашнее задание</vt:lpstr>
      <vt:lpstr>Слайд 40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Деловая игра «Конкурс знатоков русского языка»</dc:title>
  <dc:creator>Zver</dc:creator>
  <cp:lastModifiedBy>123</cp:lastModifiedBy>
  <cp:revision>76</cp:revision>
  <dcterms:created xsi:type="dcterms:W3CDTF">2009-10-26T16:06:52Z</dcterms:created>
  <dcterms:modified xsi:type="dcterms:W3CDTF">2010-04-13T12:00:33Z</dcterms:modified>
</cp:coreProperties>
</file>