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5" r:id="rId6"/>
    <p:sldId id="267" r:id="rId7"/>
    <p:sldId id="26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E1F807D-9D53-4484-85E4-888E46CF1225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5C7DF85-4F1E-4091-8B0F-B29A5C488892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6DAFF0A-730D-467B-A1C4-7387DDE75635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EA4C6AB-0750-4D1F-A0AC-7800143B87B2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F6453F5C-8171-49FB-B2F9-26424DCFD2F5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3EA6012-C08E-48C1-A410-970D74A49082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580CC50-12E5-4D44-811A-0C6BFC3A401F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679AD10-F2CA-4DD9-9D1E-B30AD0AAEE93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rtl="0">
              <a:defRPr/>
            </a:pPr>
            <a:endParaRPr lang="en-US">
              <a:solidFill>
                <a:sysClr val="window" lastClr="FFFFFF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09BCAEB-0560-4CA0-8C8B-C14B79E9ABEB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A8721CB-DC81-4F3E-88E8-BF5E92C7176B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50D741E-7964-4E9D-B87B-4BC889665E5F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FFD214A-2B78-4D40-95A4-114ED198354B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3EB759A1-0059-46A2-A268-F17584076B98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16AEE0E-31DA-430F-A0D8-7D971DF33D04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2568459-1995-47EF-AF36-2FB959133EE6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F433E8E-B285-45FD-B55D-E522D5A4520F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EAE6502-3D5D-4360-89BF-3A30E7A92BC1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7C59F75-F5DD-4994-81ED-E7D3C2AB5854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93A34B3-A4E4-4A0C-A67A-67234B4470EA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6DF9A3D-5536-4397-8D0E-5CA9C16C8B2A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FF8E0A12-C1BB-417F-94CF-441CA28EE20F}" type="datetimeFigureOut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8E87205-B0FC-4E7B-98EC-49D4341B2EB9}" type="slidenum">
              <a:rPr lang="ru-RU" sz="1000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r" rtl="0">
                <a:defRPr/>
              </a:pPr>
              <a:t>‹#›</a:t>
            </a:fld>
            <a:endParaRPr lang="ru-RU" sz="1000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rtl="0">
              <a:defRPr/>
            </a:pPr>
            <a:endParaRPr lang="en-US">
              <a:solidFill>
                <a:sysClr val="window" lastClr="FFFFFF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7173" name="Rectangle 10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4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algn="l" rtl="0">
              <a:defRPr/>
            </a:pPr>
            <a:fld id="{B3D0108B-70E1-4C5A-A842-EEA4FB666C85}" type="datetimeFigureOut">
              <a:rPr lang="ru-RU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algn="l" rtl="0">
                <a:defRPr/>
              </a:pPr>
              <a:t>01.12.2009</a:t>
            </a:fld>
            <a:endParaRPr lang="ru-RU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rtl="0">
              <a:defRPr/>
            </a:pPr>
            <a:fld id="{034BE902-A67E-42F7-B21B-BCBA77BDBCF2}" type="slidenum">
              <a:rPr lang="ru-RU" kern="1200">
                <a:solidFill>
                  <a:srgbClr val="2A2D6C">
                    <a:tint val="75000"/>
                    <a:satMod val="150000"/>
                  </a:srgbClr>
                </a:solidFill>
                <a:latin typeface="Verdana"/>
              </a:rPr>
              <a:pPr rtl="0">
                <a:defRPr/>
              </a:pPr>
              <a:t>‹#›</a:t>
            </a:fld>
            <a:endParaRPr lang="ru-RU" kern="1200">
              <a:solidFill>
                <a:srgbClr val="2A2D6C">
                  <a:tint val="75000"/>
                  <a:satMod val="150000"/>
                </a:srgbClr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5300" b="1" kern="1200" dirty="0">
          <a:solidFill>
            <a:srgbClr val="171B73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Times New Roman" pitchFamily="18" charset="0"/>
          <a:cs typeface="Times New Roman" pitchFamily="18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C43D1F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B42469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7B309B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85728"/>
            <a:ext cx="495520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ru-RU" sz="3200" b="1" kern="1200" dirty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+mn-ea"/>
                <a:cs typeface="+mn-cs"/>
              </a:rPr>
              <a:t>Урок – путешествие</a:t>
            </a:r>
          </a:p>
          <a:p>
            <a:pPr algn="ctr" rtl="0">
              <a:defRPr/>
            </a:pPr>
            <a:r>
              <a:rPr lang="ru-RU" sz="3200" b="1" kern="1200" dirty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+mn-ea"/>
                <a:cs typeface="+mn-cs"/>
              </a:rPr>
              <a:t>по теме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357298"/>
            <a:ext cx="49920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ru-RU" sz="3600" b="1" kern="1200" cap="all" dirty="0">
                <a:ln w="9000" cmpd="sng">
                  <a:solidFill>
                    <a:srgbClr val="B4246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A2D6C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n-ea"/>
                <a:cs typeface="+mn-cs"/>
              </a:rPr>
              <a:t>Деление</a:t>
            </a:r>
          </a:p>
          <a:p>
            <a:pPr algn="ctr" rtl="0">
              <a:defRPr/>
            </a:pPr>
            <a:r>
              <a:rPr lang="ru-RU" sz="3600" b="1" kern="1200" cap="all" dirty="0">
                <a:ln w="9000" cmpd="sng">
                  <a:solidFill>
                    <a:srgbClr val="B4246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A2D6C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n-ea"/>
                <a:cs typeface="+mn-cs"/>
              </a:rPr>
              <a:t> обыкновенных</a:t>
            </a:r>
          </a:p>
          <a:p>
            <a:pPr algn="ctr" rtl="0">
              <a:defRPr/>
            </a:pPr>
            <a:r>
              <a:rPr lang="ru-RU" sz="3600" b="1" kern="1200" cap="all" dirty="0">
                <a:ln w="9000" cmpd="sng">
                  <a:solidFill>
                    <a:srgbClr val="B4246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A2D6C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n-ea"/>
                <a:cs typeface="+mn-cs"/>
              </a:rPr>
              <a:t> дробей</a:t>
            </a:r>
          </a:p>
        </p:txBody>
      </p:sp>
      <p:pic>
        <p:nvPicPr>
          <p:cNvPr id="5" name="Picture 4" descr="Карта Ханты-Мансийского автономного окр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00372"/>
            <a:ext cx="5193428" cy="360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Documents and Settings\All Users\Документы\Мои рисунки\фото\Курсы 016.jpg"/>
          <p:cNvPicPr>
            <a:picLocks noChangeAspect="1" noChangeArrowheads="1"/>
          </p:cNvPicPr>
          <p:nvPr/>
        </p:nvPicPr>
        <p:blipFill>
          <a:blip r:embed="rId3" cstate="print"/>
          <a:srcRect l="19844"/>
          <a:stretch>
            <a:fillRect/>
          </a:stretch>
        </p:blipFill>
        <p:spPr bwMode="auto">
          <a:xfrm>
            <a:off x="5214942" y="214290"/>
            <a:ext cx="3572589" cy="29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785813" y="642938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Verdana" pitchFamily="34" charset="0"/>
              </a:rPr>
              <a:t>Два числа, произведение которых равно 1, называют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71750" y="1714500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Verdana" pitchFamily="34" charset="0"/>
              </a:rPr>
              <a:t>взаимно обратными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00" y="3357562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Verdana" pitchFamily="34" charset="0"/>
              </a:rPr>
              <a:t>Будут ли взаимно обратными числа: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000100" y="5000636"/>
            <a:ext cx="6818312" cy="1262062"/>
            <a:chOff x="1071538" y="3429000"/>
            <a:chExt cx="6818872" cy="1262373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1071538" y="3429000"/>
            <a:ext cx="1190632" cy="1230320"/>
          </p:xfrm>
          <a:graphic>
            <a:graphicData uri="http://schemas.openxmlformats.org/presentationml/2006/ole">
              <p:oleObj spid="_x0000_s1026" name="Формула" r:id="rId4" imgW="380880" imgH="393480" progId="Equation.3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2786050" y="3429000"/>
            <a:ext cx="1500198" cy="1134296"/>
          </p:xfrm>
          <a:graphic>
            <a:graphicData uri="http://schemas.openxmlformats.org/presentationml/2006/ole">
              <p:oleObj spid="_x0000_s1027" name="Формула" r:id="rId5" imgW="520560" imgH="393480" progId="Equation.3">
                <p:embed/>
              </p:oleObj>
            </a:graphicData>
          </a:graphic>
        </p:graphicFrame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4500562" y="3500438"/>
            <a:ext cx="1500198" cy="1190935"/>
          </p:xfrm>
          <a:graphic>
            <a:graphicData uri="http://schemas.openxmlformats.org/presentationml/2006/ole">
              <p:oleObj spid="_x0000_s1028" name="Формула" r:id="rId6" imgW="330120" imgH="393480" progId="Equation.3">
                <p:embed/>
              </p:oleObj>
            </a:graphicData>
          </a:graphic>
        </p:graphicFrame>
        <p:graphicFrame>
          <p:nvGraphicFramePr>
            <p:cNvPr id="1029" name="Object 6"/>
            <p:cNvGraphicFramePr>
              <a:graphicFrameLocks noChangeAspect="1"/>
            </p:cNvGraphicFramePr>
            <p:nvPr/>
          </p:nvGraphicFramePr>
          <p:xfrm>
            <a:off x="6429388" y="3429000"/>
            <a:ext cx="1461022" cy="1191887"/>
          </p:xfrm>
          <a:graphic>
            <a:graphicData uri="http://schemas.openxmlformats.org/presentationml/2006/ole">
              <p:oleObj spid="_x0000_s1029" name="Формула" r:id="rId7" imgW="482400" imgH="393480" progId="Equation.3">
                <p:embed/>
              </p:oleObj>
            </a:graphicData>
          </a:graphic>
        </p:graphicFrame>
      </p:grpSp>
      <p:sp>
        <p:nvSpPr>
          <p:cNvPr id="12" name="Улыбающееся лицо 11"/>
          <p:cNvSpPr/>
          <p:nvPr/>
        </p:nvSpPr>
        <p:spPr>
          <a:xfrm>
            <a:off x="1357290" y="4357694"/>
            <a:ext cx="642938" cy="5000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6929454" y="4357694"/>
            <a:ext cx="642938" cy="5000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Прямоугольник 1"/>
          <p:cNvSpPr>
            <a:spLocks noChangeArrowheads="1"/>
          </p:cNvSpPr>
          <p:nvPr/>
        </p:nvSpPr>
        <p:spPr bwMode="auto">
          <a:xfrm>
            <a:off x="1214438" y="642938"/>
            <a:ext cx="605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Найдите число, обратное числу: </a:t>
            </a:r>
            <a:endParaRPr lang="ru-RU">
              <a:latin typeface="Verdan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50" y="1524000"/>
          <a:ext cx="571500" cy="762000"/>
        </p:xfrm>
        <a:graphic>
          <a:graphicData uri="http://schemas.openxmlformats.org/presentationml/2006/ole">
            <p:oleObj spid="_x0000_s2050" name="Формула" r:id="rId3" imgW="126720" imgH="177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00375" y="1214438"/>
          <a:ext cx="576263" cy="1489075"/>
        </p:xfrm>
        <a:graphic>
          <a:graphicData uri="http://schemas.openxmlformats.org/presentationml/2006/ole">
            <p:oleObj spid="_x0000_s2051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00563" y="1214438"/>
          <a:ext cx="571500" cy="1476375"/>
        </p:xfrm>
        <a:graphic>
          <a:graphicData uri="http://schemas.openxmlformats.org/presentationml/2006/ole">
            <p:oleObj spid="_x0000_s2052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929313" y="1285875"/>
          <a:ext cx="642937" cy="1346200"/>
        </p:xfrm>
        <a:graphic>
          <a:graphicData uri="http://schemas.openxmlformats.org/presentationml/2006/ole">
            <p:oleObj spid="_x0000_s2053" name="Формула" r:id="rId6" imgW="241200" imgH="393480" progId="Equation.3">
              <p:embed/>
            </p:oleObj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57313" y="3000375"/>
          <a:ext cx="6286500" cy="2928938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145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3857625" y="3071813"/>
          <a:ext cx="500063" cy="1292225"/>
        </p:xfrm>
        <a:graphic>
          <a:graphicData uri="http://schemas.openxmlformats.org/presentationml/2006/ole">
            <p:oleObj spid="_x0000_s2054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2714625" y="3071813"/>
          <a:ext cx="500063" cy="1292225"/>
        </p:xfrm>
        <a:graphic>
          <a:graphicData uri="http://schemas.openxmlformats.org/presentationml/2006/ole">
            <p:oleObj spid="_x0000_s2055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1928813" y="3071813"/>
          <a:ext cx="500062" cy="1292225"/>
        </p:xfrm>
        <a:graphic>
          <a:graphicData uri="http://schemas.openxmlformats.org/presentationml/2006/ole">
            <p:oleObj spid="_x0000_s2056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786313" y="3143250"/>
          <a:ext cx="500062" cy="1292225"/>
        </p:xfrm>
        <a:graphic>
          <a:graphicData uri="http://schemas.openxmlformats.org/presentationml/2006/ole">
            <p:oleObj spid="_x0000_s2057" name="Формула" r:id="rId10" imgW="152280" imgH="393480" progId="Equation.3">
              <p:embed/>
            </p:oleObj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5713413" y="3143250"/>
          <a:ext cx="790575" cy="1292225"/>
        </p:xfrm>
        <a:graphic>
          <a:graphicData uri="http://schemas.openxmlformats.org/presentationml/2006/ole">
            <p:oleObj spid="_x0000_s2058" name="Формула" r:id="rId11" imgW="241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Documents and Settings\света\Мои документы\Мои рисунки\лето 2008\DSC00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3162292" cy="23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1071563" y="571500"/>
            <a:ext cx="6643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Verdana" pitchFamily="34" charset="0"/>
              </a:rPr>
              <a:t>Чтобы разделить одну дробь на другую, надо делимое умножить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0438" y="1500188"/>
            <a:ext cx="4500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Verdana" pitchFamily="34" charset="0"/>
              </a:rPr>
              <a:t>на число, обратное делителю.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2714625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Verdana" pitchFamily="34" charset="0"/>
              </a:rPr>
              <a:t>Выполните деление: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214438" y="3429000"/>
            <a:ext cx="6821487" cy="1292225"/>
            <a:chOff x="857224" y="3429000"/>
            <a:chExt cx="6821514" cy="1292225"/>
          </a:xfrm>
        </p:grpSpPr>
        <p:graphicFrame>
          <p:nvGraphicFramePr>
            <p:cNvPr id="3074" name="Object 1"/>
            <p:cNvGraphicFramePr>
              <a:graphicFrameLocks noChangeAspect="1"/>
            </p:cNvGraphicFramePr>
            <p:nvPr/>
          </p:nvGraphicFramePr>
          <p:xfrm>
            <a:off x="857224" y="3429000"/>
            <a:ext cx="1416050" cy="1292225"/>
          </p:xfrm>
          <a:graphic>
            <a:graphicData uri="http://schemas.openxmlformats.org/presentationml/2006/ole">
              <p:oleObj spid="_x0000_s3074" name="Формула" r:id="rId4" imgW="431640" imgH="393480" progId="Equation.3">
                <p:embed/>
              </p:oleObj>
            </a:graphicData>
          </a:graphic>
        </p:graphicFrame>
        <p:graphicFrame>
          <p:nvGraphicFramePr>
            <p:cNvPr id="3075" name="Object 2"/>
            <p:cNvGraphicFramePr>
              <a:graphicFrameLocks noChangeAspect="1"/>
            </p:cNvGraphicFramePr>
            <p:nvPr/>
          </p:nvGraphicFramePr>
          <p:xfrm>
            <a:off x="2714612" y="3429000"/>
            <a:ext cx="1416050" cy="1292225"/>
          </p:xfrm>
          <a:graphic>
            <a:graphicData uri="http://schemas.openxmlformats.org/presentationml/2006/ole">
              <p:oleObj spid="_x0000_s3075" name="Формула" r:id="rId5" imgW="431640" imgH="393480" progId="Equation.3">
                <p:embed/>
              </p:oleObj>
            </a:graphicData>
          </a:graphic>
        </p:graphicFrame>
        <p:graphicFrame>
          <p:nvGraphicFramePr>
            <p:cNvPr id="3076" name="Object 3"/>
            <p:cNvGraphicFramePr>
              <a:graphicFrameLocks noChangeAspect="1"/>
            </p:cNvGraphicFramePr>
            <p:nvPr/>
          </p:nvGraphicFramePr>
          <p:xfrm>
            <a:off x="4500562" y="3429000"/>
            <a:ext cx="1416050" cy="1292225"/>
          </p:xfrm>
          <a:graphic>
            <a:graphicData uri="http://schemas.openxmlformats.org/presentationml/2006/ole">
              <p:oleObj spid="_x0000_s3076" name="Формула" r:id="rId6" imgW="431640" imgH="393480" progId="Equation.3">
                <p:embed/>
              </p:oleObj>
            </a:graphicData>
          </a:graphic>
        </p:graphicFrame>
        <p:graphicFrame>
          <p:nvGraphicFramePr>
            <p:cNvPr id="3077" name="Object 4"/>
            <p:cNvGraphicFramePr>
              <a:graphicFrameLocks noChangeAspect="1"/>
            </p:cNvGraphicFramePr>
            <p:nvPr/>
          </p:nvGraphicFramePr>
          <p:xfrm>
            <a:off x="6596063" y="3429000"/>
            <a:ext cx="1082675" cy="1292225"/>
          </p:xfrm>
          <a:graphic>
            <a:graphicData uri="http://schemas.openxmlformats.org/presentationml/2006/ole">
              <p:oleObj spid="_x0000_s3077" name="Формула" r:id="rId7" imgW="330120" imgH="393480" progId="Equation.3">
                <p:embed/>
              </p:oleObj>
            </a:graphicData>
          </a:graphic>
        </p:graphicFrame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4813" y="4929188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Verdan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света\Мои документы\Мои результаты сканирования\2008-12 (дек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 l="14159" t="64597" r="25327" b="8835"/>
          <a:stretch>
            <a:fillRect/>
          </a:stretch>
        </p:blipFill>
        <p:spPr bwMode="auto">
          <a:xfrm>
            <a:off x="5286380" y="3571876"/>
            <a:ext cx="3532053" cy="24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071802" y="0"/>
            <a:ext cx="3035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171B73"/>
                </a:solidFill>
                <a:latin typeface="Times New Roman" pitchFamily="18" charset="0"/>
                <a:cs typeface="Times New Roman" pitchFamily="18" charset="0"/>
              </a:rPr>
              <a:t>река Обь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143372" y="928670"/>
            <a:ext cx="4500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вот - навалились морозы, </a:t>
            </a:r>
            <a:endParaRPr lang="ru-RU" sz="2800" dirty="0"/>
          </a:p>
          <a:p>
            <a:pPr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Болотную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выстеклив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топь,</a:t>
            </a:r>
            <a:endParaRPr lang="ru-RU" sz="2800" dirty="0"/>
          </a:p>
          <a:p>
            <a:pPr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Сковали до звона берёзы,</a:t>
            </a:r>
            <a:endParaRPr lang="ru-RU" sz="2800" dirty="0"/>
          </a:p>
          <a:p>
            <a:pPr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Туманом окутали Обь.</a:t>
            </a:r>
            <a:endParaRPr lang="ru-RU" sz="2800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85786" y="857232"/>
            <a:ext cx="6643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Verdana" pitchFamily="34" charset="0"/>
              </a:rPr>
              <a:t>Определите длину реки Обь, выполнив действия:</a:t>
            </a:r>
          </a:p>
          <a:p>
            <a:endParaRPr lang="ru-RU" sz="2800" b="1" i="1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285984" y="2285992"/>
          <a:ext cx="4087942" cy="1546223"/>
        </p:xfrm>
        <a:graphic>
          <a:graphicData uri="http://schemas.openxmlformats.org/presentationml/2006/ole">
            <p:oleObj spid="_x0000_s18433" name="Формула" r:id="rId4" imgW="1041120" imgH="39348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00166" y="4286256"/>
          <a:ext cx="5840407" cy="1448432"/>
        </p:xfrm>
        <a:graphic>
          <a:graphicData uri="http://schemas.openxmlformats.org/presentationml/2006/ole">
            <p:oleObj spid="_x0000_s18434" name="Формула" r:id="rId5" imgW="1587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6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6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 and Settings\света\Мои документы\Мои результаты сканирования\2008-12 (дек)\сканирование0004.jpg"/>
          <p:cNvPicPr>
            <a:picLocks noChangeAspect="1" noChangeArrowheads="1"/>
          </p:cNvPicPr>
          <p:nvPr/>
        </p:nvPicPr>
        <p:blipFill>
          <a:blip r:embed="rId3" cstate="print"/>
          <a:srcRect l="27000" t="7689" r="11723" b="60638"/>
          <a:stretch>
            <a:fillRect/>
          </a:stretch>
        </p:blipFill>
        <p:spPr bwMode="auto">
          <a:xfrm>
            <a:off x="5929322" y="1571612"/>
            <a:ext cx="2914435" cy="20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714500" y="428625"/>
            <a:ext cx="7000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171B73"/>
                </a:solidFill>
                <a:latin typeface="Times New Roman" pitchFamily="18" charset="0"/>
                <a:cs typeface="Times New Roman" pitchFamily="18" charset="0"/>
              </a:rPr>
              <a:t>заповедник Малая Сосьва</a:t>
            </a:r>
            <a:endParaRPr lang="ru-RU" sz="4400">
              <a:latin typeface="Verdana" pitchFamily="34" charset="0"/>
            </a:endParaRPr>
          </a:p>
        </p:txBody>
      </p:sp>
      <p:graphicFrame>
        <p:nvGraphicFramePr>
          <p:cNvPr id="23553" name="Object 3"/>
          <p:cNvGraphicFramePr>
            <a:graphicFrameLocks noChangeAspect="1"/>
          </p:cNvGraphicFramePr>
          <p:nvPr/>
        </p:nvGraphicFramePr>
        <p:xfrm>
          <a:off x="1928794" y="1692832"/>
          <a:ext cx="3632195" cy="1705991"/>
        </p:xfrm>
        <a:graphic>
          <a:graphicData uri="http://schemas.openxmlformats.org/presentationml/2006/ole">
            <p:oleObj spid="_x0000_s23553" name="Формула" r:id="rId4" imgW="838080" imgH="39348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357422" y="4071942"/>
          <a:ext cx="5067289" cy="1653575"/>
        </p:xfrm>
        <a:graphic>
          <a:graphicData uri="http://schemas.openxmlformats.org/presentationml/2006/ole">
            <p:oleObj spid="_x0000_s23554" name="Формула" r:id="rId5" imgW="1206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3071813" y="642938"/>
            <a:ext cx="5643562" cy="5643562"/>
            <a:chOff x="3071802" y="642918"/>
            <a:chExt cx="5643602" cy="5643602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071802" y="642918"/>
              <a:ext cx="2786082" cy="1285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Блок-схема: данные 3"/>
            <p:cNvSpPr/>
            <p:nvPr/>
          </p:nvSpPr>
          <p:spPr>
            <a:xfrm>
              <a:off x="6072198" y="642918"/>
              <a:ext cx="2643206" cy="1285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6149" name="Object 2"/>
            <p:cNvGraphicFramePr>
              <a:graphicFrameLocks noChangeAspect="1"/>
            </p:cNvGraphicFramePr>
            <p:nvPr/>
          </p:nvGraphicFramePr>
          <p:xfrm>
            <a:off x="3643306" y="642918"/>
            <a:ext cx="1643075" cy="1251186"/>
          </p:xfrm>
          <a:graphic>
            <a:graphicData uri="http://schemas.openxmlformats.org/presentationml/2006/ole">
              <p:oleObj spid="_x0000_s6149" name="Формула" r:id="rId3" imgW="444240" imgH="393480" progId="Equation.3">
                <p:embed/>
              </p:oleObj>
            </a:graphicData>
          </a:graphic>
        </p:graphicFrame>
        <p:graphicFrame>
          <p:nvGraphicFramePr>
            <p:cNvPr id="6150" name="Object 3"/>
            <p:cNvGraphicFramePr>
              <a:graphicFrameLocks noChangeAspect="1"/>
            </p:cNvGraphicFramePr>
            <p:nvPr/>
          </p:nvGraphicFramePr>
          <p:xfrm>
            <a:off x="6643702" y="642918"/>
            <a:ext cx="1512743" cy="1339858"/>
          </p:xfrm>
          <a:graphic>
            <a:graphicData uri="http://schemas.openxmlformats.org/presentationml/2006/ole">
              <p:oleObj spid="_x0000_s6150" name="Формула" r:id="rId4" imgW="444240" imgH="393480" progId="Equation.3">
                <p:embed/>
              </p:oleObj>
            </a:graphicData>
          </a:graphic>
        </p:graphicFrame>
        <p:sp>
          <p:nvSpPr>
            <p:cNvPr id="7" name="Трапеция 6"/>
            <p:cNvSpPr/>
            <p:nvPr/>
          </p:nvSpPr>
          <p:spPr>
            <a:xfrm>
              <a:off x="3714744" y="3143248"/>
              <a:ext cx="1643075" cy="1071571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Трапеция 7"/>
            <p:cNvSpPr/>
            <p:nvPr/>
          </p:nvSpPr>
          <p:spPr>
            <a:xfrm>
              <a:off x="6572264" y="3071810"/>
              <a:ext cx="1643075" cy="1071570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357686" y="2214554"/>
              <a:ext cx="214314" cy="7858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7143768" y="2143116"/>
              <a:ext cx="214315" cy="7858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6151" name="Object 4"/>
            <p:cNvGraphicFramePr>
              <a:graphicFrameLocks noChangeAspect="1"/>
            </p:cNvGraphicFramePr>
            <p:nvPr/>
          </p:nvGraphicFramePr>
          <p:xfrm>
            <a:off x="5857884" y="3357562"/>
            <a:ext cx="714381" cy="593993"/>
          </p:xfrm>
          <a:graphic>
            <a:graphicData uri="http://schemas.openxmlformats.org/presentationml/2006/ole">
              <p:oleObj spid="_x0000_s6151" name="Формула" r:id="rId5" imgW="63360" imgH="139680" progId="Equation.3">
                <p:embed/>
              </p:oleObj>
            </a:graphicData>
          </a:graphic>
        </p:graphicFrame>
        <p:sp>
          <p:nvSpPr>
            <p:cNvPr id="12" name="Стрелка вниз 11"/>
            <p:cNvSpPr/>
            <p:nvPr/>
          </p:nvSpPr>
          <p:spPr>
            <a:xfrm rot="19513259">
              <a:off x="4676775" y="4211643"/>
              <a:ext cx="184151" cy="1428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 rot="2126826" flipH="1">
              <a:off x="6943741" y="4051304"/>
              <a:ext cx="188914" cy="15890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214942" y="5143512"/>
              <a:ext cx="1357322" cy="1143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357688" y="3143250"/>
          <a:ext cx="444500" cy="1149350"/>
        </p:xfrm>
        <a:graphic>
          <a:graphicData uri="http://schemas.openxmlformats.org/presentationml/2006/ole">
            <p:oleObj spid="_x0000_s6146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7143750" y="3000375"/>
          <a:ext cx="444500" cy="1149350"/>
        </p:xfrm>
        <a:graphic>
          <a:graphicData uri="http://schemas.openxmlformats.org/presentationml/2006/ole">
            <p:oleObj spid="_x0000_s6147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5429250" y="5072063"/>
          <a:ext cx="857250" cy="1196975"/>
        </p:xfrm>
        <a:graphic>
          <a:graphicData uri="http://schemas.openxmlformats.org/presentationml/2006/ole">
            <p:oleObj spid="_x0000_s6148" name="Формула" r:id="rId8" imgW="126720" imgH="177480" progId="Equation.3">
              <p:embed/>
            </p:oleObj>
          </a:graphicData>
        </a:graphic>
      </p:graphicFrame>
      <p:pic>
        <p:nvPicPr>
          <p:cNvPr id="5" name="Picture 8" descr="D:\Documents and Settings\света\Рабочий стол\Рисунок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2857496"/>
            <a:ext cx="2401286" cy="1808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света\Рабочий стол\o0300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3950634" cy="29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1357290" y="714356"/>
            <a:ext cx="7143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Verdana" pitchFamily="34" charset="0"/>
              </a:rPr>
              <a:t>Наш край богат могучей силой недр!</a:t>
            </a:r>
            <a:br>
              <a:rPr lang="ru-RU" sz="2400" b="1" dirty="0">
                <a:latin typeface="Verdana" pitchFamily="34" charset="0"/>
              </a:rPr>
            </a:br>
            <a:r>
              <a:rPr lang="ru-RU" sz="2400" b="1" dirty="0">
                <a:latin typeface="Verdana" pitchFamily="34" charset="0"/>
              </a:rPr>
              <a:t>Природа север щедро наградила:</a:t>
            </a:r>
            <a:br>
              <a:rPr lang="ru-RU" sz="2400" b="1" dirty="0">
                <a:latin typeface="Verdana" pitchFamily="34" charset="0"/>
              </a:rPr>
            </a:br>
            <a:r>
              <a:rPr lang="ru-RU" sz="2400" b="1" dirty="0">
                <a:latin typeface="Verdana" pitchFamily="34" charset="0"/>
              </a:rPr>
              <a:t>Густой тайгой, где царь великий кедр,</a:t>
            </a:r>
            <a:br>
              <a:rPr lang="ru-RU" sz="2400" b="1" dirty="0">
                <a:latin typeface="Verdana" pitchFamily="34" charset="0"/>
              </a:rPr>
            </a:br>
            <a:r>
              <a:rPr lang="ru-RU" sz="2400" b="1" dirty="0">
                <a:latin typeface="Verdana" pitchFamily="34" charset="0"/>
              </a:rPr>
              <a:t>Как русский богатырь блистает силой!</a:t>
            </a:r>
            <a:r>
              <a:rPr lang="ru-RU" sz="2400" b="1" u="sng" dirty="0">
                <a:latin typeface="Verdana" pitchFamily="34" charset="0"/>
              </a:rPr>
              <a:t/>
            </a:r>
            <a:br>
              <a:rPr lang="ru-RU" sz="2400" b="1" u="sng" dirty="0">
                <a:latin typeface="Verdana" pitchFamily="34" charset="0"/>
              </a:rPr>
            </a:br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100</Words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Carnival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</cp:lastModifiedBy>
  <cp:revision>7</cp:revision>
  <dcterms:modified xsi:type="dcterms:W3CDTF">2009-12-01T09:59:55Z</dcterms:modified>
</cp:coreProperties>
</file>