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0" r:id="rId9"/>
    <p:sldId id="281" r:id="rId10"/>
    <p:sldId id="264" r:id="rId11"/>
    <p:sldId id="275" r:id="rId12"/>
    <p:sldId id="276" r:id="rId13"/>
    <p:sldId id="277" r:id="rId14"/>
    <p:sldId id="278" r:id="rId15"/>
    <p:sldId id="279" r:id="rId16"/>
    <p:sldId id="265" r:id="rId17"/>
    <p:sldId id="268" r:id="rId18"/>
    <p:sldId id="269" r:id="rId19"/>
    <p:sldId id="270" r:id="rId20"/>
    <p:sldId id="271" r:id="rId21"/>
    <p:sldId id="266" r:id="rId22"/>
    <p:sldId id="272" r:id="rId23"/>
    <p:sldId id="273" r:id="rId24"/>
    <p:sldId id="274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BD7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control" Target="../activeX/activeX2.xml"/><Relationship Id="rId7" Type="http://schemas.openxmlformats.org/officeDocument/2006/relationships/image" Target="../media/image4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4.jpeg"/><Relationship Id="rId11" Type="http://schemas.openxmlformats.org/officeDocument/2006/relationships/image" Target="../media/image49.wmf"/><Relationship Id="rId5" Type="http://schemas.openxmlformats.org/officeDocument/2006/relationships/image" Target="../media/image43.jpeg"/><Relationship Id="rId10" Type="http://schemas.openxmlformats.org/officeDocument/2006/relationships/image" Target="../media/image48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56.gif"/><Relationship Id="rId4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gif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39.wmf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10" Type="http://schemas.openxmlformats.org/officeDocument/2006/relationships/image" Target="../media/image77.png"/><Relationship Id="rId4" Type="http://schemas.openxmlformats.org/officeDocument/2006/relationships/image" Target="../media/image71.wmf"/><Relationship Id="rId9" Type="http://schemas.openxmlformats.org/officeDocument/2006/relationships/image" Target="../media/image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gif"/><Relationship Id="rId7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image" Target="../media/image2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3"/>
            <a:ext cx="1714512" cy="15001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357166"/>
            <a:ext cx="634238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Линейное уравнение с двумя переменными и его график.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785926"/>
            <a:ext cx="7401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Уравнение  </a:t>
            </a:r>
            <a:r>
              <a:rPr lang="en-US" sz="2400" b="1" dirty="0" smtClean="0">
                <a:solidFill>
                  <a:srgbClr val="002060"/>
                </a:solidFill>
              </a:rPr>
              <a:t>ax + b = 0</a:t>
            </a:r>
            <a:r>
              <a:rPr lang="ru-RU" sz="2400" b="1" dirty="0" smtClean="0">
                <a:solidFill>
                  <a:srgbClr val="002060"/>
                </a:solidFill>
              </a:rPr>
              <a:t>, где а    0,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называют </a:t>
            </a:r>
            <a:r>
              <a:rPr lang="ru-RU" sz="2400" b="1" dirty="0" smtClean="0">
                <a:solidFill>
                  <a:srgbClr val="C00000"/>
                </a:solidFill>
              </a:rPr>
              <a:t>линейным </a:t>
            </a:r>
            <a:r>
              <a:rPr lang="ru-RU" sz="2400" b="1" dirty="0" smtClean="0">
                <a:solidFill>
                  <a:srgbClr val="002060"/>
                </a:solidFill>
              </a:rPr>
              <a:t>уравнением с одной переменной.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Решением уравнение является значение 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428868"/>
            <a:ext cx="1000132" cy="734791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14324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002060"/>
                </a:solidFill>
              </a:rPr>
              <a:t>Уравнение  </a:t>
            </a:r>
            <a:r>
              <a:rPr lang="en-US" sz="2400" b="1" dirty="0" smtClean="0">
                <a:solidFill>
                  <a:srgbClr val="002060"/>
                </a:solidFill>
              </a:rPr>
              <a:t>ax + by + c = 0</a:t>
            </a:r>
            <a:r>
              <a:rPr lang="ru-RU" sz="2400" b="1" dirty="0" smtClean="0">
                <a:solidFill>
                  <a:srgbClr val="002060"/>
                </a:solidFill>
              </a:rPr>
              <a:t>, где а,</a:t>
            </a:r>
            <a:r>
              <a:rPr lang="en-US" sz="2400" b="1" dirty="0" smtClean="0">
                <a:solidFill>
                  <a:srgbClr val="002060"/>
                </a:solidFill>
              </a:rPr>
              <a:t> b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r>
              <a:rPr lang="en-US" sz="2400" b="1" dirty="0" smtClean="0">
                <a:solidFill>
                  <a:srgbClr val="002060"/>
                </a:solidFill>
              </a:rPr>
              <a:t> c</a:t>
            </a:r>
            <a:r>
              <a:rPr lang="ru-RU" sz="2400" b="1" dirty="0" smtClean="0">
                <a:solidFill>
                  <a:srgbClr val="002060"/>
                </a:solidFill>
              </a:rPr>
              <a:t> – числа, причем а    0, </a:t>
            </a:r>
            <a:r>
              <a:rPr lang="en-US" sz="2400" b="1" dirty="0" smtClean="0">
                <a:solidFill>
                  <a:srgbClr val="002060"/>
                </a:solidFill>
              </a:rPr>
              <a:t>b </a:t>
            </a:r>
            <a:r>
              <a:rPr lang="ru-RU" sz="2400" b="1" dirty="0" smtClean="0">
                <a:solidFill>
                  <a:srgbClr val="002060"/>
                </a:solidFill>
              </a:rPr>
              <a:t>   0,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называют </a:t>
            </a:r>
            <a:r>
              <a:rPr lang="ru-RU" sz="2400" b="1" dirty="0" smtClean="0">
                <a:solidFill>
                  <a:srgbClr val="C00000"/>
                </a:solidFill>
              </a:rPr>
              <a:t>линейным </a:t>
            </a:r>
            <a:r>
              <a:rPr lang="ru-RU" sz="2400" b="1" dirty="0" smtClean="0">
                <a:solidFill>
                  <a:srgbClr val="002060"/>
                </a:solidFill>
              </a:rPr>
              <a:t>уравнением с двумя переменными  </a:t>
            </a:r>
            <a:r>
              <a:rPr lang="en-US" sz="2400" b="1" dirty="0" smtClean="0">
                <a:solidFill>
                  <a:srgbClr val="002060"/>
                </a:solidFill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</a:rPr>
              <a:t> и </a:t>
            </a:r>
            <a:r>
              <a:rPr lang="en-US" sz="2400" b="1" dirty="0" smtClean="0">
                <a:solidFill>
                  <a:srgbClr val="002060"/>
                </a:solidFill>
              </a:rPr>
              <a:t> y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(или с двумя неизвестными  </a:t>
            </a:r>
            <a:r>
              <a:rPr lang="en-US" sz="2400" b="1" i="1" dirty="0" smtClean="0">
                <a:solidFill>
                  <a:srgbClr val="002060"/>
                </a:solidFill>
              </a:rPr>
              <a:t>x</a:t>
            </a:r>
            <a:r>
              <a:rPr lang="ru-RU" sz="2400" b="1" i="1" dirty="0" smtClean="0">
                <a:solidFill>
                  <a:srgbClr val="002060"/>
                </a:solidFill>
              </a:rPr>
              <a:t> и </a:t>
            </a:r>
            <a:r>
              <a:rPr lang="en-US" sz="2400" b="1" i="1" dirty="0" smtClean="0">
                <a:solidFill>
                  <a:srgbClr val="002060"/>
                </a:solidFill>
              </a:rPr>
              <a:t> y</a:t>
            </a:r>
            <a:r>
              <a:rPr lang="ru-RU" sz="2400" b="1" i="1" dirty="0" smtClean="0">
                <a:solidFill>
                  <a:srgbClr val="002060"/>
                </a:solidFill>
              </a:rPr>
              <a:t>).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571876"/>
            <a:ext cx="214314" cy="389663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857364"/>
            <a:ext cx="196454" cy="35719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8596" y="4714884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Решением  уравнения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ax + by + c = 0</a:t>
            </a:r>
            <a:r>
              <a:rPr lang="ru-RU" sz="2400" b="1" dirty="0" smtClean="0">
                <a:solidFill>
                  <a:srgbClr val="002060"/>
                </a:solidFill>
              </a:rPr>
              <a:t> называют всякую пару чисел (</a:t>
            </a:r>
            <a:r>
              <a:rPr lang="ru-RU" sz="2400" b="1" dirty="0" err="1" smtClean="0">
                <a:solidFill>
                  <a:srgbClr val="002060"/>
                </a:solidFill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</a:rPr>
              <a:t>; у), которая удовлетворяет этому уравнению, т.е обращает равенство </a:t>
            </a:r>
            <a:r>
              <a:rPr lang="en-US" sz="2400" b="1" dirty="0" smtClean="0">
                <a:solidFill>
                  <a:srgbClr val="002060"/>
                </a:solidFill>
              </a:rPr>
              <a:t>ax + by + c = 0</a:t>
            </a:r>
            <a:r>
              <a:rPr lang="ru-RU" sz="2400" b="1" dirty="0" smtClean="0">
                <a:solidFill>
                  <a:srgbClr val="002060"/>
                </a:solidFill>
              </a:rPr>
              <a:t> в верное числовое равенство. Таких решений бесконечно много.</a:t>
            </a:r>
            <a:endParaRPr lang="ru-RU" sz="2400" b="1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3143248"/>
            <a:ext cx="214314" cy="584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t="12537" r="36722" b="25373"/>
          <a:stretch>
            <a:fillRect/>
          </a:stretch>
        </p:blipFill>
        <p:spPr bwMode="auto">
          <a:xfrm>
            <a:off x="1285852" y="1357298"/>
            <a:ext cx="700092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71604" y="357166"/>
            <a:ext cx="67899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Задания для закрепления изученного материала</a:t>
            </a:r>
            <a:endParaRPr lang="ru-RU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150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7194"/>
            <a:ext cx="1347600" cy="1297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0"/>
            <a:ext cx="61436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АКТУАЛИЗАЦИЯ ЗНАНИЙ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называется функциональной зависимостью?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Какая переменная является зависимой, какая независимой?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называют графиком функции?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 называется функция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y=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является графиком этой функции?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Сколько точек необходимо для построения графика этой функции?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Какая функция называется линейной?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является графиком линейной функции?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вид будет иметь линейная функция при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b=0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какую точку в этом случае проходит график?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показывает, в какой четверти лежит прямая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y=kx+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Каковы координаты точки пересечения графика функции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y=kx+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осью OY?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64344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Рисунок 2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643050"/>
            <a:ext cx="2928958" cy="1143008"/>
          </a:xfrm>
          <a:prstGeom prst="rect">
            <a:avLst/>
          </a:prstGeom>
          <a:noFill/>
        </p:spPr>
      </p:pic>
      <p:pic>
        <p:nvPicPr>
          <p:cNvPr id="35845" name="Рисунок 4" descr="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3214686"/>
            <a:ext cx="2928958" cy="1143008"/>
          </a:xfrm>
          <a:prstGeom prst="rect">
            <a:avLst/>
          </a:prstGeom>
          <a:noFill/>
        </p:spPr>
      </p:pic>
      <p:pic>
        <p:nvPicPr>
          <p:cNvPr id="35844" name="Рисунок 6" descr="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4786322"/>
            <a:ext cx="2786082" cy="1143008"/>
          </a:xfrm>
          <a:prstGeom prst="rect">
            <a:avLst/>
          </a:prstGeom>
          <a:noFill/>
        </p:spPr>
      </p:pic>
      <p:pic>
        <p:nvPicPr>
          <p:cNvPr id="35843" name="Рисунок 8" descr="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1643050"/>
            <a:ext cx="3357586" cy="1252542"/>
          </a:xfrm>
          <a:prstGeom prst="rect">
            <a:avLst/>
          </a:prstGeom>
          <a:noFill/>
        </p:spPr>
      </p:pic>
      <p:pic>
        <p:nvPicPr>
          <p:cNvPr id="35842" name="Рисунок 10" descr="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86380" y="3286124"/>
            <a:ext cx="3286148" cy="1123953"/>
          </a:xfrm>
          <a:prstGeom prst="rect">
            <a:avLst/>
          </a:prstGeom>
          <a:noFill/>
        </p:spPr>
      </p:pic>
      <p:pic>
        <p:nvPicPr>
          <p:cNvPr id="35841" name="Рисунок 12" descr="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80" y="4786322"/>
            <a:ext cx="3143272" cy="1285884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57166"/>
            <a:ext cx="9358346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функций выберите те, которые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являются</a:t>
            </a:r>
            <a:r>
              <a:rPr kumimoji="0" lang="ru-RU" sz="28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линейными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714488"/>
            <a:ext cx="29546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59" name="Picture 19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428604"/>
            <a:ext cx="1571604" cy="1059790"/>
          </a:xfrm>
          <a:prstGeom prst="rect">
            <a:avLst/>
          </a:prstGeom>
          <a:noFill/>
        </p:spPr>
      </p:pic>
    </p:spTree>
    <p:controls>
      <p:control spid="35848" name="DefaultOcx" r:id="rId2" imgW="257040" imgH="304920"/>
      <p:control spid="35850" name="HTMLCheckbox1" r:id="rId3" imgW="257040" imgH="304920"/>
    </p:controls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㿷ᚷତ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06325"/>
            <a:ext cx="6500858" cy="46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 Среди функций выбрать те, которые являются линейными и графики которых проходят через начало координат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4817" name="Picture 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1390692" cy="1059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428728" y="357166"/>
            <a:ext cx="650082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функций выбрать те, графики которых лежат в I и III четвертях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Рисунок 18" descr="㿷ᚷତ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5372100" cy="4357718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9" name="Picture 7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1500198" cy="1059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357290" y="214290"/>
            <a:ext cx="635795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функций выбрать те, графики которых лежат во II и IV четвертях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Рисунок 19" descr="㿷ᚷତ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480050" cy="4586296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1781251" cy="1059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10638" t="7599" r="14049"/>
          <a:stretch>
            <a:fillRect/>
          </a:stretch>
        </p:blipFill>
        <p:spPr bwMode="auto">
          <a:xfrm>
            <a:off x="2000232" y="1543050"/>
            <a:ext cx="5057793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285728"/>
            <a:ext cx="7889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для закрепления изученного материала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2530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210846"/>
            <a:ext cx="1071570" cy="10321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1000108"/>
            <a:ext cx="697549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Найдите координаты точки пересечения графиков функций.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37209" t="29216" b="35098"/>
          <a:stretch>
            <a:fillRect/>
          </a:stretch>
        </p:blipFill>
        <p:spPr bwMode="auto">
          <a:xfrm>
            <a:off x="1142977" y="1285860"/>
            <a:ext cx="6715172" cy="399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85852" y="357166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для закрепления изученного материала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14745" y="2428868"/>
          <a:ext cx="3429024" cy="2357454"/>
        </p:xfrm>
        <a:graphic>
          <a:graphicData uri="http://schemas.openxmlformats.org/drawingml/2006/table">
            <a:tbl>
              <a:tblPr/>
              <a:tblGrid>
                <a:gridCol w="3429024"/>
              </a:tblGrid>
              <a:tr h="23574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7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71462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36927" t="28711" b="36523"/>
          <a:stretch>
            <a:fillRect/>
          </a:stretch>
        </p:blipFill>
        <p:spPr bwMode="auto">
          <a:xfrm>
            <a:off x="714348" y="1428736"/>
            <a:ext cx="76438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500042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для закрепления изученного материала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145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78605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iles.1september.ru/festival/articles/503329/img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71678"/>
            <a:ext cx="80010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14612" y="1214422"/>
            <a:ext cx="204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Актуализация знаний: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- На какие классы можно разбить множество систем линейных уравнений по числу решений?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- Проведите классификацию данных систем.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6626" name="Picture 2" descr="C:\Program Files\Microsoft Office\MEDIA\OFFICE12\Lines\BD14711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86388"/>
            <a:ext cx="7929618" cy="132160"/>
          </a:xfrm>
          <a:prstGeom prst="rect">
            <a:avLst/>
          </a:prstGeom>
          <a:noFill/>
        </p:spPr>
      </p:pic>
      <p:pic>
        <p:nvPicPr>
          <p:cNvPr id="26627" name="Picture 3" descr="C:\Program Files\Microsoft Office\MEDIA\OFFICE12\Lines\BD14711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928802"/>
            <a:ext cx="8072494" cy="134542"/>
          </a:xfrm>
          <a:prstGeom prst="rect">
            <a:avLst/>
          </a:prstGeom>
          <a:noFill/>
        </p:spPr>
      </p:pic>
      <p:pic>
        <p:nvPicPr>
          <p:cNvPr id="26630" name="Picture 6" descr="C:\Program Files\Microsoft Office\MEDIA\OFFICE12\Lines\BD10358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6850277" y="3579615"/>
            <a:ext cx="3357585" cy="55959"/>
          </a:xfrm>
          <a:prstGeom prst="rect">
            <a:avLst/>
          </a:prstGeom>
          <a:noFill/>
        </p:spPr>
      </p:pic>
      <p:pic>
        <p:nvPicPr>
          <p:cNvPr id="10" name="Picture 6" descr="C:\Program Files\Microsoft Office\MEDIA\OFFICE12\Lines\BD10358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-1222217" y="3579615"/>
            <a:ext cx="3357585" cy="55959"/>
          </a:xfrm>
          <a:prstGeom prst="rect">
            <a:avLst/>
          </a:prstGeom>
          <a:noFill/>
        </p:spPr>
      </p:pic>
      <p:pic>
        <p:nvPicPr>
          <p:cNvPr id="26631" name="Picture 7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25748" y="214290"/>
            <a:ext cx="1071025" cy="1071570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785918" y="5715016"/>
            <a:ext cx="45720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Определенная система (1 решение) А, Г, Ж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Несовместная система (нет решений) Б, В, Д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Неопределенная система (бесконечное множество решений) З, 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какому признаку определили?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(пропорциональность коэффициентов)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785950" cy="17252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71670" y="0"/>
            <a:ext cx="67866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 Графиком любого линейного уравнения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</a:t>
            </a:r>
            <a:r>
              <a:rPr lang="en-US" sz="2800" b="1" dirty="0" smtClean="0">
                <a:solidFill>
                  <a:srgbClr val="C00000"/>
                </a:solidFill>
              </a:rPr>
              <a:t>ax + by + c = 0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является прямая.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341" name="AutoShape 5"/>
          <p:cNvSpPr>
            <a:spLocks noChangeShapeType="1"/>
          </p:cNvSpPr>
          <p:nvPr/>
        </p:nvSpPr>
        <p:spPr bwMode="auto">
          <a:xfrm flipV="1">
            <a:off x="1357290" y="2357429"/>
            <a:ext cx="45719" cy="2743205"/>
          </a:xfrm>
          <a:prstGeom prst="straightConnector1">
            <a:avLst/>
          </a:prstGeom>
          <a:ln w="28575">
            <a:solidFill>
              <a:schemeClr val="tx1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/>
          <p:cNvSpPr>
            <a:spLocks noChangeShapeType="1"/>
          </p:cNvSpPr>
          <p:nvPr/>
        </p:nvSpPr>
        <p:spPr bwMode="auto">
          <a:xfrm>
            <a:off x="285720" y="4214818"/>
            <a:ext cx="2190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/>
          <p:cNvSpPr>
            <a:spLocks noChangeShapeType="1"/>
          </p:cNvSpPr>
          <p:nvPr/>
        </p:nvSpPr>
        <p:spPr bwMode="auto">
          <a:xfrm flipV="1">
            <a:off x="357158" y="2786058"/>
            <a:ext cx="1785950" cy="1962154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457200"/>
            <a:ext cx="954107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4000504"/>
            <a:ext cx="37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857233"/>
            <a:ext cx="594172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 построения графика уравнения     </a:t>
            </a:r>
            <a:r>
              <a:rPr lang="en-US" sz="2800" b="1" dirty="0" smtClean="0">
                <a:solidFill>
                  <a:srgbClr val="C00000"/>
                </a:solidFill>
              </a:rPr>
              <a:t>ax + by + c = 0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/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3000372"/>
            <a:ext cx="1563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ax + by + c = 0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857488" y="1928802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</a:t>
            </a:r>
            <a:r>
              <a:rPr lang="ru-RU" dirty="0" smtClean="0"/>
              <a:t>. Придать переменной Х конкретное  значение Х =     ; найти из уравнения                                   соответствующее</a:t>
            </a:r>
          </a:p>
          <a:p>
            <a:r>
              <a:rPr lang="ru-RU" dirty="0" smtClean="0"/>
              <a:t>значение у:    У =     .</a:t>
            </a:r>
            <a:endParaRPr lang="ru-RU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1928802"/>
            <a:ext cx="249202" cy="35719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857752" y="2214554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   </a:t>
            </a:r>
            <a:r>
              <a:rPr lang="en-US" sz="2000" b="1" dirty="0" smtClean="0">
                <a:solidFill>
                  <a:srgbClr val="C00000"/>
                </a:solidFill>
              </a:rPr>
              <a:t> + by + c = 0</a:t>
            </a:r>
            <a:r>
              <a:rPr lang="ru-RU" sz="2000" b="1" dirty="0" smtClean="0">
                <a:solidFill>
                  <a:srgbClr val="C00000"/>
                </a:solidFill>
              </a:rPr>
              <a:t>       </a:t>
            </a:r>
            <a:endParaRPr lang="ru-RU" sz="2000" dirty="0"/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5420" y="2285992"/>
            <a:ext cx="220960" cy="316710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500306"/>
            <a:ext cx="214314" cy="338140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8992" y="3357562"/>
            <a:ext cx="56623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dirty="0" smtClean="0"/>
              <a:t>Придать переменной Х другое значение Х=      ;</a:t>
            </a:r>
          </a:p>
          <a:p>
            <a:r>
              <a:rPr lang="ru-RU" dirty="0" smtClean="0"/>
              <a:t>найти из уравнения                                  соответствующее</a:t>
            </a:r>
          </a:p>
          <a:p>
            <a:r>
              <a:rPr lang="ru-RU" sz="2000" dirty="0" smtClean="0"/>
              <a:t>значение  У:  У=                .</a:t>
            </a:r>
            <a:endParaRPr lang="ru-RU" sz="2000" dirty="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357563"/>
            <a:ext cx="249202" cy="357190"/>
          </a:xfrm>
          <a:prstGeom prst="rect">
            <a:avLst/>
          </a:prstGeom>
          <a:noFill/>
        </p:spPr>
      </p:pic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643314"/>
            <a:ext cx="214314" cy="307183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5500694" y="3643314"/>
            <a:ext cx="1826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     </a:t>
            </a:r>
            <a:r>
              <a:rPr lang="en-US" sz="2000" b="1" dirty="0" smtClean="0">
                <a:solidFill>
                  <a:srgbClr val="C00000"/>
                </a:solidFill>
              </a:rPr>
              <a:t>+ by + c = 0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dirty="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857760"/>
            <a:ext cx="234249" cy="324927"/>
          </a:xfrm>
          <a:prstGeom prst="rect">
            <a:avLst/>
          </a:prstGeom>
          <a:noFill/>
        </p:spPr>
      </p:pic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71802" y="4572008"/>
            <a:ext cx="58579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dirty="0" smtClean="0"/>
              <a:t>Построить  на координатной плоскости </a:t>
            </a:r>
            <a:r>
              <a:rPr lang="ru-RU" sz="2000" dirty="0" err="1" smtClean="0"/>
              <a:t>хОу</a:t>
            </a:r>
            <a:r>
              <a:rPr lang="ru-RU" dirty="0" smtClean="0"/>
              <a:t> две точки</a:t>
            </a:r>
          </a:p>
          <a:p>
            <a:r>
              <a:rPr lang="ru-RU" dirty="0" smtClean="0"/>
              <a:t>(      ;     )  и (       ;     ).</a:t>
            </a:r>
            <a:endParaRPr lang="ru-RU" dirty="0"/>
          </a:p>
        </p:txBody>
      </p: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857760"/>
            <a:ext cx="249202" cy="357190"/>
          </a:xfrm>
          <a:prstGeom prst="rect">
            <a:avLst/>
          </a:prstGeom>
          <a:noFill/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857760"/>
            <a:ext cx="214314" cy="338140"/>
          </a:xfrm>
          <a:prstGeom prst="rect">
            <a:avLst/>
          </a:prstGeom>
          <a:noFill/>
        </p:spPr>
      </p:pic>
      <p:pic>
        <p:nvPicPr>
          <p:cNvPr id="41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857760"/>
            <a:ext cx="249202" cy="35719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3714744" y="5500702"/>
            <a:ext cx="4850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</a:t>
            </a:r>
            <a:r>
              <a:rPr lang="ru-RU" dirty="0" smtClean="0"/>
              <a:t>. Провести через эти две точки  прямую  - она </a:t>
            </a:r>
          </a:p>
          <a:p>
            <a:r>
              <a:rPr lang="ru-RU" dirty="0" smtClean="0"/>
              <a:t>и   будет  графиком уравнения  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715140" y="5786454"/>
            <a:ext cx="1780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ax + by + c = 0</a:t>
            </a:r>
            <a:r>
              <a:rPr lang="ru-RU" sz="2000" b="1" dirty="0" smtClean="0">
                <a:solidFill>
                  <a:srgbClr val="C00000"/>
                </a:solidFill>
              </a:rPr>
              <a:t>. </a:t>
            </a:r>
            <a:endParaRPr lang="ru-RU" sz="2000" dirty="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929066"/>
            <a:ext cx="214314" cy="297274"/>
          </a:xfrm>
          <a:prstGeom prst="rect">
            <a:avLst/>
          </a:prstGeom>
          <a:noFill/>
        </p:spPr>
      </p:pic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224" y="3643314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14480" y="2643182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928934"/>
            <a:ext cx="667942" cy="333376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86190"/>
            <a:ext cx="694136" cy="333376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iles.1september.ru/festival/articles/503329/img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14554"/>
            <a:ext cx="7000924" cy="441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8118" y="357166"/>
            <a:ext cx="1438898" cy="1439630"/>
          </a:xfrm>
          <a:prstGeom prst="rect">
            <a:avLst/>
          </a:prstGeom>
          <a:noFill/>
        </p:spPr>
      </p:pic>
      <p:pic>
        <p:nvPicPr>
          <p:cNvPr id="28675" name="Picture 3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214554"/>
            <a:ext cx="6786610" cy="113110"/>
          </a:xfrm>
          <a:prstGeom prst="rect">
            <a:avLst/>
          </a:prstGeom>
          <a:noFill/>
        </p:spPr>
      </p:pic>
      <p:pic>
        <p:nvPicPr>
          <p:cNvPr id="28676" name="Picture 4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6572272"/>
            <a:ext cx="6929486" cy="115492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71472" y="785794"/>
            <a:ext cx="65722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каких значения параметра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«а»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имеет бесконечное множество решений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не имеет решения: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42852"/>
            <a:ext cx="4286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акрепление темы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8678" name="Picture 6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5500119" y="4358270"/>
            <a:ext cx="4214802" cy="70247"/>
          </a:xfrm>
          <a:prstGeom prst="rect">
            <a:avLst/>
          </a:prstGeom>
          <a:noFill/>
        </p:spPr>
      </p:pic>
      <p:pic>
        <p:nvPicPr>
          <p:cNvPr id="28679" name="Picture 7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-1499615" y="4285641"/>
            <a:ext cx="4357678" cy="72628"/>
          </a:xfrm>
          <a:prstGeom prst="rect">
            <a:avLst/>
          </a:prstGeom>
          <a:noFill/>
        </p:spPr>
      </p:pic>
      <p:pic>
        <p:nvPicPr>
          <p:cNvPr id="28680" name="Picture 8" descr="C:\Program Files\Microsoft Office\MEDIA\OFFICE12\Lines\BD10256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5072074"/>
            <a:ext cx="2428932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785786" y="785794"/>
            <a:ext cx="7715304" cy="566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Какое уравнение называется линейным уравнением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значит решить линейное уравнение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называется решением линейного уравнения с двумя неизвестными? Как записывается это решение?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является графиком линейного уравнения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называется системой двух линейных уравнений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называется решение системы двух линейных уравнений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значит решить систему двух линейных уравнений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Какими методами можно решить систему двух линейных уравнений с двумя неизвестными? Каков алгоритм решения каждым методом?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решается одно линейное уравнение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решений имеет линейное уравнение с двумя неизвестными?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записывается общее решение линейного уравнения с двумя неизвестными?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35766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Актуализация знаний</a:t>
            </a:r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8715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График линейного уравнения с двумя переменными.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857232"/>
            <a:ext cx="6643734" cy="255454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Рассмотрим произвольное уравнение с двумя </a:t>
            </a:r>
          </a:p>
          <a:p>
            <a:r>
              <a:rPr lang="ru-RU" sz="2000" b="1" dirty="0" smtClean="0"/>
              <a:t>переменными </a:t>
            </a:r>
            <a:r>
              <a:rPr lang="en-US" sz="2000" b="1" dirty="0" smtClean="0"/>
              <a:t>x </a:t>
            </a:r>
            <a:r>
              <a:rPr lang="ru-RU" sz="2000" b="1" dirty="0" smtClean="0"/>
              <a:t>и </a:t>
            </a:r>
            <a:r>
              <a:rPr lang="en-US" sz="2000" b="1" dirty="0" smtClean="0"/>
              <a:t>y</a:t>
            </a:r>
            <a:r>
              <a:rPr lang="ru-RU" sz="2000" b="1" dirty="0" smtClean="0"/>
              <a:t>: </a:t>
            </a:r>
          </a:p>
          <a:p>
            <a:r>
              <a:rPr lang="ru-RU" sz="2000" b="1" dirty="0" smtClean="0"/>
              <a:t>                             Что является его решениями? </a:t>
            </a:r>
          </a:p>
          <a:p>
            <a:r>
              <a:rPr lang="ru-RU" sz="2000" b="1" dirty="0" smtClean="0"/>
              <a:t>Его решениями является какое-то множество пар (</a:t>
            </a:r>
            <a:r>
              <a:rPr lang="en-US" sz="2000" b="1" dirty="0" smtClean="0"/>
              <a:t>x</a:t>
            </a:r>
            <a:r>
              <a:rPr lang="ru-RU" sz="2000" b="1" dirty="0" smtClean="0"/>
              <a:t>; </a:t>
            </a:r>
            <a:r>
              <a:rPr lang="en-US" sz="2000" b="1" dirty="0" smtClean="0"/>
              <a:t>y</a:t>
            </a:r>
            <a:r>
              <a:rPr lang="ru-RU" sz="2000" b="1" dirty="0" smtClean="0"/>
              <a:t>), </a:t>
            </a:r>
          </a:p>
          <a:p>
            <a:r>
              <a:rPr lang="ru-RU" sz="2000" b="1" dirty="0" smtClean="0"/>
              <a:t>которые обращают его в верное равенство. </a:t>
            </a:r>
          </a:p>
          <a:p>
            <a:r>
              <a:rPr lang="ru-RU" sz="2000" b="1" dirty="0" smtClean="0"/>
              <a:t>Каждой такой паре соответствует точка на координатной плоскости. Множество этих точек мы будем называть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графиком данного уравнения с двумя переменными.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4282" y="3929066"/>
            <a:ext cx="6357982" cy="224676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+mj-lt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ножество точек (фигура) на координатной плоскости является графиком данного уравнения, если выполняются два условия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1) Если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– решение уравнения, то М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принадлежит его графику;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2) Если М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принадлежит графику уравнения, то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– решение этого уравнения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1100023" cy="1357322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500702"/>
            <a:ext cx="1105735" cy="121444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643438" y="114298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ax + by  =c 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143240" y="2071678"/>
          <a:ext cx="1412875" cy="714375"/>
        </p:xfrm>
        <a:graphic>
          <a:graphicData uri="http://schemas.openxmlformats.org/presentationml/2006/ole">
            <p:oleObj spid="_x0000_s30722" name="Формула" r:id="rId4" imgW="698400" imgH="393480" progId="Equation.3">
              <p:embed/>
            </p:oleObj>
          </a:graphicData>
        </a:graphic>
      </p:graphicFrame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714612" y="4071942"/>
          <a:ext cx="857256" cy="679682"/>
        </p:xfrm>
        <a:graphic>
          <a:graphicData uri="http://schemas.openxmlformats.org/presentationml/2006/ole">
            <p:oleObj spid="_x0000_s30721" name="Формула" r:id="rId5" imgW="368140" imgH="393529" progId="Equation.3">
              <p:embed/>
            </p:oleObj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42976" y="285728"/>
            <a:ext cx="7786742" cy="23083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Рассмотрим линейное уравнение с двумя переменными.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выглядит его уравнение?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+ by  =c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Какая фигура на координатной плоскости будет являться его графиком?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прямая] </a:t>
            </a:r>
            <a:endParaRPr lang="ru-RU" sz="2000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Выясним, так ли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это. Преобразуем уравнение: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by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ax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 тогда,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4282" y="3000372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есть данное уравнение задает линейную функцию, а ее графиком является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прямая.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0, тогда, уравнение примет вид: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ax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  <a:sym typeface="Symbol" pitchFamily="18" charset="2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любое число).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Если 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0,     то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4643446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есть, графиком уравнения должны служить точки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этой абсциссой и произвольной ординатой.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Какую фигуру они образуют?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[прямую, параллельную оси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Если а = 0, то уравнение примет вид: 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которое не имеет решений при с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 и решением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которого являются все числа при с = 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0727" name="Picture 7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100023" cy="1805026"/>
          </a:xfrm>
          <a:prstGeom prst="rect">
            <a:avLst/>
          </a:prstGeom>
          <a:noFill/>
        </p:spPr>
      </p:pic>
      <p:pic>
        <p:nvPicPr>
          <p:cNvPr id="30728" name="Picture 8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5143512"/>
            <a:ext cx="1191189" cy="1404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rcRect t="53333" b="13333"/>
          <a:stretch>
            <a:fillRect/>
          </a:stretch>
        </p:blipFill>
        <p:spPr bwMode="auto">
          <a:xfrm>
            <a:off x="2143108" y="1785926"/>
            <a:ext cx="47149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6215082"/>
            <a:ext cx="2562225" cy="4953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2285992"/>
            <a:ext cx="171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у=</a:t>
            </a:r>
            <a:r>
              <a:rPr lang="ru-RU" sz="2400" dirty="0" smtClean="0"/>
              <a:t> 0,5х + 1 ; 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3071810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- 1= </a:t>
            </a:r>
            <a:r>
              <a:rPr lang="ru-RU" sz="2400" dirty="0" err="1" smtClean="0"/>
              <a:t>х</a:t>
            </a:r>
            <a:r>
              <a:rPr lang="ru-RU" sz="2400" dirty="0" smtClean="0"/>
              <a:t>  - у ;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072330" y="2928934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- 4х = 1 - у ; 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43768" y="2143116"/>
            <a:ext cx="151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 -1  = 2х ;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14290"/>
            <a:ext cx="81439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данных четырех линейных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уравнений 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можно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различным 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перебором составить несколько систем, но их решения совпадут.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Почему?  По рисунку найдите  решение этих систем.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500034" y="285728"/>
            <a:ext cx="842968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№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438 а)  рис .25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А (0; 5) и  В ( -3; 0) принадлежат прямой. Следовательно, их координаты удовлетворяют уравнению этой прямой у 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Подставив координаты точек в это уравнение, найдем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42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643182"/>
            <a:ext cx="3048010" cy="928694"/>
          </a:xfrm>
          <a:prstGeom prst="rect">
            <a:avLst/>
          </a:prstGeom>
          <a:noFill/>
        </p:spPr>
      </p:pic>
      <p:pic>
        <p:nvPicPr>
          <p:cNvPr id="73741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643182"/>
            <a:ext cx="2571768" cy="928694"/>
          </a:xfrm>
          <a:prstGeom prst="rect">
            <a:avLst/>
          </a:prstGeom>
          <a:noFill/>
        </p:spPr>
      </p:pic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714480" y="214290"/>
            <a:ext cx="6215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47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929066"/>
            <a:ext cx="499355" cy="733427"/>
          </a:xfrm>
          <a:prstGeom prst="rect">
            <a:avLst/>
          </a:prstGeom>
          <a:noFill/>
        </p:spPr>
      </p:pic>
      <p:pic>
        <p:nvPicPr>
          <p:cNvPr id="73746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00504"/>
            <a:ext cx="285752" cy="549521"/>
          </a:xfrm>
          <a:prstGeom prst="rect">
            <a:avLst/>
          </a:prstGeom>
          <a:noFill/>
        </p:spPr>
      </p:pic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714348" y="3929066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4357686" y="4000504"/>
            <a:ext cx="100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91896" y="3497591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928662" y="4929198"/>
            <a:ext cx="5786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прямой имеет вид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51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857760"/>
            <a:ext cx="357190" cy="714380"/>
          </a:xfrm>
          <a:prstGeom prst="rect">
            <a:avLst/>
          </a:prstGeom>
          <a:noFill/>
        </p:spPr>
      </p:pic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6643702" y="4929198"/>
            <a:ext cx="1571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+ 5.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58" name="Picture 30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3430156"/>
            <a:ext cx="1214446" cy="1169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6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14422"/>
            <a:ext cx="3429024" cy="294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7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531128"/>
            <a:ext cx="1500198" cy="55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8" name="Рисунок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125016"/>
            <a:ext cx="1428760" cy="53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9" name="Рисунок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3357562"/>
            <a:ext cx="369399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0" name="Рисунок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3214686"/>
            <a:ext cx="1572579" cy="61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1" name="Рисунок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3767754"/>
            <a:ext cx="1571636" cy="5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857224" y="214290"/>
            <a:ext cx="68773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Графический метод решения систем уравнений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помощью программы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MahtCad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2000.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Rus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643050"/>
            <a:ext cx="1494393" cy="581026"/>
          </a:xfrm>
          <a:prstGeom prst="rect">
            <a:avLst/>
          </a:prstGeom>
          <a:noFill/>
        </p:spPr>
      </p:pic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24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643314"/>
            <a:ext cx="1705185" cy="581026"/>
          </a:xfrm>
          <a:prstGeom prst="rect">
            <a:avLst/>
          </a:prstGeom>
          <a:noFill/>
        </p:spPr>
      </p:pic>
      <p:sp>
        <p:nvSpPr>
          <p:cNvPr id="33" name="Стрелка вправо 32"/>
          <p:cNvSpPr/>
          <p:nvPr/>
        </p:nvSpPr>
        <p:spPr>
          <a:xfrm>
            <a:off x="2500298" y="1857364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2071670" y="378619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50"/>
          <a:ext cx="8643998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128"/>
                <a:gridCol w="2807453"/>
                <a:gridCol w="4063417"/>
              </a:tblGrid>
              <a:tr h="11975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Линейные функции</a:t>
                      </a:r>
                      <a:endParaRPr lang="ru-RU" sz="20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Алгебраическое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условие  </a:t>
                      </a:r>
                    </a:p>
                    <a:p>
                      <a:endParaRPr lang="ru-RU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Геометрический вывод</a:t>
                      </a:r>
                      <a:endParaRPr lang="ru-RU" sz="2000" b="1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03021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</a:t>
                      </a:r>
                      <a:r>
                        <a:rPr lang="ru-RU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       Х</a:t>
                      </a:r>
                      <a:r>
                        <a:rPr lang="ru-RU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+</a:t>
                      </a:r>
                    </a:p>
                    <a:p>
                      <a:endParaRPr lang="ru-RU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У=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ru-RU" sz="24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+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ru-RU" dirty="0" smtClean="0"/>
                        <a:t>.     </a:t>
                      </a:r>
                      <a:r>
                        <a:rPr lang="ru-RU" baseline="0" dirty="0" smtClean="0"/>
                        <a:t>    =</a:t>
                      </a:r>
                      <a:r>
                        <a:rPr lang="ru-RU" dirty="0" smtClean="0"/>
                        <a:t>       ,                         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 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     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=           </a:t>
                      </a:r>
                    </a:p>
                    <a:p>
                      <a:pPr marL="342900" indent="-342900">
                        <a:buAutoNum type="arabicPeriod" startAt="2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3.                 .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У=    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 +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и  У=       Х +      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параллельны.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=      Х +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и У=      Х +        </a:t>
                      </a:r>
                    </a:p>
                    <a:p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совпадают.</a:t>
                      </a: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  Прямые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У =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     Х +        и У =     Х +        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пересекаются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714752"/>
            <a:ext cx="304800" cy="409575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14752"/>
            <a:ext cx="400050" cy="409575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71810"/>
            <a:ext cx="304800" cy="409575"/>
          </a:xfrm>
          <a:prstGeom prst="rect">
            <a:avLst/>
          </a:prstGeom>
          <a:noFill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071810"/>
            <a:ext cx="390525" cy="409575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71810"/>
            <a:ext cx="304800" cy="409575"/>
          </a:xfrm>
          <a:prstGeom prst="rect">
            <a:avLst/>
          </a:prstGeom>
          <a:noFill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071810"/>
            <a:ext cx="304800" cy="409575"/>
          </a:xfrm>
          <a:prstGeom prst="rect">
            <a:avLst/>
          </a:prstGeom>
          <a:noFill/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071810"/>
            <a:ext cx="357190" cy="409575"/>
          </a:xfrm>
          <a:prstGeom prst="rect">
            <a:avLst/>
          </a:prstGeom>
          <a:noFill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071810"/>
            <a:ext cx="428628" cy="409575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143380"/>
            <a:ext cx="304800" cy="409575"/>
          </a:xfrm>
          <a:prstGeom prst="rect">
            <a:avLst/>
          </a:prstGeom>
          <a:noFill/>
        </p:spPr>
      </p:pic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143248"/>
            <a:ext cx="157164" cy="285752"/>
          </a:xfrm>
          <a:prstGeom prst="rect">
            <a:avLst/>
          </a:prstGeom>
          <a:noFill/>
        </p:spPr>
      </p:pic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643314"/>
            <a:ext cx="304800" cy="409575"/>
          </a:xfrm>
          <a:prstGeom prst="rect">
            <a:avLst/>
          </a:prstGeom>
          <a:noFill/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643314"/>
            <a:ext cx="304800" cy="409575"/>
          </a:xfrm>
          <a:prstGeom prst="rect">
            <a:avLst/>
          </a:prstGeom>
          <a:noFill/>
        </p:spPr>
      </p:pic>
      <p:pic>
        <p:nvPicPr>
          <p:cNvPr id="4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643314"/>
            <a:ext cx="357190" cy="428627"/>
          </a:xfrm>
          <a:prstGeom prst="rect">
            <a:avLst/>
          </a:prstGeom>
          <a:noFill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643314"/>
            <a:ext cx="400050" cy="409575"/>
          </a:xfrm>
          <a:prstGeom prst="rect">
            <a:avLst/>
          </a:prstGeom>
          <a:noFill/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143380"/>
            <a:ext cx="304800" cy="409575"/>
          </a:xfrm>
          <a:prstGeom prst="rect">
            <a:avLst/>
          </a:prstGeom>
          <a:noFill/>
        </p:spPr>
      </p:pic>
      <p:pic>
        <p:nvPicPr>
          <p:cNvPr id="50" name="Picture 3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214818"/>
            <a:ext cx="157164" cy="285752"/>
          </a:xfrm>
          <a:prstGeom prst="rect">
            <a:avLst/>
          </a:prstGeom>
          <a:noFill/>
        </p:spPr>
      </p:pic>
      <p:pic>
        <p:nvPicPr>
          <p:cNvPr id="52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857496"/>
            <a:ext cx="285752" cy="383979"/>
          </a:xfrm>
          <a:prstGeom prst="rect">
            <a:avLst/>
          </a:prstGeom>
          <a:noFill/>
        </p:spPr>
      </p:pic>
      <p:pic>
        <p:nvPicPr>
          <p:cNvPr id="53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857496"/>
            <a:ext cx="340577" cy="357190"/>
          </a:xfrm>
          <a:prstGeom prst="rect">
            <a:avLst/>
          </a:prstGeom>
          <a:noFill/>
        </p:spPr>
      </p:pic>
      <p:pic>
        <p:nvPicPr>
          <p:cNvPr id="16419" name="Picture 3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496"/>
            <a:ext cx="304800" cy="409575"/>
          </a:xfrm>
          <a:prstGeom prst="rect">
            <a:avLst/>
          </a:prstGeom>
          <a:noFill/>
        </p:spPr>
      </p:pic>
      <p:pic>
        <p:nvPicPr>
          <p:cNvPr id="16418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2857496"/>
            <a:ext cx="400050" cy="409575"/>
          </a:xfrm>
          <a:prstGeom prst="rect">
            <a:avLst/>
          </a:prstGeom>
          <a:noFill/>
        </p:spPr>
      </p:pic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643314"/>
            <a:ext cx="285752" cy="383979"/>
          </a:xfrm>
          <a:prstGeom prst="rect">
            <a:avLst/>
          </a:prstGeom>
          <a:noFill/>
        </p:spPr>
      </p:pic>
      <p:pic>
        <p:nvPicPr>
          <p:cNvPr id="63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643314"/>
            <a:ext cx="357190" cy="374613"/>
          </a:xfrm>
          <a:prstGeom prst="rect">
            <a:avLst/>
          </a:prstGeom>
          <a:noFill/>
        </p:spPr>
      </p:pic>
      <p:pic>
        <p:nvPicPr>
          <p:cNvPr id="64" name="Picture 3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4429132"/>
            <a:ext cx="304800" cy="409575"/>
          </a:xfrm>
          <a:prstGeom prst="rect">
            <a:avLst/>
          </a:prstGeom>
          <a:noFill/>
        </p:spPr>
      </p:pic>
      <p:pic>
        <p:nvPicPr>
          <p:cNvPr id="65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3643314"/>
            <a:ext cx="400050" cy="409575"/>
          </a:xfrm>
          <a:prstGeom prst="rect">
            <a:avLst/>
          </a:prstGeom>
          <a:noFill/>
        </p:spPr>
      </p:pic>
      <p:pic>
        <p:nvPicPr>
          <p:cNvPr id="66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500570"/>
            <a:ext cx="285752" cy="383979"/>
          </a:xfrm>
          <a:prstGeom prst="rect">
            <a:avLst/>
          </a:prstGeom>
          <a:noFill/>
        </p:spPr>
      </p:pic>
      <p:pic>
        <p:nvPicPr>
          <p:cNvPr id="67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500570"/>
            <a:ext cx="357190" cy="374613"/>
          </a:xfrm>
          <a:prstGeom prst="rect">
            <a:avLst/>
          </a:prstGeom>
          <a:noFill/>
        </p:spPr>
      </p:pic>
      <p:pic>
        <p:nvPicPr>
          <p:cNvPr id="68" name="Picture 3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3643314"/>
            <a:ext cx="304800" cy="409575"/>
          </a:xfrm>
          <a:prstGeom prst="rect">
            <a:avLst/>
          </a:prstGeom>
          <a:noFill/>
        </p:spPr>
      </p:pic>
      <p:pic>
        <p:nvPicPr>
          <p:cNvPr id="69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4429132"/>
            <a:ext cx="400050" cy="409575"/>
          </a:xfrm>
          <a:prstGeom prst="rect">
            <a:avLst/>
          </a:prstGeom>
          <a:noFill/>
        </p:spPr>
      </p:pic>
      <p:pic>
        <p:nvPicPr>
          <p:cNvPr id="16422" name="Picture 38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6046583"/>
            <a:ext cx="8572560" cy="133685"/>
          </a:xfrm>
          <a:prstGeom prst="rect">
            <a:avLst/>
          </a:prstGeom>
          <a:noFill/>
        </p:spPr>
      </p:pic>
      <p:grpSp>
        <p:nvGrpSpPr>
          <p:cNvPr id="16423" name="Group 39"/>
          <p:cNvGrpSpPr>
            <a:grpSpLocks/>
          </p:cNvGrpSpPr>
          <p:nvPr/>
        </p:nvGrpSpPr>
        <p:grpSpPr bwMode="auto">
          <a:xfrm>
            <a:off x="6858016" y="285728"/>
            <a:ext cx="1533520" cy="1143008"/>
            <a:chOff x="1824" y="633"/>
            <a:chExt cx="2834" cy="2849"/>
          </a:xfrm>
        </p:grpSpPr>
        <p:sp>
          <p:nvSpPr>
            <p:cNvPr id="1642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6428" name="Group 44"/>
          <p:cNvGrpSpPr>
            <a:grpSpLocks/>
          </p:cNvGrpSpPr>
          <p:nvPr/>
        </p:nvGrpSpPr>
        <p:grpSpPr bwMode="auto">
          <a:xfrm>
            <a:off x="857224" y="214290"/>
            <a:ext cx="1428760" cy="1143033"/>
            <a:chOff x="1248" y="240"/>
            <a:chExt cx="4176" cy="3600"/>
          </a:xfrm>
        </p:grpSpPr>
        <p:sp>
          <p:nvSpPr>
            <p:cNvPr id="16429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0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1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2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2428860" y="500042"/>
            <a:ext cx="3857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Запомнить </a:t>
            </a:r>
            <a:endParaRPr lang="ru-RU" sz="36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14290"/>
            <a:ext cx="59313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Методы  решения систем линейных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уравнений с двумя переменными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0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2062431" cy="189259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143372" y="171448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265024"/>
            <a:ext cx="5143536" cy="1163844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642910" y="2143116"/>
            <a:ext cx="2357454" cy="1643074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  <a:t>Графический метод </a:t>
            </a:r>
            <a:endParaRPr lang="ru-RU" sz="20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3571868" y="2643182"/>
            <a:ext cx="2500330" cy="2000264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6699"/>
                </a:solidFill>
              </a:rPr>
              <a:t>Ме</a:t>
            </a:r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  <a:t>тод подстановки</a:t>
            </a:r>
            <a:endParaRPr lang="ru-RU" sz="2000" b="1" dirty="0">
              <a:solidFill>
                <a:srgbClr val="FF6699"/>
              </a:solidFill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6500826" y="3500438"/>
            <a:ext cx="2357454" cy="2071702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6699"/>
                </a:solidFill>
                <a:latin typeface="Comic Sans MS" pitchFamily="66" charset="0"/>
              </a:rPr>
              <a:t>Метод алгебраического сложения</a:t>
            </a:r>
            <a:endParaRPr lang="ru-RU" sz="20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5357826"/>
            <a:ext cx="60135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Пару значений 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( </a:t>
            </a:r>
            <a:r>
              <a:rPr lang="ru-RU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х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; у )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  которая одновременно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является решением и первого, и второго уравнений</a:t>
            </a: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истемы , называют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решением системы.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428596" y="357166"/>
            <a:ext cx="1643074" cy="1428760"/>
            <a:chOff x="1008" y="1059"/>
            <a:chExt cx="3768" cy="2733"/>
          </a:xfrm>
        </p:grpSpPr>
        <p:sp>
          <p:nvSpPr>
            <p:cNvPr id="18441" name="AutoShape 9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8446" name="Picture 14" descr="C:\Program Files\Microsoft Office\MEDIA\OFFICE12\Bullets\BD1026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5857892"/>
            <a:ext cx="928694" cy="928694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357298"/>
            <a:ext cx="3990118" cy="914402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000232" y="428604"/>
            <a:ext cx="7143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99"/>
                </a:solidFill>
                <a:latin typeface="Comic Sans MS" pitchFamily="66" charset="0"/>
              </a:rPr>
              <a:t>Графический метод решения систем линейных уравнений с двумя переменными. </a:t>
            </a:r>
            <a:endParaRPr lang="ru-RU" sz="2400" b="1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285" y="2285992"/>
            <a:ext cx="88764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В одной координатной плоскости строим графики двух </a:t>
            </a:r>
          </a:p>
          <a:p>
            <a:pPr algn="ctr"/>
            <a:r>
              <a:rPr lang="ru-RU" sz="2400" b="1" dirty="0" smtClean="0"/>
              <a:t>линейных уравнений:</a:t>
            </a:r>
          </a:p>
          <a:p>
            <a:pPr marL="457200" indent="-457200"/>
            <a:r>
              <a:rPr lang="ru-RU" sz="2400" b="1" dirty="0" smtClean="0"/>
              <a:t>1. Если прямые пересекаются </a:t>
            </a:r>
            <a:r>
              <a:rPr lang="ru-RU" sz="2400" b="1" i="1" dirty="0" smtClean="0"/>
              <a:t>(в одной точке), </a:t>
            </a:r>
            <a:r>
              <a:rPr lang="ru-RU" sz="2400" b="1" dirty="0" smtClean="0"/>
              <a:t>то система</a:t>
            </a:r>
          </a:p>
          <a:p>
            <a:pPr marL="457200" indent="-457200"/>
            <a:r>
              <a:rPr lang="ru-RU" sz="2400" b="1" dirty="0" smtClean="0"/>
              <a:t>имеет единственное решение – координаты точки пересечения.</a:t>
            </a: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400" b="1" dirty="0" smtClean="0"/>
              <a:t>2. Если прямые параллельны – это значит, что система не </a:t>
            </a:r>
          </a:p>
          <a:p>
            <a:pPr marL="457200" indent="-457200"/>
            <a:r>
              <a:rPr lang="ru-RU" sz="2400" b="1" dirty="0" smtClean="0"/>
              <a:t>    имеет решения (</a:t>
            </a:r>
            <a:r>
              <a:rPr lang="ru-RU" sz="2400" b="1" i="1" dirty="0" smtClean="0"/>
              <a:t> система несовместна).</a:t>
            </a:r>
          </a:p>
          <a:p>
            <a:pPr marL="457200" indent="-457200"/>
            <a:endParaRPr lang="ru-RU" sz="2400" b="1" i="1" dirty="0" smtClean="0"/>
          </a:p>
          <a:p>
            <a:pPr marL="457200" indent="-457200"/>
            <a:r>
              <a:rPr lang="ru-RU" sz="2400" b="1" i="1" dirty="0" smtClean="0"/>
              <a:t>3.</a:t>
            </a:r>
            <a:r>
              <a:rPr lang="ru-RU" sz="2400" b="1" dirty="0" smtClean="0"/>
              <a:t> Если прямые  совпадают – это значит, что система имеет</a:t>
            </a:r>
          </a:p>
          <a:p>
            <a:pPr marL="457200" indent="-457200"/>
            <a:r>
              <a:rPr lang="ru-RU" sz="2400" b="1" dirty="0" smtClean="0"/>
              <a:t>   бесконечно много решений (</a:t>
            </a:r>
            <a:r>
              <a:rPr lang="ru-RU" sz="2400" b="1" i="1" dirty="0" smtClean="0"/>
              <a:t>система неопределенна).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Program Files\Microsoft Office\MEDIA\OFFICE12\Bullets\BD1026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5500702"/>
            <a:ext cx="1071570" cy="1071570"/>
          </a:xfrm>
          <a:prstGeom prst="rect">
            <a:avLst/>
          </a:prstGeom>
          <a:noFill/>
        </p:spPr>
      </p:pic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28596" y="214290"/>
            <a:ext cx="1357322" cy="1428760"/>
            <a:chOff x="1008" y="1059"/>
            <a:chExt cx="3768" cy="2733"/>
          </a:xfrm>
        </p:grpSpPr>
        <p:sp>
          <p:nvSpPr>
            <p:cNvPr id="19460" name="AutoShape 4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928794" y="214290"/>
            <a:ext cx="6643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Решения систем линейных уравнений с двумя переменными методом подстановки.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572008"/>
            <a:ext cx="3286147" cy="857256"/>
          </a:xfrm>
          <a:prstGeom prst="rect">
            <a:avLst/>
          </a:prstGeom>
          <a:noFill/>
        </p:spPr>
      </p:pic>
      <p:sp>
        <p:nvSpPr>
          <p:cNvPr id="13" name="Двойная стрелка влево/вправо 12"/>
          <p:cNvSpPr/>
          <p:nvPr/>
        </p:nvSpPr>
        <p:spPr>
          <a:xfrm>
            <a:off x="3500430" y="4786322"/>
            <a:ext cx="785818" cy="28575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242666"/>
            <a:ext cx="3643338" cy="161522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00034" y="1428736"/>
            <a:ext cx="86696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АЛГОРИТМ РЕШЕНИЯ СИСТЕМЫ:</a:t>
            </a: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1. Выразить из какого-либо  уравнения одну  переменную через другую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и подставить  это выражение в другое уравнение.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2.  Решить полученное уравнение относительно другой переменной.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3. Подставить найденное значение переменной  в выражение, полученное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на первом  шаге.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4. Записать ответ в виде пары значений  (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; у ), которые были найдены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на предыдущих шагах.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4414" y="5857892"/>
            <a:ext cx="1878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(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; у).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Program Files\Microsoft Office\MEDIA\OFFICE12\Bullets\BD1026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44" y="5572140"/>
            <a:ext cx="857256" cy="857256"/>
          </a:xfrm>
          <a:prstGeom prst="rect">
            <a:avLst/>
          </a:prstGeom>
          <a:noFill/>
        </p:spPr>
      </p:pic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85720" y="285728"/>
            <a:ext cx="1928826" cy="1428760"/>
            <a:chOff x="1008" y="1059"/>
            <a:chExt cx="3768" cy="2733"/>
          </a:xfrm>
        </p:grpSpPr>
        <p:sp>
          <p:nvSpPr>
            <p:cNvPr id="20484" name="AutoShape 4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428860" y="142852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Решения систем линейных уравнений с двумя переменными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методом алгебраического  сложения.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1357298"/>
            <a:ext cx="3469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АЛГОРИТМ РЕШЕНИЯ СИСТЕМЫ: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4678" y="1928802"/>
            <a:ext cx="57150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1.Привести уравнения системы к виду, чтобы у какой-либо переменной в обоих  уравнениях коэффициенты стали противоположными 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(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или равными).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2.Сложить уравнения  - это значит по отдельности составит сумму левых частей, сумму правых частей уравнений и полученные суммы приравнять.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3.Решить полученное уравнение с одной переменной  (вторая переменная временно исключена).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4. Подставить найденное значение переменной и в любое из  двух уравнений и найти оставшуюся переменную.</a:t>
            </a:r>
          </a:p>
          <a:p>
            <a:pPr marL="457200" indent="-45720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Записать ответ в виде пары значений  (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; у ).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3116"/>
            <a:ext cx="2743200" cy="628650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071810"/>
            <a:ext cx="2933700" cy="628650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14282" y="3714752"/>
            <a:ext cx="23574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2619375" cy="59055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457450" cy="342900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000636"/>
            <a:ext cx="1695450" cy="6762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57158" y="5786454"/>
            <a:ext cx="230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Найти Х из любого 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уравнения системы.</a:t>
            </a:r>
            <a:endParaRPr lang="ru-RU" dirty="0"/>
          </a:p>
        </p:txBody>
      </p:sp>
      <p:pic>
        <p:nvPicPr>
          <p:cNvPr id="20498" name="Picture 18" descr="C:\Program Files\Microsoft Office\MEDIA\OFFICE12\Lines\BD14711_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511940" y="4060036"/>
            <a:ext cx="5000660" cy="16668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214546" y="507207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43174" y="4500570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643174" y="3714752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242886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714612" y="3286124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642918"/>
            <a:ext cx="1785918" cy="730259"/>
          </a:xfrm>
          <a:prstGeom prst="rect">
            <a:avLst/>
          </a:prstGeom>
          <a:noFill/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571612"/>
            <a:ext cx="1785950" cy="714380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214414" y="142853"/>
            <a:ext cx="735811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Решить систему уравнений методом подстановки: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571472" y="1643050"/>
            <a:ext cx="1714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Решение.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714348" y="2357430"/>
            <a:ext cx="68580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Выразим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1-го уравнения системы: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73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928934"/>
            <a:ext cx="1645924" cy="381001"/>
          </a:xfrm>
          <a:prstGeom prst="rect">
            <a:avLst/>
          </a:prstGeom>
          <a:noFill/>
        </p:spPr>
      </p:pic>
      <p:pic>
        <p:nvPicPr>
          <p:cNvPr id="70672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786058"/>
            <a:ext cx="714348" cy="664510"/>
          </a:xfrm>
          <a:prstGeom prst="rect">
            <a:avLst/>
          </a:prstGeom>
          <a:noFill/>
        </p:spPr>
      </p:pic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7358082" y="2928934"/>
            <a:ext cx="2857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2857496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5х= 4- 6у,      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78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643314"/>
            <a:ext cx="857256" cy="653185"/>
          </a:xfrm>
          <a:prstGeom prst="rect">
            <a:avLst/>
          </a:prstGeom>
          <a:noFill/>
        </p:spPr>
      </p:pic>
      <p:pic>
        <p:nvPicPr>
          <p:cNvPr id="70677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214818"/>
            <a:ext cx="57150" cy="276225"/>
          </a:xfrm>
          <a:prstGeom prst="rect">
            <a:avLst/>
          </a:prstGeom>
          <a:noFill/>
        </p:spPr>
      </p:pic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285720" y="3643314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Подставим во 2-е уравнение: 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142844" y="4071942"/>
            <a:ext cx="6643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умножим обе части равенства   на 5,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получим 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428596" y="4643446"/>
            <a:ext cx="792961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  (4-6у) +25у =5,     12 -18у + 25 у  =  5,   7 у = - 7,  у =  - 1.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29256" y="3643314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+ 5у =1, </a:t>
            </a:r>
            <a:endParaRPr lang="ru-RU" sz="2400" dirty="0"/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357158" y="5214950"/>
            <a:ext cx="72866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Подставим в выражение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найденное значение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,                                 </a:t>
            </a:r>
            <a:r>
              <a:rPr lang="ru-RU" sz="2400" dirty="0" smtClean="0"/>
              <a:t>Ответ: (2; -1).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82" name="Picture 2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857892"/>
            <a:ext cx="1360807" cy="785818"/>
          </a:xfrm>
          <a:prstGeom prst="rect">
            <a:avLst/>
          </a:prstGeom>
          <a:noFill/>
        </p:spPr>
      </p:pic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2714612" y="5572140"/>
            <a:ext cx="857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AutoShape 4"/>
          <p:cNvSpPr>
            <a:spLocks noChangeShapeType="1"/>
          </p:cNvSpPr>
          <p:nvPr/>
        </p:nvSpPr>
        <p:spPr bwMode="auto">
          <a:xfrm flipH="1" flipV="1">
            <a:off x="6572264" y="2143116"/>
            <a:ext cx="9525" cy="2800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05" name="AutoShape 1"/>
          <p:cNvSpPr>
            <a:spLocks noChangeShapeType="1"/>
          </p:cNvSpPr>
          <p:nvPr/>
        </p:nvSpPr>
        <p:spPr bwMode="auto">
          <a:xfrm>
            <a:off x="5000628" y="4071942"/>
            <a:ext cx="3114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07" name="AutoShape 3"/>
          <p:cNvSpPr>
            <a:spLocks noChangeShapeType="1"/>
          </p:cNvSpPr>
          <p:nvPr/>
        </p:nvSpPr>
        <p:spPr bwMode="auto">
          <a:xfrm flipV="1">
            <a:off x="5429256" y="3000372"/>
            <a:ext cx="2085975" cy="245745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06" name="AutoShape 2"/>
          <p:cNvSpPr>
            <a:spLocks noChangeShapeType="1"/>
          </p:cNvSpPr>
          <p:nvPr/>
        </p:nvSpPr>
        <p:spPr bwMode="auto">
          <a:xfrm>
            <a:off x="5214942" y="3429000"/>
            <a:ext cx="1914525" cy="18573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85786" y="214290"/>
            <a:ext cx="77153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изображено графическое решение системы.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Укажите №  системы уравнений, решение которой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указано на рисунке.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26933" y="205749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857752" y="2071678"/>
          <a:ext cx="3429024" cy="3736856"/>
        </p:xfrm>
        <a:graphic>
          <a:graphicData uri="http://schemas.openxmlformats.org/drawingml/2006/table">
            <a:tbl>
              <a:tblPr/>
              <a:tblGrid>
                <a:gridCol w="286573"/>
                <a:gridCol w="285677"/>
                <a:gridCol w="285677"/>
                <a:gridCol w="285677"/>
                <a:gridCol w="285677"/>
                <a:gridCol w="285677"/>
                <a:gridCol w="285677"/>
                <a:gridCol w="285677"/>
                <a:gridCol w="285677"/>
                <a:gridCol w="285677"/>
                <a:gridCol w="285677"/>
                <a:gridCol w="285681"/>
              </a:tblGrid>
              <a:tr h="3356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2714" name="AutoShape 10"/>
          <p:cNvSpPr>
            <a:spLocks noChangeShapeType="1"/>
          </p:cNvSpPr>
          <p:nvPr/>
        </p:nvSpPr>
        <p:spPr bwMode="auto">
          <a:xfrm>
            <a:off x="34925" y="4763"/>
            <a:ext cx="2228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856561" y="4000901"/>
            <a:ext cx="3430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14942" y="4071942"/>
            <a:ext cx="285752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720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714488"/>
            <a:ext cx="1796552" cy="919166"/>
          </a:xfrm>
          <a:prstGeom prst="rect">
            <a:avLst/>
          </a:prstGeom>
          <a:noFill/>
        </p:spPr>
      </p:pic>
      <p:pic>
        <p:nvPicPr>
          <p:cNvPr id="7271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1809757" cy="857253"/>
          </a:xfrm>
          <a:prstGeom prst="rect">
            <a:avLst/>
          </a:prstGeom>
          <a:noFill/>
        </p:spPr>
      </p:pic>
      <p:pic>
        <p:nvPicPr>
          <p:cNvPr id="72718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929066"/>
            <a:ext cx="1852632" cy="801620"/>
          </a:xfrm>
          <a:prstGeom prst="rect">
            <a:avLst/>
          </a:prstGeom>
          <a:noFill/>
        </p:spPr>
      </p:pic>
      <p:pic>
        <p:nvPicPr>
          <p:cNvPr id="7271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1" y="5072074"/>
            <a:ext cx="1587511" cy="714380"/>
          </a:xfrm>
          <a:prstGeom prst="rect">
            <a:avLst/>
          </a:prstGeom>
          <a:noFill/>
        </p:spPr>
      </p:pic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20002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00100" y="30003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41433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5214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1559</Words>
  <PresentationFormat>Экран (4:3)</PresentationFormat>
  <Paragraphs>234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117</cp:revision>
  <dcterms:created xsi:type="dcterms:W3CDTF">2008-10-25T13:06:47Z</dcterms:created>
  <dcterms:modified xsi:type="dcterms:W3CDTF">2009-12-15T11:06:13Z</dcterms:modified>
</cp:coreProperties>
</file>