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70" r:id="rId3"/>
    <p:sldId id="260" r:id="rId4"/>
    <p:sldId id="261" r:id="rId5"/>
    <p:sldId id="272" r:id="rId6"/>
    <p:sldId id="273" r:id="rId7"/>
    <p:sldId id="267" r:id="rId8"/>
    <p:sldId id="262" r:id="rId9"/>
    <p:sldId id="264" r:id="rId10"/>
    <p:sldId id="266" r:id="rId11"/>
    <p:sldId id="274" r:id="rId12"/>
    <p:sldId id="269" r:id="rId13"/>
    <p:sldId id="275" r:id="rId14"/>
    <p:sldId id="271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90" r:id="rId25"/>
    <p:sldId id="291" r:id="rId26"/>
    <p:sldId id="286" r:id="rId27"/>
    <p:sldId id="288" r:id="rId28"/>
    <p:sldId id="287" r:id="rId29"/>
    <p:sldId id="289" r:id="rId30"/>
    <p:sldId id="293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98EE"/>
    <a:srgbClr val="2EB61C"/>
    <a:srgbClr val="F8B6B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0" autoAdjust="0"/>
    <p:restoredTop sz="95623" autoAdjust="0"/>
  </p:normalViewPr>
  <p:slideViewPr>
    <p:cSldViewPr>
      <p:cViewPr varScale="1">
        <p:scale>
          <a:sx n="73" d="100"/>
          <a:sy n="73" d="100"/>
        </p:scale>
        <p:origin x="-10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9B5307-AAF5-4A40-AAD2-1A02E5DC70D0}" type="datetimeFigureOut">
              <a:rPr lang="ru-RU" smtClean="0"/>
              <a:pPr/>
              <a:t>09.01.2010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A7E3CF-B3D7-4566-A0AF-7BB8F478D0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7E3CF-B3D7-4566-A0AF-7BB8F478D03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7E3CF-B3D7-4566-A0AF-7BB8F478D03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21CE-3B1F-4499-9DB7-D949AF539DFA}" type="datetimeFigureOut">
              <a:rPr lang="ru-RU" smtClean="0"/>
              <a:pPr/>
              <a:t>09.01.2010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C75C8-9ED2-462E-864B-E25844F204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21CE-3B1F-4499-9DB7-D949AF539DFA}" type="datetimeFigureOut">
              <a:rPr lang="ru-RU" smtClean="0"/>
              <a:pPr/>
              <a:t>09.01.2010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C75C8-9ED2-462E-864B-E25844F204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21CE-3B1F-4499-9DB7-D949AF539DFA}" type="datetimeFigureOut">
              <a:rPr lang="ru-RU" smtClean="0"/>
              <a:pPr/>
              <a:t>09.01.2010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C75C8-9ED2-462E-864B-E25844F204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21CE-3B1F-4499-9DB7-D949AF539DFA}" type="datetimeFigureOut">
              <a:rPr lang="ru-RU" smtClean="0"/>
              <a:pPr/>
              <a:t>09.01.2010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C75C8-9ED2-462E-864B-E25844F204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7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21CE-3B1F-4499-9DB7-D949AF539DFA}" type="datetimeFigureOut">
              <a:rPr lang="ru-RU" smtClean="0"/>
              <a:pPr/>
              <a:t>09.01.2010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6"/>
            <a:ext cx="762000" cy="365125"/>
          </a:xfrm>
        </p:spPr>
        <p:txBody>
          <a:bodyPr/>
          <a:lstStyle/>
          <a:p>
            <a:fld id="{496C75C8-9ED2-462E-864B-E25844F204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21CE-3B1F-4499-9DB7-D949AF539DFA}" type="datetimeFigureOut">
              <a:rPr lang="ru-RU" smtClean="0"/>
              <a:pPr/>
              <a:t>09.01.2010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C75C8-9ED2-462E-864B-E25844F204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1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21CE-3B1F-4499-9DB7-D949AF539DFA}" type="datetimeFigureOut">
              <a:rPr lang="ru-RU" smtClean="0"/>
              <a:pPr/>
              <a:t>09.01.2010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C75C8-9ED2-462E-864B-E25844F204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21CE-3B1F-4499-9DB7-D949AF539DFA}" type="datetimeFigureOut">
              <a:rPr lang="ru-RU" smtClean="0"/>
              <a:pPr/>
              <a:t>09.01.2010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C75C8-9ED2-462E-864B-E25844F204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21CE-3B1F-4499-9DB7-D949AF539DFA}" type="datetimeFigureOut">
              <a:rPr lang="ru-RU" smtClean="0"/>
              <a:pPr/>
              <a:t>09.01.2010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C75C8-9ED2-462E-864B-E25844F204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21CE-3B1F-4499-9DB7-D949AF539DFA}" type="datetimeFigureOut">
              <a:rPr lang="ru-RU" smtClean="0"/>
              <a:pPr/>
              <a:t>09.01.2010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C75C8-9ED2-462E-864B-E25844F204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21CE-3B1F-4499-9DB7-D949AF539DFA}" type="datetimeFigureOut">
              <a:rPr lang="ru-RU" smtClean="0"/>
              <a:pPr/>
              <a:t>09.01.2010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C75C8-9ED2-462E-864B-E25844F204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F6F21CE-3B1F-4499-9DB7-D949AF539DFA}" type="datetimeFigureOut">
              <a:rPr lang="ru-RU" smtClean="0"/>
              <a:pPr/>
              <a:t>09.01.2010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6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6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96C75C8-9ED2-462E-864B-E25844F204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Мастерская перевода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929067"/>
            <a:ext cx="6400800" cy="1155232"/>
          </a:xfrm>
        </p:spPr>
        <p:txBody>
          <a:bodyPr>
            <a:noAutofit/>
          </a:bodyPr>
          <a:lstStyle/>
          <a:p>
            <a:r>
              <a:rPr lang="ru-RU" sz="6000" dirty="0" smtClean="0"/>
              <a:t>9 класс</a:t>
            </a:r>
            <a:endParaRPr lang="ru-RU" sz="6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Переводчики 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     20 века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596" y="1500174"/>
            <a:ext cx="3008313" cy="4602163"/>
          </a:xfrm>
        </p:spPr>
        <p:txBody>
          <a:bodyPr>
            <a:noAutofit/>
          </a:bodyPr>
          <a:lstStyle/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u="sng" dirty="0" smtClean="0">
                <a:solidFill>
                  <a:schemeClr val="bg1"/>
                </a:solidFill>
              </a:rPr>
              <a:t>Михаил Лозинский </a:t>
            </a:r>
            <a:r>
              <a:rPr lang="ru-RU" dirty="0" smtClean="0">
                <a:solidFill>
                  <a:schemeClr val="bg1"/>
                </a:solidFill>
              </a:rPr>
              <a:t>(1886-1955)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Русский и советский переводчик, один из создателей школы поэтического перевода.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Переводил с английского, французского, итальянского, испанского, немецкого, армянского.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Самые известные переводы: Шекспир «Гамлет», «Двенадцатая ночь», «Макбет», «Отелло»;Мольер «Тартюф, или обманщик»; Вольтер «Орлеанская дева» и др.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За перевод «Божественной комедии» Данте в 1946 году награжден Сталинской премией.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Содержимое 6" descr="021 (2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000496" y="500042"/>
            <a:ext cx="4357717" cy="5857916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  <a:solidFill>
            <a:schemeClr val="tx1">
              <a:lumMod val="65000"/>
            </a:schemeClr>
          </a:solidFill>
          <a:ln w="57150">
            <a:solidFill>
              <a:schemeClr val="tx1"/>
            </a:solidFill>
            <a:prstDash val="sysDot"/>
          </a:ln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Иоганн Вольфганг Гёте (1749-1832)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Даша\Desktop\урок\get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1714488"/>
            <a:ext cx="4143404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Johann Wolfgang Goethe "</a:t>
            </a:r>
            <a:r>
              <a:rPr lang="en-US" sz="2800" dirty="0" err="1" smtClean="0">
                <a:solidFill>
                  <a:schemeClr val="bg1"/>
                </a:solidFill>
              </a:rPr>
              <a:t>Erlkoenig</a:t>
            </a:r>
            <a:r>
              <a:rPr lang="en-US" sz="2800" dirty="0" smtClean="0">
                <a:solidFill>
                  <a:schemeClr val="bg1"/>
                </a:solidFill>
              </a:rPr>
              <a:t>"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1600" b="1" dirty="0" smtClean="0"/>
              <a:t>И. Гете "ЛЕСНОЙ ЦАРЬ"</a:t>
            </a:r>
          </a:p>
          <a:p>
            <a:r>
              <a:rPr lang="ru-RU" sz="1600" b="1" dirty="0" smtClean="0"/>
              <a:t>     (на немецком языке)</a:t>
            </a:r>
            <a:endParaRPr lang="ru-RU" sz="1600" b="1" dirty="0"/>
          </a:p>
        </p:txBody>
      </p:sp>
      <p:pic>
        <p:nvPicPr>
          <p:cNvPr id="1026" name="Picture 2" descr="C:\Users\Даша\Videos\Documents\3.gif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4745" b="4745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65000"/>
            </a:schemeClr>
          </a:solidFill>
          <a:ln w="28575">
            <a:solidFill>
              <a:schemeClr val="tx1"/>
            </a:solidFill>
            <a:prstDash val="sysDot"/>
          </a:ln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Василий Андреевич Жуковский (1783-1852)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Даша\Desktop\урок\1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714488"/>
            <a:ext cx="3643338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428604"/>
            <a:ext cx="5486400" cy="57150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 Жуковский В.А. «Лесной царь»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000109"/>
            <a:ext cx="5486400" cy="428627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1818г.</a:t>
            </a:r>
            <a:endParaRPr lang="ru-RU" sz="2000" b="1" dirty="0"/>
          </a:p>
        </p:txBody>
      </p:sp>
      <p:pic>
        <p:nvPicPr>
          <p:cNvPr id="1026" name="Picture 2" descr="C:\Users\Даша\Pictures\img00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3683" b="23683"/>
          <a:stretch>
            <a:fillRect/>
          </a:stretch>
        </p:blipFill>
        <p:spPr bwMode="auto">
          <a:xfrm>
            <a:off x="1643042" y="1571612"/>
            <a:ext cx="5700714" cy="48831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607223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B0F0"/>
                </a:solidFill>
              </a:rPr>
              <a:t/>
            </a:r>
            <a:br>
              <a:rPr lang="ru-RU" sz="3600" dirty="0" smtClean="0">
                <a:solidFill>
                  <a:srgbClr val="00B0F0"/>
                </a:solidFill>
              </a:rPr>
            </a:br>
            <a:r>
              <a:rPr lang="ru-RU" sz="3600" dirty="0" smtClean="0">
                <a:solidFill>
                  <a:srgbClr val="00B0F0"/>
                </a:solidFill>
              </a:rPr>
              <a:t/>
            </a:r>
            <a:br>
              <a:rPr lang="ru-RU" sz="3600" dirty="0" smtClean="0">
                <a:solidFill>
                  <a:srgbClr val="00B0F0"/>
                </a:solidFill>
              </a:rPr>
            </a:br>
            <a:r>
              <a:rPr lang="ru-RU" sz="3600" dirty="0" smtClean="0">
                <a:solidFill>
                  <a:srgbClr val="00B0F0"/>
                </a:solidFill>
              </a:rPr>
              <a:t/>
            </a:r>
            <a:br>
              <a:rPr lang="ru-RU" sz="3600" dirty="0" smtClean="0">
                <a:solidFill>
                  <a:srgbClr val="00B0F0"/>
                </a:solidFill>
              </a:rPr>
            </a:br>
            <a:r>
              <a:rPr lang="ru-RU" sz="3600" i="1" dirty="0" smtClean="0">
                <a:solidFill>
                  <a:schemeClr val="accent5">
                    <a:lumMod val="50000"/>
                  </a:schemeClr>
                </a:solidFill>
              </a:rPr>
              <a:t>2 этап. Углубление </a:t>
            </a:r>
            <a:r>
              <a:rPr lang="ru-RU" sz="3600" i="1" dirty="0" err="1" smtClean="0">
                <a:solidFill>
                  <a:schemeClr val="accent5">
                    <a:lumMod val="50000"/>
                  </a:schemeClr>
                </a:solidFill>
              </a:rPr>
              <a:t>темы-анализ</a:t>
            </a:r>
            <a:r>
              <a:rPr lang="ru-RU" sz="3600" i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ru-RU" dirty="0" smtClean="0">
                <a:solidFill>
                  <a:srgbClr val="00B0F0"/>
                </a:solidFill>
              </a:rPr>
              <a:t/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/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Вопросы на повторение:</a:t>
            </a:r>
            <a:r>
              <a:rPr lang="ru-RU" dirty="0" smtClean="0">
                <a:solidFill>
                  <a:srgbClr val="00B0F0"/>
                </a:solidFill>
              </a:rPr>
              <a:t/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sz="2700" dirty="0" smtClean="0">
                <a:solidFill>
                  <a:srgbClr val="C00000"/>
                </a:solidFill>
              </a:rPr>
              <a:t>1.</a:t>
            </a:r>
            <a:r>
              <a:rPr lang="ru-RU" sz="2700" dirty="0" smtClean="0">
                <a:solidFill>
                  <a:srgbClr val="00B0F0"/>
                </a:solidFill>
              </a:rPr>
              <a:t>Соответствуют ли произведения Гёте и Жуковского литературному направлению «Романтизм» и жанру баллады?</a:t>
            </a:r>
            <a:br>
              <a:rPr lang="ru-RU" sz="2700" dirty="0" smtClean="0">
                <a:solidFill>
                  <a:srgbClr val="00B0F0"/>
                </a:solidFill>
              </a:rPr>
            </a:br>
            <a:r>
              <a:rPr lang="ru-RU" sz="2700" dirty="0" smtClean="0">
                <a:solidFill>
                  <a:srgbClr val="C00000"/>
                </a:solidFill>
              </a:rPr>
              <a:t>Задание.</a:t>
            </a:r>
            <a:r>
              <a:rPr lang="ru-RU" sz="2700" dirty="0" smtClean="0">
                <a:solidFill>
                  <a:srgbClr val="00B0F0"/>
                </a:solidFill>
              </a:rPr>
              <a:t> В листах ответов отметить те характерные черты, которые вы наблюдаете в произведениях.</a:t>
            </a:r>
            <a:br>
              <a:rPr lang="ru-RU" sz="2700" dirty="0" smtClean="0">
                <a:solidFill>
                  <a:srgbClr val="00B0F0"/>
                </a:solidFill>
              </a:rPr>
            </a:br>
            <a:r>
              <a:rPr lang="ru-RU" sz="2700" dirty="0" smtClean="0">
                <a:solidFill>
                  <a:srgbClr val="C00000"/>
                </a:solidFill>
              </a:rPr>
              <a:t>2.</a:t>
            </a:r>
            <a:r>
              <a:rPr lang="ru-RU" sz="2700" dirty="0" smtClean="0">
                <a:solidFill>
                  <a:srgbClr val="00B0F0"/>
                </a:solidFill>
              </a:rPr>
              <a:t>В чем особенности сюжетов?</a:t>
            </a:r>
            <a:br>
              <a:rPr lang="ru-RU" sz="2700" dirty="0" smtClean="0">
                <a:solidFill>
                  <a:srgbClr val="00B0F0"/>
                </a:solidFill>
              </a:rPr>
            </a:br>
            <a:r>
              <a:rPr lang="ru-RU" sz="2700" dirty="0" smtClean="0">
                <a:solidFill>
                  <a:srgbClr val="C00000"/>
                </a:solidFill>
              </a:rPr>
              <a:t>Задание.</a:t>
            </a:r>
            <a:r>
              <a:rPr lang="ru-RU" sz="2700" dirty="0" smtClean="0">
                <a:solidFill>
                  <a:srgbClr val="00B0F0"/>
                </a:solidFill>
              </a:rPr>
              <a:t> На листах ответов найдите схему «Элементы сюжета» и отметьте соответствующие элементы, которые есть в балладах.</a:t>
            </a:r>
            <a:br>
              <a:rPr lang="ru-RU" sz="2700" dirty="0" smtClean="0">
                <a:solidFill>
                  <a:srgbClr val="00B0F0"/>
                </a:solidFill>
              </a:rPr>
            </a:br>
            <a:r>
              <a:rPr lang="ru-RU" sz="2700" dirty="0" smtClean="0">
                <a:solidFill>
                  <a:srgbClr val="C00000"/>
                </a:solidFill>
              </a:rPr>
              <a:t>Подведите итоги.</a:t>
            </a:r>
            <a:r>
              <a:rPr lang="ru-RU" sz="2200" dirty="0" smtClean="0">
                <a:solidFill>
                  <a:srgbClr val="00B0F0"/>
                </a:solidFill>
              </a:rPr>
              <a:t/>
            </a:r>
            <a:br>
              <a:rPr lang="ru-RU" sz="2200" dirty="0" smtClean="0">
                <a:solidFill>
                  <a:srgbClr val="00B0F0"/>
                </a:solidFill>
              </a:rPr>
            </a:br>
            <a:r>
              <a:rPr lang="ru-RU" sz="2200" dirty="0" smtClean="0">
                <a:solidFill>
                  <a:srgbClr val="00B0F0"/>
                </a:solidFill>
              </a:rPr>
              <a:t/>
            </a:r>
            <a:br>
              <a:rPr lang="ru-RU" sz="2200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/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/>
            </a:r>
            <a:br>
              <a:rPr lang="ru-RU" dirty="0" smtClean="0">
                <a:solidFill>
                  <a:srgbClr val="00B0F0"/>
                </a:solidFill>
              </a:rPr>
            </a:br>
            <a:endParaRPr lang="ru-RU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dirty="0" smtClean="0">
                <a:solidFill>
                  <a:srgbClr val="C00000"/>
                </a:solidFill>
              </a:rPr>
              <a:t>Жуковский</a:t>
            </a:r>
            <a:r>
              <a:rPr lang="ru-RU" sz="2400" dirty="0" smtClean="0"/>
              <a:t>                                           </a:t>
            </a:r>
            <a:r>
              <a:rPr lang="ru-RU" sz="3200" dirty="0" smtClean="0">
                <a:solidFill>
                  <a:srgbClr val="C00000"/>
                </a:solidFill>
              </a:rPr>
              <a:t>Гёте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 Кто скачет, кто мчится под хладною мглой?</a:t>
            </a:r>
          </a:p>
          <a:p>
            <a:r>
              <a:rPr lang="ru-RU" dirty="0" smtClean="0"/>
              <a:t>     Ездок запоздалый, с ним сын молодой.</a:t>
            </a:r>
          </a:p>
          <a:p>
            <a:pPr lvl="1"/>
            <a:r>
              <a:rPr lang="ru-RU" dirty="0" smtClean="0"/>
              <a:t>     К отцу, </a:t>
            </a:r>
            <a:r>
              <a:rPr lang="ru-RU" u="sng" dirty="0" smtClean="0">
                <a:solidFill>
                  <a:srgbClr val="C00000"/>
                </a:solidFill>
              </a:rPr>
              <a:t>весь издрогнув, малютка приник;</a:t>
            </a:r>
          </a:p>
          <a:p>
            <a:r>
              <a:rPr lang="ru-RU" dirty="0" smtClean="0"/>
              <a:t>     Обняв, его держит и греет старик.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Кто так поздно скачет сквозь ветер и ночь?</a:t>
            </a:r>
          </a:p>
          <a:p>
            <a:r>
              <a:rPr lang="ru-RU" dirty="0" smtClean="0"/>
              <a:t>Это </a:t>
            </a:r>
            <a:r>
              <a:rPr lang="ru-RU" u="sng" dirty="0" smtClean="0">
                <a:solidFill>
                  <a:srgbClr val="C00000"/>
                </a:solidFill>
              </a:rPr>
              <a:t>отец с ребёнком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Он крепко прижал к себе мальчика,</a:t>
            </a:r>
          </a:p>
          <a:p>
            <a:r>
              <a:rPr lang="ru-RU" dirty="0" smtClean="0"/>
              <a:t>Ребенку у отца </a:t>
            </a:r>
            <a:r>
              <a:rPr lang="ru-RU" u="sng" dirty="0" smtClean="0">
                <a:solidFill>
                  <a:srgbClr val="C00000"/>
                </a:solidFill>
              </a:rPr>
              <a:t>покойно и тепло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42976" y="1285860"/>
            <a:ext cx="3008313" cy="1162050"/>
          </a:xfrm>
        </p:spPr>
        <p:txBody>
          <a:bodyPr/>
          <a:lstStyle/>
          <a:p>
            <a:r>
              <a:rPr lang="ru-RU" dirty="0" smtClean="0"/>
              <a:t>Марина Цветаева (1892-1941)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sz="3200" b="1" dirty="0" smtClean="0"/>
              <a:t>Марина Цветаева (1892-1941)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r"/>
            <a:r>
              <a:rPr lang="ru-RU" sz="2800" b="1" i="1" dirty="0" smtClean="0">
                <a:solidFill>
                  <a:srgbClr val="00B050"/>
                </a:solidFill>
              </a:rPr>
              <a:t>«Два лесных царя»  1933 год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  <p:pic>
        <p:nvPicPr>
          <p:cNvPr id="2049" name="Picture 1" descr="C:\Users\Даша\Pictures\img00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4143369" y="500042"/>
            <a:ext cx="4214841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Шуберт </a:t>
            </a:r>
            <a:r>
              <a:rPr lang="ru-RU" sz="3200" i="1" dirty="0" smtClean="0">
                <a:solidFill>
                  <a:srgbClr val="92D050"/>
                </a:solidFill>
              </a:rPr>
              <a:t>«ЛЕСНОЙ ЦАРЬ»</a:t>
            </a:r>
            <a:endParaRPr lang="ru-RU" i="1" dirty="0">
              <a:solidFill>
                <a:srgbClr val="92D050"/>
              </a:solidFill>
            </a:endParaRPr>
          </a:p>
        </p:txBody>
      </p:sp>
      <p:pic>
        <p:nvPicPr>
          <p:cNvPr id="1026" name="Picture 2" descr="C:\Users\Даша\Desktop\урок\2221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1857364"/>
            <a:ext cx="3714776" cy="4572032"/>
          </a:xfrm>
          <a:prstGeom prst="rect">
            <a:avLst/>
          </a:prstGeom>
          <a:noFill/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6786578" y="5643578"/>
          <a:ext cx="2160587" cy="685800"/>
        </p:xfrm>
        <a:graphic>
          <a:graphicData uri="http://schemas.openxmlformats.org/presentationml/2006/ole">
            <p:oleObj spid="_x0000_s1027" name="Package" showAsIcon="1" r:id="rId4" imgW="2161080" imgH="685440" progId="Package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chemeClr val="bg1"/>
                </a:solidFill>
              </a:rPr>
              <a:t>Жуковский                       Гёте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"Дитя, что ко мне ты так робко прильнул?" </a:t>
            </a:r>
          </a:p>
          <a:p>
            <a:r>
              <a:rPr lang="ru-RU" dirty="0" smtClean="0"/>
              <a:t>    - "Родимый, лесной царь в глаза мне </a:t>
            </a:r>
            <a:r>
              <a:rPr lang="ru-RU" i="1" u="sng" dirty="0" smtClean="0">
                <a:solidFill>
                  <a:schemeClr val="bg1"/>
                </a:solidFill>
              </a:rPr>
              <a:t>сверкнул:</a:t>
            </a:r>
          </a:p>
          <a:p>
            <a:r>
              <a:rPr lang="ru-RU" i="1" u="sng" dirty="0" smtClean="0">
                <a:solidFill>
                  <a:schemeClr val="bg1"/>
                </a:solidFill>
              </a:rPr>
              <a:t>     Он в темной короне, с густой бородой". </a:t>
            </a:r>
          </a:p>
          <a:p>
            <a:r>
              <a:rPr lang="ru-RU" dirty="0" smtClean="0"/>
              <a:t>  -  "О нет, то белеет туман над водой".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«Мой сын, что ты так робко прячешь лицо?»</a:t>
            </a:r>
          </a:p>
          <a:p>
            <a:r>
              <a:rPr lang="ru-RU" dirty="0" smtClean="0"/>
              <a:t>- «Отец, разве ты не видишь Лесного царя?</a:t>
            </a:r>
          </a:p>
          <a:p>
            <a:r>
              <a:rPr lang="ru-RU" i="1" u="sng" dirty="0" smtClean="0">
                <a:solidFill>
                  <a:schemeClr val="bg1"/>
                </a:solidFill>
              </a:rPr>
              <a:t>Лесного царя в короне и с хвостом</a:t>
            </a:r>
            <a:r>
              <a:rPr lang="ru-RU" dirty="0" smtClean="0"/>
              <a:t>?»</a:t>
            </a:r>
          </a:p>
          <a:p>
            <a:r>
              <a:rPr lang="ru-RU" dirty="0" smtClean="0"/>
              <a:t>- «Мой сын, это полоса тумана!»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2890838"/>
          </a:xfrm>
        </p:spPr>
        <p:txBody>
          <a:bodyPr/>
          <a:lstStyle/>
          <a:p>
            <a:r>
              <a:rPr lang="ru-RU" sz="3600" u="sng" dirty="0" smtClean="0"/>
              <a:t>Задача:</a:t>
            </a:r>
            <a:r>
              <a:rPr lang="ru-RU" sz="3600" dirty="0" smtClean="0"/>
              <a:t> сравнить два лирических произведения и выяснить: является ли одно произведение переводом другого.</a:t>
            </a:r>
            <a:endParaRPr lang="ru-RU" sz="36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600200" y="3786190"/>
            <a:ext cx="7086600" cy="135732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Цель: овладеть навыками сопоставительного анализа.</a:t>
            </a:r>
            <a:endParaRPr lang="ru-RU" sz="36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501122" cy="608332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                       Задание.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Отметить зеленым цветом те строки, которые дают представление об образе отца.</a:t>
            </a:r>
            <a:br>
              <a:rPr lang="ru-RU" i="1" dirty="0" smtClean="0"/>
            </a:br>
            <a:r>
              <a:rPr lang="ru-RU" i="1" dirty="0" smtClean="0"/>
              <a:t>Сравнить и сделать самостоятельно вывод.</a:t>
            </a:r>
            <a:br>
              <a:rPr lang="ru-RU" i="1" dirty="0" smtClean="0"/>
            </a:br>
            <a:r>
              <a:rPr lang="ru-RU" i="1" dirty="0" smtClean="0"/>
              <a:t>Записать на листе ответов.</a:t>
            </a:r>
            <a:br>
              <a:rPr lang="ru-RU" i="1" dirty="0" smtClean="0"/>
            </a:br>
            <a:endParaRPr lang="ru-RU" i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Задача.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3143248"/>
            <a:ext cx="7086600" cy="2143139"/>
          </a:xfrm>
        </p:spPr>
        <p:txBody>
          <a:bodyPr>
            <a:noAutofit/>
          </a:bodyPr>
          <a:lstStyle/>
          <a:p>
            <a:r>
              <a:rPr lang="ru-RU" sz="2800" b="1" i="1" dirty="0" smtClean="0"/>
              <a:t>Методом сопоставительного анализа выяснить: является ли баллада Жуковского всего лишь переводом баллады Гёте или это самостоятельное произведение, написанное на основе сюжета?</a:t>
            </a:r>
            <a:endParaRPr lang="ru-RU" sz="2800" b="1" i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6557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effectLst/>
              </a:rPr>
              <a:t>Марина Цветаева из статьи «Два лесных царя»</a:t>
            </a:r>
            <a:endParaRPr lang="ru-RU" sz="2800" b="1" dirty="0">
              <a:solidFill>
                <a:srgbClr val="7030A0"/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1" y="2143116"/>
            <a:ext cx="3008313" cy="3983048"/>
          </a:xfrm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</a:rPr>
              <a:t>«За столетие давности это уже не перевод, а подлинник. Это просто другой Лесной царь. Русский Лесной царь… </a:t>
            </a:r>
          </a:p>
          <a:p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</a:rPr>
              <a:t>Две вариации на одну тему, два видения одной вещи, два свидетельства одного видения».</a:t>
            </a:r>
            <a:endParaRPr lang="ru-RU" sz="20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4818" name="Picture 2" descr="C:\Users\Даша\Pictures\img00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4357686" y="428604"/>
            <a:ext cx="4143404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00200" y="5000636"/>
            <a:ext cx="7086600" cy="128588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Жуковский В.А.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600200" y="857232"/>
            <a:ext cx="7086600" cy="3160267"/>
          </a:xfrm>
        </p:spPr>
        <p:txBody>
          <a:bodyPr>
            <a:noAutofit/>
          </a:bodyPr>
          <a:lstStyle/>
          <a:p>
            <a:r>
              <a:rPr lang="ru-RU" sz="6000" b="1" i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 меня почти всё чужое или по поводу чужого, и всё, однако, моё». </a:t>
            </a:r>
            <a:endParaRPr lang="ru-RU" sz="6000" b="1" i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642918"/>
            <a:ext cx="7086600" cy="4605350"/>
          </a:xfrm>
        </p:spPr>
        <p:txBody>
          <a:bodyPr/>
          <a:lstStyle/>
          <a:p>
            <a:r>
              <a:rPr lang="ru-RU" sz="4400" i="1" dirty="0" smtClean="0">
                <a:solidFill>
                  <a:srgbClr val="2EB61C"/>
                </a:solidFill>
              </a:rPr>
              <a:t>«Прекрасные стихотворения, как живые существа, входят в круг нашей жизни; они то учат, то зовут, то </a:t>
            </a:r>
            <a:r>
              <a:rPr lang="ru-RU" sz="4400" i="1" dirty="0" err="1" smtClean="0">
                <a:solidFill>
                  <a:srgbClr val="2EB61C"/>
                </a:solidFill>
              </a:rPr>
              <a:t>благославляют</a:t>
            </a:r>
            <a:r>
              <a:rPr lang="ru-RU" sz="4400" i="1" dirty="0" smtClean="0">
                <a:solidFill>
                  <a:srgbClr val="2EB61C"/>
                </a:solidFill>
              </a:rPr>
              <a:t>».   </a:t>
            </a:r>
            <a:endParaRPr lang="ru-RU" sz="4400" i="1" dirty="0">
              <a:solidFill>
                <a:srgbClr val="2EB61C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5429264"/>
            <a:ext cx="7086600" cy="100013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Николай Гумилёв</a:t>
            </a:r>
            <a:endParaRPr lang="ru-RU" sz="4000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Разрядка для глаз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00B050"/>
          </a:solidFill>
        </p:spPr>
        <p:txBody>
          <a:bodyPr>
            <a:normAutofit fontScale="85000" lnSpcReduction="20000"/>
          </a:bodyPr>
          <a:lstStyle/>
          <a:p>
            <a:r>
              <a:rPr lang="ru-RU" sz="5800" dirty="0" smtClean="0">
                <a:solidFill>
                  <a:srgbClr val="FF0000"/>
                </a:solidFill>
              </a:rPr>
              <a:t>А </a:t>
            </a:r>
            <a:r>
              <a:rPr lang="ru-RU" dirty="0" smtClean="0"/>
              <a:t>                                                                          </a:t>
            </a:r>
          </a:p>
          <a:p>
            <a:r>
              <a:rPr lang="ru-RU" dirty="0" smtClean="0"/>
              <a:t>                                             </a:t>
            </a:r>
            <a:r>
              <a:rPr lang="ru-RU" b="1" dirty="0" smtClean="0">
                <a:solidFill>
                  <a:srgbClr val="FFFF00"/>
                </a:solidFill>
              </a:rPr>
              <a:t>В</a:t>
            </a:r>
          </a:p>
          <a:p>
            <a:endParaRPr lang="ru-RU" dirty="0" smtClean="0"/>
          </a:p>
          <a:p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                                                          Д</a:t>
            </a:r>
          </a:p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   Ж</a:t>
            </a:r>
          </a:p>
          <a:p>
            <a:r>
              <a:rPr lang="ru-RU" dirty="0" smtClean="0"/>
              <a:t>    </a:t>
            </a:r>
            <a:r>
              <a:rPr lang="ru-RU" sz="1900" b="1" dirty="0" smtClean="0"/>
              <a:t>Г                                                                          </a:t>
            </a:r>
            <a:endParaRPr lang="ru-RU" b="1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solidFill>
                  <a:srgbClr val="EE98EE"/>
                </a:solidFill>
              </a:rPr>
              <a:t>                                                                              </a:t>
            </a:r>
            <a:r>
              <a:rPr lang="ru-RU" sz="6500" b="1" i="1" dirty="0" smtClean="0">
                <a:solidFill>
                  <a:srgbClr val="EE98EE"/>
                </a:solidFill>
              </a:rPr>
              <a:t>З </a:t>
            </a:r>
            <a:r>
              <a:rPr lang="ru-RU" dirty="0" smtClean="0">
                <a:solidFill>
                  <a:srgbClr val="EE98EE"/>
                </a:solidFill>
              </a:rPr>
              <a:t>                                            </a:t>
            </a:r>
            <a:r>
              <a:rPr lang="ru-RU" sz="39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физминутка</a:t>
            </a:r>
            <a:endParaRPr lang="ru-RU" dirty="0"/>
          </a:p>
        </p:txBody>
      </p:sp>
      <p:pic>
        <p:nvPicPr>
          <p:cNvPr id="4" name="Содержимое 3" descr="lastgold16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физминутка</a:t>
            </a:r>
            <a:endParaRPr lang="ru-RU" dirty="0"/>
          </a:p>
        </p:txBody>
      </p:sp>
      <p:pic>
        <p:nvPicPr>
          <p:cNvPr id="15" name="Содержимое 14" descr="scorch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Физминутка</a:t>
            </a:r>
            <a:endParaRPr lang="ru-RU" dirty="0"/>
          </a:p>
        </p:txBody>
      </p:sp>
      <p:pic>
        <p:nvPicPr>
          <p:cNvPr id="34818" name="Picture 2" descr="E:\Oboi[tfile.ru]\Картинки\Прочее\Ландшафты2\Небеса\201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физминутка</a:t>
            </a:r>
            <a:endParaRPr lang="ru-RU" dirty="0"/>
          </a:p>
        </p:txBody>
      </p:sp>
      <p:pic>
        <p:nvPicPr>
          <p:cNvPr id="4" name="Содержимое 3" descr="lastgold16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8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Страх?...</a:t>
            </a:r>
            <a:endParaRPr lang="ru-RU" sz="8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3143248"/>
            <a:ext cx="7086600" cy="107157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Что это?</a:t>
            </a:r>
            <a:endParaRPr lang="ru-RU" sz="4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28800" y="142852"/>
            <a:ext cx="5486400" cy="989036"/>
          </a:xfrm>
        </p:spPr>
        <p:txBody>
          <a:bodyPr>
            <a:noAutofit/>
          </a:bodyPr>
          <a:lstStyle/>
          <a:p>
            <a:pPr algn="l"/>
            <a:r>
              <a:rPr lang="ru-RU" sz="2400" i="1" u="sng" dirty="0" smtClean="0"/>
              <a:t>Задача:</a:t>
            </a:r>
            <a:r>
              <a:rPr lang="ru-RU" sz="2400" i="1" dirty="0" smtClean="0"/>
              <a:t> сравнить два лирических произведения и выяснить: является ли одно произведение переводом другого.</a:t>
            </a:r>
            <a:endParaRPr lang="ru-RU" sz="2400" i="1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r>
              <a:rPr lang="ru-RU" sz="3600" b="1" u="sng" dirty="0" smtClean="0"/>
              <a:t>Цель:</a:t>
            </a:r>
            <a:r>
              <a:rPr lang="ru-RU" sz="3600" b="1" dirty="0" smtClean="0"/>
              <a:t> овладеть навыками сопоставительного анализа.</a:t>
            </a:r>
            <a:endParaRPr lang="ru-RU" sz="3600" b="1" dirty="0"/>
          </a:p>
        </p:txBody>
      </p:sp>
      <p:pic>
        <p:nvPicPr>
          <p:cNvPr id="34818" name="Picture 2" descr="C:\Users\Даша\Pictures\img00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8410" b="28410"/>
          <a:stretch>
            <a:fillRect/>
          </a:stretch>
        </p:blipFill>
        <p:spPr bwMode="auto">
          <a:xfrm rot="16200000">
            <a:off x="2185978" y="1328730"/>
            <a:ext cx="4914920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85728"/>
            <a:ext cx="7086600" cy="785818"/>
          </a:xfrm>
        </p:spPr>
        <p:txBody>
          <a:bodyPr/>
          <a:lstStyle/>
          <a:p>
            <a:pPr algn="ctr"/>
            <a:r>
              <a:rPr lang="ru-RU" sz="3200" dirty="0" smtClean="0"/>
              <a:t>1 этап. Подготовка к восприятию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V="1">
            <a:off x="1600200" y="7215213"/>
            <a:ext cx="7086600" cy="7143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76990" y="2967335"/>
            <a:ext cx="5319341" cy="166199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/>
                <a:solidFill>
                  <a:srgbClr val="FF0000"/>
                </a:solidFill>
              </a:rPr>
              <a:t>Переводы</a:t>
            </a:r>
          </a:p>
          <a:p>
            <a:pPr algn="ctr"/>
            <a:r>
              <a:rPr lang="ru-RU" sz="5400" b="1" dirty="0" smtClean="0">
                <a:ln/>
                <a:solidFill>
                  <a:srgbClr val="FF0000"/>
                </a:solidFill>
              </a:rPr>
              <a:t> и переводчики</a:t>
            </a:r>
            <a:endParaRPr lang="ru-RU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68940"/>
          </a:xfrm>
        </p:spPr>
        <p:txBody>
          <a:bodyPr>
            <a:normAutofit/>
          </a:bodyPr>
          <a:lstStyle/>
          <a:p>
            <a:pPr algn="l"/>
            <a:r>
              <a:rPr lang="ru-RU" sz="4400" b="0" i="1" dirty="0" smtClean="0">
                <a:solidFill>
                  <a:srgbClr val="002060"/>
                </a:solidFill>
              </a:rPr>
              <a:t>Перевод – это искусство потерь.</a:t>
            </a:r>
            <a:br>
              <a:rPr lang="ru-RU" sz="4400" b="0" i="1" dirty="0" smtClean="0">
                <a:solidFill>
                  <a:srgbClr val="002060"/>
                </a:solidFill>
              </a:rPr>
            </a:br>
            <a:r>
              <a:rPr lang="ru-RU" sz="4400" b="0" i="1" dirty="0" smtClean="0">
                <a:solidFill>
                  <a:srgbClr val="002060"/>
                </a:solidFill>
              </a:rPr>
              <a:t>Что выбрать? Точность или образность? </a:t>
            </a:r>
            <a:br>
              <a:rPr lang="ru-RU" sz="4400" b="0" i="1" dirty="0" smtClean="0">
                <a:solidFill>
                  <a:srgbClr val="002060"/>
                </a:solidFill>
              </a:rPr>
            </a:br>
            <a:r>
              <a:rPr lang="ru-RU" sz="4400" b="0" i="1" dirty="0" smtClean="0">
                <a:solidFill>
                  <a:srgbClr val="002060"/>
                </a:solidFill>
              </a:rPr>
              <a:t>Чем талантливее переводчик, тем меньше у него потерь.</a:t>
            </a:r>
            <a:br>
              <a:rPr lang="ru-RU" sz="4400" b="0" i="1" dirty="0" smtClean="0">
                <a:solidFill>
                  <a:srgbClr val="002060"/>
                </a:solidFill>
              </a:rPr>
            </a:br>
            <a:endParaRPr lang="ru-RU" sz="4400" b="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1175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ru-RU" sz="6600" dirty="0" smtClean="0">
                <a:solidFill>
                  <a:srgbClr val="00B050"/>
                </a:solidFill>
              </a:rPr>
              <a:t>Переводчик в прозе есть раб, переводчик в стихах – соперник!</a:t>
            </a:r>
            <a:br>
              <a:rPr lang="ru-RU" sz="6600" dirty="0" smtClean="0">
                <a:solidFill>
                  <a:srgbClr val="00B050"/>
                </a:solidFill>
              </a:rPr>
            </a:br>
            <a:r>
              <a:rPr lang="ru-RU" sz="6600" dirty="0" smtClean="0">
                <a:solidFill>
                  <a:srgbClr val="00B050"/>
                </a:solidFill>
              </a:rPr>
              <a:t>В.А.Жуковский</a:t>
            </a:r>
            <a:br>
              <a:rPr lang="ru-RU" sz="6600" dirty="0" smtClean="0">
                <a:solidFill>
                  <a:srgbClr val="00B050"/>
                </a:solidFill>
              </a:rPr>
            </a:br>
            <a:endParaRPr lang="ru-RU" sz="6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Переводчики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         19 века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Николай Иванович </a:t>
            </a:r>
            <a:r>
              <a:rPr lang="ru-RU" sz="2400" dirty="0" err="1" smtClean="0"/>
              <a:t>Гнедич</a:t>
            </a:r>
            <a:endParaRPr lang="ru-RU" sz="2400" dirty="0" smtClean="0"/>
          </a:p>
          <a:p>
            <a:r>
              <a:rPr lang="ru-RU" sz="2400" dirty="0" smtClean="0"/>
              <a:t>1784-1833</a:t>
            </a:r>
          </a:p>
          <a:p>
            <a:r>
              <a:rPr lang="ru-RU" sz="2400" dirty="0" smtClean="0"/>
              <a:t>Русский поэт и переводчик, </a:t>
            </a:r>
          </a:p>
          <a:p>
            <a:r>
              <a:rPr lang="ru-RU" sz="2400" dirty="0" smtClean="0"/>
              <a:t>автор  известной «Илиады» Гомера </a:t>
            </a:r>
            <a:endParaRPr lang="ru-RU" sz="2400" dirty="0"/>
          </a:p>
        </p:txBody>
      </p:sp>
      <p:pic>
        <p:nvPicPr>
          <p:cNvPr id="2050" name="Picture 2" descr="http://www.hrono.info/img/lica/gnedich_niki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1594" y="431876"/>
            <a:ext cx="3440934" cy="45282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/>
          </a:bodyPr>
          <a:lstStyle/>
          <a:p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Ефим Григорьевич </a:t>
            </a:r>
            <a:r>
              <a:rPr lang="ru-RU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Эдкинд</a:t>
            </a:r>
            <a:endParaRPr lang="ru-RU" sz="24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1918-1999</a:t>
            </a:r>
          </a:p>
          <a:p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Специалист-переводчик в области</a:t>
            </a:r>
          </a:p>
          <a:p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французской и немецкой литературы</a:t>
            </a:r>
          </a:p>
          <a:p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Переводил произведения Вольтера, </a:t>
            </a:r>
            <a:r>
              <a:rPr lang="ru-RU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Бодлера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Брехта и др.</a:t>
            </a:r>
          </a:p>
          <a:p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4000" i="1" dirty="0" smtClean="0">
                <a:solidFill>
                  <a:srgbClr val="C00000"/>
                </a:solidFill>
              </a:rPr>
              <a:t>Переводчики 20в.</a:t>
            </a:r>
            <a:endParaRPr lang="ru-RU" sz="4000" i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svirNLM фото Эткинд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357686" y="714356"/>
            <a:ext cx="3571900" cy="55721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3200" smtClean="0">
                <a:solidFill>
                  <a:srgbClr val="FF0000"/>
                </a:solidFill>
              </a:rPr>
              <a:t>Переводчики </a:t>
            </a:r>
            <a:br>
              <a:rPr lang="ru-RU" sz="3200" smtClean="0">
                <a:solidFill>
                  <a:srgbClr val="FF0000"/>
                </a:solidFill>
              </a:rPr>
            </a:br>
            <a:r>
              <a:rPr lang="ru-RU" sz="3200" smtClean="0">
                <a:solidFill>
                  <a:srgbClr val="FF0000"/>
                </a:solidFill>
              </a:rPr>
              <a:t>     20 века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idx="2"/>
          </p:nvPr>
        </p:nvSpPr>
        <p:spPr>
          <a:xfrm>
            <a:off x="428596" y="1571612"/>
            <a:ext cx="3008313" cy="4602163"/>
          </a:xfrm>
        </p:spPr>
        <p:txBody>
          <a:bodyPr>
            <a:normAutofit lnSpcReduction="10000"/>
          </a:bodyPr>
          <a:lstStyle/>
          <a:p>
            <a:endParaRPr lang="ru-RU" sz="2000" smtClean="0">
              <a:solidFill>
                <a:schemeClr val="bg1"/>
              </a:solidFill>
            </a:endParaRPr>
          </a:p>
          <a:p>
            <a:r>
              <a:rPr lang="ru-RU" sz="2000" smtClean="0">
                <a:solidFill>
                  <a:schemeClr val="bg1"/>
                </a:solidFill>
              </a:rPr>
              <a:t>Гнедич Татьяна Григорьевна</a:t>
            </a:r>
          </a:p>
          <a:p>
            <a:r>
              <a:rPr lang="ru-RU" sz="2000" smtClean="0">
                <a:solidFill>
                  <a:schemeClr val="bg1"/>
                </a:solidFill>
              </a:rPr>
              <a:t>1907-1976</a:t>
            </a:r>
          </a:p>
          <a:p>
            <a:r>
              <a:rPr lang="ru-RU" sz="2000" smtClean="0">
                <a:solidFill>
                  <a:schemeClr val="bg1"/>
                </a:solidFill>
              </a:rPr>
              <a:t>переводчик и поэт</a:t>
            </a:r>
          </a:p>
          <a:p>
            <a:r>
              <a:rPr lang="ru-RU" sz="2000" smtClean="0">
                <a:solidFill>
                  <a:schemeClr val="bg1"/>
                </a:solidFill>
              </a:rPr>
              <a:t>Переводила произведения В.Скотта, Корнеля, Байрона и др.</a:t>
            </a:r>
          </a:p>
          <a:p>
            <a:r>
              <a:rPr lang="ru-RU" sz="2000" smtClean="0">
                <a:solidFill>
                  <a:schemeClr val="bg1"/>
                </a:solidFill>
              </a:rPr>
              <a:t>Будучи репрессированной и отбывая срок в тюрьме, без бумаги и ручки по памяти перевела поэму Байрона «Дон Жуан».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usova фото Гнедич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357686" y="500042"/>
            <a:ext cx="3929090" cy="5357849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609</TotalTime>
  <Words>603</Words>
  <Application>Microsoft Office PowerPoint</Application>
  <PresentationFormat>Экран (4:3)</PresentationFormat>
  <Paragraphs>102</Paragraphs>
  <Slides>30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2" baseType="lpstr">
      <vt:lpstr>Апекс</vt:lpstr>
      <vt:lpstr>Package</vt:lpstr>
      <vt:lpstr>Мастерская перевода</vt:lpstr>
      <vt:lpstr>Задача: сравнить два лирических произведения и выяснить: является ли одно произведение переводом другого.</vt:lpstr>
      <vt:lpstr>Страх?...</vt:lpstr>
      <vt:lpstr>1 этап. Подготовка к восприятию</vt:lpstr>
      <vt:lpstr>Перевод – это искусство потерь. Что выбрать? Точность или образность?  Чем талантливее переводчик, тем меньше у него потерь. </vt:lpstr>
      <vt:lpstr>Переводчик в прозе есть раб, переводчик в стихах – соперник! В.А.Жуковский </vt:lpstr>
      <vt:lpstr>Переводчики          19 века</vt:lpstr>
      <vt:lpstr>Переводчики 20в.</vt:lpstr>
      <vt:lpstr>Переводчики       20 века</vt:lpstr>
      <vt:lpstr>Переводчики       20 века</vt:lpstr>
      <vt:lpstr>Иоганн Вольфганг Гёте (1749-1832)</vt:lpstr>
      <vt:lpstr>Johann Wolfgang Goethe "Erlkoenig"</vt:lpstr>
      <vt:lpstr>Василий Андреевич Жуковский (1783-1852)</vt:lpstr>
      <vt:lpstr> Жуковский В.А. «Лесной царь»</vt:lpstr>
      <vt:lpstr>   2 этап. Углубление темы-анализ.  Вопросы на повторение: 1.Соответствуют ли произведения Гёте и Жуковского литературному направлению «Романтизм» и жанру баллады? Задание. В листах ответов отметить те характерные черты, которые вы наблюдаете в произведениях. 2.В чем особенности сюжетов? Задание. На листах ответов найдите схему «Элементы сюжета» и отметьте соответствующие элементы, которые есть в балладах. Подведите итоги.    </vt:lpstr>
      <vt:lpstr>Жуковский                                           Гёте</vt:lpstr>
      <vt:lpstr>Марина Цветаева (1892-1941)</vt:lpstr>
      <vt:lpstr>Шуберт «ЛЕСНОЙ ЦАРЬ»</vt:lpstr>
      <vt:lpstr>Жуковский                       Гёте</vt:lpstr>
      <vt:lpstr>                       Задание.  Отметить зеленым цветом те строки, которые дают представление об образе отца. Сравнить и сделать самостоятельно вывод. Записать на листе ответов. </vt:lpstr>
      <vt:lpstr>            Задача.</vt:lpstr>
      <vt:lpstr>Марина Цветаева из статьи «Два лесных царя»</vt:lpstr>
      <vt:lpstr>Жуковский В.А.</vt:lpstr>
      <vt:lpstr>«Прекрасные стихотворения, как живые существа, входят в круг нашей жизни; они то учат, то зовут, то благославляют».   </vt:lpstr>
      <vt:lpstr>Разрядка для глаз</vt:lpstr>
      <vt:lpstr>физминутка</vt:lpstr>
      <vt:lpstr>физминутка</vt:lpstr>
      <vt:lpstr>Физминутка</vt:lpstr>
      <vt:lpstr>физминутка</vt:lpstr>
      <vt:lpstr>Задача: сравнить два лирических произведения и выяснить: является ли одно произведение переводом другого.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Мастерская перевода</dc:title>
  <dc:creator>Даша</dc:creator>
  <cp:lastModifiedBy>Даша</cp:lastModifiedBy>
  <cp:revision>72</cp:revision>
  <dcterms:created xsi:type="dcterms:W3CDTF">2008-12-01T17:11:34Z</dcterms:created>
  <dcterms:modified xsi:type="dcterms:W3CDTF">2010-01-09T07:57:50Z</dcterms:modified>
</cp:coreProperties>
</file>