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278" r:id="rId3"/>
    <p:sldId id="276" r:id="rId4"/>
    <p:sldId id="274" r:id="rId5"/>
    <p:sldId id="263" r:id="rId6"/>
    <p:sldId id="262" r:id="rId7"/>
    <p:sldId id="264" r:id="rId8"/>
    <p:sldId id="279" r:id="rId9"/>
    <p:sldId id="265" r:id="rId10"/>
    <p:sldId id="266" r:id="rId11"/>
    <p:sldId id="267" r:id="rId12"/>
    <p:sldId id="268" r:id="rId13"/>
    <p:sldId id="280" r:id="rId14"/>
    <p:sldId id="277" r:id="rId15"/>
    <p:sldId id="281" r:id="rId16"/>
    <p:sldId id="282" r:id="rId17"/>
    <p:sldId id="291" r:id="rId18"/>
    <p:sldId id="292" r:id="rId19"/>
    <p:sldId id="293" r:id="rId20"/>
    <p:sldId id="286" r:id="rId21"/>
    <p:sldId id="287" r:id="rId22"/>
    <p:sldId id="288" r:id="rId23"/>
    <p:sldId id="289" r:id="rId24"/>
    <p:sldId id="290" r:id="rId25"/>
    <p:sldId id="283" r:id="rId26"/>
    <p:sldId id="284" r:id="rId27"/>
    <p:sldId id="315" r:id="rId28"/>
    <p:sldId id="316" r:id="rId29"/>
    <p:sldId id="318" r:id="rId30"/>
    <p:sldId id="317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269" r:id="rId42"/>
    <p:sldId id="306" r:id="rId43"/>
    <p:sldId id="307" r:id="rId44"/>
    <p:sldId id="308" r:id="rId45"/>
    <p:sldId id="309" r:id="rId46"/>
    <p:sldId id="321" r:id="rId47"/>
    <p:sldId id="304" r:id="rId48"/>
    <p:sldId id="310" r:id="rId49"/>
    <p:sldId id="311" r:id="rId50"/>
    <p:sldId id="312" r:id="rId51"/>
    <p:sldId id="305" r:id="rId52"/>
    <p:sldId id="313" r:id="rId53"/>
    <p:sldId id="314" r:id="rId54"/>
    <p:sldId id="322" r:id="rId55"/>
    <p:sldId id="323" r:id="rId56"/>
    <p:sldId id="324" r:id="rId57"/>
    <p:sldId id="31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7FE5C"/>
    <a:srgbClr val="008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65" d="100"/>
          <a:sy n="65" d="100"/>
        </p:scale>
        <p:origin x="-6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A4954-F8DD-40CB-BF6F-1E794B4D6F22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C1FDF-9B00-46C3-9DB3-23D42FDC99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FDF-9B00-46C3-9DB3-23D42FDC9991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5683D08-5D31-4809-9A34-439E35691235}" type="datetimeFigureOut">
              <a:rPr lang="ru-RU" smtClean="0"/>
              <a:pPr/>
              <a:t>31.03.2010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E17C0BC-A8E8-44AE-9199-9934DAF145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trinixy.ru/pics2/20070428/cute-animals_20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elefaunt.com/images/gepards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kartinki2008.ru/givotnie_afriki/slides/00000150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kartinki2008.ru/givotnie_afriki/slides/00000057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zavarooha.narod.ru/oboi/afrika/1024/040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g-fotki.yandex.ru/get/52/www8986.4/0_c95b_392fc423_X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allday.ru/uploads/posts/2008-10/1223235937_ea063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.smartphone.ua/img/wp/417_15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://allday.ru/uploads/posts/2008-10/1223236320_ea191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img-fotki.yandex.ru/get/3/vibpxhgglzd.1b6/0_88e2_3509fb81_X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kartinki2008.ru/givotnie_afriki/slides/00000001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incom-press.ru/fotos/afr/uar-04b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pravuzor.ru/images/D/pu-em-m1608-01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mountain.ru/world_mounts/africa/2002/tanzaniya/img/Baobab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s41.radikal.ru/i093/0909/eb/0f084b4303af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bio.fizteh.ru/student/biotech/2008/akatsia_muravey_19012008/p0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http://img-2007-03.photosight.ru/16/1980301.jp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photo-kladovka.narod.ru/source/afrianimals28_1526x2312.jp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asteniya.su/uploads/posts/2009-03/1236803515_scilla_sibirica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-571528"/>
            <a:ext cx="6172200" cy="5429288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Mistral" pitchFamily="66" charset="0"/>
              </a:rPr>
              <a:t> </a:t>
            </a:r>
            <a:endParaRPr lang="ru-RU" sz="5400" dirty="0"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422" y="928670"/>
            <a:ext cx="56436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Природные зоны Африки</a:t>
            </a:r>
            <a:endParaRPr lang="ru-RU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Corel DRAW graphics suite X4\Photos\Animal\PH00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018360" cy="3429000"/>
          </a:xfrm>
          <a:prstGeom prst="rect">
            <a:avLst/>
          </a:prstGeom>
          <a:noFill/>
        </p:spPr>
      </p:pic>
      <p:pic>
        <p:nvPicPr>
          <p:cNvPr id="22531" name="Picture 3" descr="D:\Corel DRAW graphics suite X4\Photos\Animal\PH000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29000"/>
            <a:ext cx="2743200" cy="3429000"/>
          </a:xfrm>
          <a:prstGeom prst="rect">
            <a:avLst/>
          </a:prstGeom>
          <a:noFill/>
        </p:spPr>
      </p:pic>
      <p:pic>
        <p:nvPicPr>
          <p:cNvPr id="22532" name="Picture 4" descr="D:\Corel DRAW graphics suite X4\Photos\Animal\PH0008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94997" y="0"/>
            <a:ext cx="3649003" cy="2428868"/>
          </a:xfrm>
          <a:prstGeom prst="rect">
            <a:avLst/>
          </a:prstGeom>
          <a:noFill/>
        </p:spPr>
      </p:pic>
      <p:pic>
        <p:nvPicPr>
          <p:cNvPr id="22533" name="Picture 5" descr="D:\Corel DRAW graphics suite X4\Photos\Animal\PH0011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26176" y="2428868"/>
            <a:ext cx="2917824" cy="4429132"/>
          </a:xfrm>
          <a:prstGeom prst="rect">
            <a:avLst/>
          </a:prstGeom>
          <a:noFill/>
        </p:spPr>
      </p:pic>
      <p:pic>
        <p:nvPicPr>
          <p:cNvPr id="22534" name="Picture 6" descr="D:\Corel DRAW graphics suite X4\Photos\Animal\PH0012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0"/>
            <a:ext cx="2214578" cy="3739211"/>
          </a:xfrm>
          <a:prstGeom prst="rect">
            <a:avLst/>
          </a:prstGeom>
          <a:noFill/>
        </p:spPr>
      </p:pic>
      <p:pic>
        <p:nvPicPr>
          <p:cNvPr id="18433" name="photo" descr="Мадагаскар. Лемур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2319" y="3643314"/>
            <a:ext cx="3615631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Corel DRAW graphics suite X4\Photos\Animal\PH001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0"/>
            <a:ext cx="2850063" cy="4286256"/>
          </a:xfrm>
          <a:prstGeom prst="rect">
            <a:avLst/>
          </a:prstGeom>
          <a:noFill/>
        </p:spPr>
      </p:pic>
      <p:pic>
        <p:nvPicPr>
          <p:cNvPr id="23556" name="Picture 4" descr="D:\Corel DRAW graphics suite X4\Photos\Animal\PH001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75393" y="3071810"/>
            <a:ext cx="2668607" cy="3786190"/>
          </a:xfrm>
          <a:prstGeom prst="rect">
            <a:avLst/>
          </a:prstGeom>
          <a:noFill/>
        </p:spPr>
      </p:pic>
      <p:pic>
        <p:nvPicPr>
          <p:cNvPr id="23558" name="Picture 6" descr="D:\Corel DRAW graphics suite X4\Photos\Animal\PH0005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571884"/>
            <a:ext cx="2857520" cy="3286116"/>
          </a:xfrm>
          <a:prstGeom prst="rect">
            <a:avLst/>
          </a:prstGeom>
          <a:noFill/>
        </p:spPr>
      </p:pic>
      <p:pic>
        <p:nvPicPr>
          <p:cNvPr id="17409" name="photo" descr="Мадагаскар. Хамелеон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4111" y="0"/>
            <a:ext cx="4099889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i-main-pic" descr="Картинка 76 из 918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14678" y="1893454"/>
            <a:ext cx="3071834" cy="496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D:\Corel DRAW graphics suite X4\Photos\Animal\PH000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84375"/>
            <a:ext cx="3239314" cy="4873625"/>
          </a:xfrm>
          <a:prstGeom prst="rect">
            <a:avLst/>
          </a:prstGeom>
          <a:noFill/>
        </p:spPr>
      </p:pic>
      <p:pic>
        <p:nvPicPr>
          <p:cNvPr id="16388" name="Picture 4" descr="D:\Corel DRAW graphics suite X4\Photos\Animal\PH0008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68" y="0"/>
            <a:ext cx="2357454" cy="3165991"/>
          </a:xfrm>
          <a:prstGeom prst="rect">
            <a:avLst/>
          </a:prstGeom>
          <a:noFill/>
        </p:spPr>
      </p:pic>
      <p:pic>
        <p:nvPicPr>
          <p:cNvPr id="16389" name="Picture 5" descr="D:\Corel DRAW graphics suite X4\Photos\Animal\PH0008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14678" y="3143224"/>
            <a:ext cx="2971820" cy="3714776"/>
          </a:xfrm>
          <a:prstGeom prst="rect">
            <a:avLst/>
          </a:prstGeom>
          <a:noFill/>
        </p:spPr>
      </p:pic>
      <p:pic>
        <p:nvPicPr>
          <p:cNvPr id="16390" name="Picture 6" descr="D:\Corel DRAW graphics suite X4\Photos\Animal\PH0010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57950" y="0"/>
            <a:ext cx="2286016" cy="3429024"/>
          </a:xfrm>
          <a:prstGeom prst="rect">
            <a:avLst/>
          </a:prstGeom>
          <a:noFill/>
        </p:spPr>
      </p:pic>
      <p:pic>
        <p:nvPicPr>
          <p:cNvPr id="16392" name="Picture 8" descr="D:\Corel DRAW graphics suite X4\Photos\Animal\PH0015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86512" y="3429000"/>
            <a:ext cx="2294930" cy="3429000"/>
          </a:xfrm>
          <a:prstGeom prst="rect">
            <a:avLst/>
          </a:prstGeom>
          <a:noFill/>
        </p:spPr>
      </p:pic>
      <p:sp>
        <p:nvSpPr>
          <p:cNvPr id="17409" name="WordArt 1"/>
          <p:cNvSpPr>
            <a:spLocks noChangeArrowheads="1" noChangeShapeType="1" noTextEdit="1"/>
          </p:cNvSpPr>
          <p:nvPr/>
        </p:nvSpPr>
        <p:spPr bwMode="auto">
          <a:xfrm>
            <a:off x="1" y="0"/>
            <a:ext cx="3857620" cy="1990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4681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Птицы</a:t>
            </a:r>
          </a:p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 экваториальных </a:t>
            </a:r>
          </a:p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лесов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12404" y="0"/>
            <a:ext cx="64315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 rot="5400000">
            <a:off x="-2035989" y="2035987"/>
            <a:ext cx="6643712" cy="2571737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ru-RU" sz="3600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Саванны </a:t>
            </a:r>
          </a:p>
          <a:p>
            <a:pPr algn="ctr" rtl="0" fontAlgn="auto"/>
            <a:r>
              <a:rPr lang="ru-RU" sz="3600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и</a:t>
            </a:r>
          </a:p>
          <a:p>
            <a:pPr algn="ctr" rtl="0" fontAlgn="auto"/>
            <a:r>
              <a:rPr lang="ru-RU" sz="3600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 редколесья</a:t>
            </a:r>
            <a:endParaRPr lang="ru-RU" sz="3600" i="1" kern="10" spc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1214414" y="4714884"/>
            <a:ext cx="5143536" cy="121444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>
            <a:off x="1142976" y="1571612"/>
            <a:ext cx="4143404" cy="12144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Саванны занимают 40% материка.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38913" name="i-main-pic" descr="Картинка 5 из 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3614734" cy="11430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latin typeface="Monotype Corsiva" pitchFamily="66" charset="0"/>
              </a:rPr>
              <a:t>Сезоны дождей</a:t>
            </a:r>
            <a:endParaRPr lang="ru-RU" sz="4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9940" name="Picture 4" descr="D:\Картинки\Clipart\Природа\Дождь\000381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0"/>
            <a:ext cx="4857752" cy="3207798"/>
          </a:xfrm>
          <a:prstGeom prst="rect">
            <a:avLst/>
          </a:prstGeom>
          <a:noFill/>
        </p:spPr>
      </p:pic>
      <p:pic>
        <p:nvPicPr>
          <p:cNvPr id="39941" name="Picture 5" descr="D:\Картинки\Clipart\Природа\Пустыня\0004137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26904"/>
            <a:ext cx="4288870" cy="34310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6248" y="3929066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сменяются засухами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Животные саванн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40965" name="i-main-pic" descr="Картинка 35 из 918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2581"/>
            <a:ext cx="9144000" cy="553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1 из 10188">
            <a:hlinkClick r:id="rId2" tgtFrame="_blank"/>
          </p:cNvPr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12 из 10188">
            <a:hlinkClick r:id="rId2" tgtFrame="_blank"/>
          </p:cNvPr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16 из 10188">
            <a:hlinkClick r:id="rId2" tgtFrame="_blank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0" y="0"/>
          <a:ext cx="6257925" cy="6591300"/>
        </p:xfrm>
        <a:graphic>
          <a:graphicData uri="http://schemas.openxmlformats.org/presentationml/2006/ole">
            <p:oleObj spid="_x0000_s34821" name="CorelDRAW" r:id="rId3" imgW="6257239" imgH="6591605" progId="">
              <p:embed/>
            </p:oleObj>
          </a:graphicData>
        </a:graphic>
      </p:graphicFrame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643314"/>
            <a:ext cx="2357422" cy="297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46 из 9184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1223235937_ea063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187 из 9184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-main-pic" descr="Картинка 53 из 918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8408" y="0"/>
            <a:ext cx="4615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1 из 9184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4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29 из 182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i-main-pic" descr="Картинка 17 из 9184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18 из 9184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16025"/>
            <a:ext cx="8858280" cy="687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9330" name="Picture 2" descr="D:\Corel DRAW graphics suite X4\Photos\Animal\PH001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083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1378" name="Picture 2" descr="D:\Картинки\Clipart\Животный мир\Птицы\00017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64" y="0"/>
            <a:ext cx="5143536" cy="6858000"/>
          </a:xfrm>
          <a:prstGeom prst="rect">
            <a:avLst/>
          </a:prstGeom>
          <a:noFill/>
        </p:spPr>
      </p:pic>
      <p:pic>
        <p:nvPicPr>
          <p:cNvPr id="101379" name="Picture 3" descr="D:\Картинки\Clipart\Животный мир\Птицы\00017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2984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02" name="Picture 2" descr="D:\Картинки\Clipart\Животный мир\Птицы\00017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59" y="0"/>
            <a:ext cx="90952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57422" y="0"/>
            <a:ext cx="6381962" cy="681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 rot="5400000">
            <a:off x="-2428898" y="2428896"/>
            <a:ext cx="7215216" cy="235742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ru-RU" sz="3600" i="1" kern="10" spc="0" dirty="0" smtClean="0">
                <a:ln w="952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Влажные </a:t>
            </a:r>
          </a:p>
          <a:p>
            <a:pPr algn="ctr" rtl="0" fontAlgn="auto"/>
            <a:r>
              <a:rPr lang="ru-RU" sz="3600" i="1" kern="10" spc="0" dirty="0" smtClean="0">
                <a:ln w="952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Экваториальные и  </a:t>
            </a:r>
          </a:p>
          <a:p>
            <a:pPr algn="ctr" rtl="0" fontAlgn="auto"/>
            <a:r>
              <a:rPr lang="ru-RU" sz="3600" i="1" kern="10" spc="0" dirty="0" smtClean="0">
                <a:ln w="952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Переменно-влажные </a:t>
            </a:r>
          </a:p>
          <a:p>
            <a:pPr algn="ctr" rtl="0" fontAlgn="auto"/>
            <a:r>
              <a:rPr lang="ru-RU" sz="3600" i="1" kern="10" spc="0" dirty="0" smtClean="0">
                <a:ln w="952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леса</a:t>
            </a:r>
            <a:endParaRPr lang="ru-RU" sz="3600" i="1" kern="10" spc="0" dirty="0">
              <a:ln w="9525" algn="ctr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735692">
            <a:off x="2241609" y="1766622"/>
            <a:ext cx="4000528" cy="13573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низ стрелка 13"/>
          <p:cNvSpPr/>
          <p:nvPr/>
        </p:nvSpPr>
        <p:spPr>
          <a:xfrm rot="21004859">
            <a:off x="2153588" y="4323145"/>
            <a:ext cx="3857652" cy="12858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D:\Картинки\Clipart\Животный мир\Птицы\0001687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i-main-pic" descr="Картинка 103 из 918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-15808"/>
            <a:ext cx="8358214" cy="687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143512"/>
            <a:ext cx="7467600" cy="11430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Нигде в мире нет такого скопления животных, как в африканских саваннах. Такое разнообразие  благодаря изобилию пищи!!!</a:t>
            </a:r>
            <a:endParaRPr lang="ru-RU" sz="54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Растения саванн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Содержимое 3" descr="http://xage.ru/upload/marks/0112/plant/a96804_a503_dragon-blood2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040_01_5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http://mountain.ru/world_mounts/africa/2002/tanzaniya/img/Baobab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643438" y="0"/>
            <a:ext cx="44667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071546"/>
            <a:ext cx="4286248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Растения саванн  стойко переносят засуху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4" name="Содержимое 3" descr="Эбеновое дерево (чёрное дерево)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3" name="Picture 1" descr="1215369012_untitled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5162" y="2285992"/>
            <a:ext cx="461883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6 из 2573">
            <a:hlinkClick r:id="rId2" tgtFrame="_blank"/>
          </p:cNvPr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Саванны после сезона          дождей</a:t>
            </a:r>
            <a:endParaRPr lang="ru-RU" sz="48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079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57826"/>
            <a:ext cx="7467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</a:rPr>
              <a:t>Саванны в сезон засухи</a:t>
            </a:r>
            <a:endParaRPr lang="ru-RU" sz="4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5698" y="0"/>
            <a:ext cx="644830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19" name="WordArt 3"/>
          <p:cNvSpPr>
            <a:spLocks noChangeArrowheads="1" noChangeShapeType="1" noTextEdit="1"/>
          </p:cNvSpPr>
          <p:nvPr/>
        </p:nvSpPr>
        <p:spPr bwMode="auto">
          <a:xfrm rot="5400000">
            <a:off x="-2250290" y="2250288"/>
            <a:ext cx="6858000" cy="235742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ru-RU" sz="4400" b="1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Тропические </a:t>
            </a:r>
          </a:p>
          <a:p>
            <a:pPr algn="ctr" rtl="0" fontAlgn="auto"/>
            <a:r>
              <a:rPr lang="ru-RU" sz="4400" b="1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пустыни </a:t>
            </a:r>
            <a:endParaRPr lang="ru-RU" sz="4400" b="1" i="1" kern="10" spc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1643042" y="152400"/>
            <a:ext cx="4224366" cy="10001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500034" y="6072182"/>
            <a:ext cx="5786478" cy="7858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82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Условия  формирования</a:t>
            </a:r>
            <a:br>
              <a:rPr lang="ru-RU" sz="4800" b="1" dirty="0" smtClean="0">
                <a:ln w="11430"/>
                <a:solidFill>
                  <a:srgbClr val="0082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ln w="11430"/>
                <a:solidFill>
                  <a:srgbClr val="0082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тропический пустынь</a:t>
            </a:r>
            <a:endParaRPr lang="ru-RU" sz="4800" dirty="0"/>
          </a:p>
        </p:txBody>
      </p:sp>
      <p:pic>
        <p:nvPicPr>
          <p:cNvPr id="4" name="Рисунок 4" descr="F:\Картинки Беляева\предметы\solna0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92726"/>
            <a:ext cx="4264274" cy="406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WordArt 3"/>
          <p:cNvSpPr>
            <a:spLocks noChangeArrowheads="1" noChangeShapeType="1" noTextEdit="1"/>
          </p:cNvSpPr>
          <p:nvPr/>
        </p:nvSpPr>
        <p:spPr bwMode="auto">
          <a:xfrm rot="20220758">
            <a:off x="67947" y="2354981"/>
            <a:ext cx="5934075" cy="457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Летняя жара 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достигает 40-50⁰C в тени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Monotype Corsiva"/>
            </a:endParaRP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/>
        </p:nvSpPr>
        <p:spPr bwMode="auto">
          <a:xfrm rot="20375006">
            <a:off x="3726001" y="2727481"/>
            <a:ext cx="5495925" cy="54292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Годовая сумма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 осадков ‹100мм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Monotype Corsiv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817249"/>
            <a:ext cx="2071702" cy="218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7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7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7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-main-pic" descr="Картинка 26 из 2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64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Растительный мир тропических пустынь чрезвычайно беден</a:t>
            </a:r>
            <a:endParaRPr lang="ru-RU" sz="4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7467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1430"/>
                <a:solidFill>
                  <a:srgbClr val="0082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Условия  формирования  Экваториальных лесов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2070000" cy="21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285720" y="3143248"/>
            <a:ext cx="2928958" cy="145732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Влага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Monotype Corsiva"/>
            </a:endParaRPr>
          </a:p>
        </p:txBody>
      </p:sp>
      <p:pic>
        <p:nvPicPr>
          <p:cNvPr id="31748" name="Рисунок 4" descr="F:\Картинки Беляева\предметы\solna0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3714750"/>
            <a:ext cx="32956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>
            <a:off x="5000628" y="3714752"/>
            <a:ext cx="3071834" cy="1214446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Тепло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i-main-pic" descr="Картинка 48 из 2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i-main-pic" descr="Картинка 18 из 22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571876"/>
            <a:ext cx="437876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i-main-pic" descr="Картинка 55 из 22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0" y="3565708"/>
            <a:ext cx="4929190" cy="329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D:\Картинки\Clipart\Природа\Пустыня\0004128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1999" y="11658"/>
            <a:ext cx="4572001" cy="3657600"/>
          </a:xfrm>
          <a:prstGeom prst="rect">
            <a:avLst/>
          </a:prstGeom>
          <a:noFill/>
        </p:spPr>
      </p:pic>
      <p:pic>
        <p:nvPicPr>
          <p:cNvPr id="27653" name="Picture 5" descr="D:\Картинки\Clipart\Природа\Пустыня\0004128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4586603" cy="3669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-main-pic" descr="Картинка 82 из 2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84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7467600" cy="11430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Уникальное и удивительное растение пустынь - вельвичия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500042"/>
            <a:ext cx="3643306" cy="6072206"/>
          </a:xfrm>
        </p:spPr>
        <p:txBody>
          <a:bodyPr>
            <a:noAutofit/>
          </a:bodyPr>
          <a:lstStyle/>
          <a:p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Короткий ствол</a:t>
            </a:r>
            <a:b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</a:br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 поднимается </a:t>
            </a:r>
            <a:b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</a:br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на 50 см, а </a:t>
            </a:r>
            <a:b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</a:br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кожистые </a:t>
            </a:r>
            <a:b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</a:br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листья вырастают  до</a:t>
            </a:r>
            <a:b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</a:br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3 м.</a:t>
            </a:r>
            <a:b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</a:br>
            <a:r>
              <a:rPr lang="ru-RU" sz="3600" b="1" i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возраст вельвичии может достигать 150 лет</a:t>
            </a:r>
            <a:endParaRPr lang="ru-RU" sz="3600" dirty="0"/>
          </a:p>
        </p:txBody>
      </p:sp>
      <p:pic>
        <p:nvPicPr>
          <p:cNvPr id="4" name="Содержимое 3" descr="http://xage.ru/upload/marks/0112/plant/a96804_a503_resistant-plant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006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 descr="D:\Картинки\Clipart\Природа\Пустыня\000412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500702"/>
            <a:ext cx="7353328" cy="113191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В пустынях встречаются островки жизни-оазисы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Растения пустынь –суккуленты, стойко переносят жару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i-main-pic" descr="Картинка 133 из 2573">
            <a:hlinkClick r:id="rId2" tgtFrame="_blank"/>
          </p:cNvPr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4500562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-main-pic" descr="Картинка 8 из 240">
            <a:hlinkClick r:id="rId4" tgtFrame="_blank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428736"/>
            <a:ext cx="464343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2860176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Картинки\Clipart\Природа\Пустыня\000412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Большие суточные и годовые колебания </a:t>
            </a:r>
            <a:r>
              <a:rPr lang="en-US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температур  вызывают сильное</a:t>
            </a: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выветривание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Животные пустынь приспособлены к условиям пустынного климата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i-main-pic" descr="Картинка 6 из 384">
            <a:hlinkClick r:id="rId2" tgtFrame="_blank"/>
          </p:cNvPr>
          <p:cNvPicPr>
            <a:picLocks noGrp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0" name="Picture 2" descr="D:\Картинки\Clipart\Животный мир\Насекомые\000160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1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Деревьев около 1000 видов.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21506" name="i-main-pic" descr="Картинка 7 из 182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1785925"/>
            <a:ext cx="6572296" cy="493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4" name="Picture 2" descr="D:\Картинки\Clipart\Животный мир\Насекомые\000160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49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В пустыне встречаются шакалы, гиены, лисицы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96258" name="Picture 2" descr="D:\Картинки\Clipart\Животный мир\Собаки, Волки, Шакалы, Лисы\000184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0" y="1928802"/>
            <a:ext cx="4929190" cy="4929198"/>
          </a:xfrm>
          <a:prstGeom prst="rect">
            <a:avLst/>
          </a:prstGeom>
          <a:noFill/>
        </p:spPr>
      </p:pic>
      <p:pic>
        <p:nvPicPr>
          <p:cNvPr id="96261" name="Picture 5" descr="D:\Картинки\Clipart\Животный мир\Прочие\000168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928802"/>
            <a:ext cx="4214810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7282" name="Picture 2" descr="D:\Картинки\Clipart\Животный мир\Черепахи\000186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57522" y="0"/>
            <a:ext cx="5786478" cy="6858000"/>
          </a:xfrm>
          <a:prstGeom prst="rect">
            <a:avLst/>
          </a:prstGeom>
          <a:noFill/>
        </p:spPr>
      </p:pic>
      <p:pic>
        <p:nvPicPr>
          <p:cNvPr id="97283" name="Picture 3" descr="D:\Corel DRAW graphics suite X4\Photos\Animal\PH0008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"/>
            <a:ext cx="3500430" cy="6823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8306" name="Picture 2" descr="D:\Corel DRAW graphics suite X4\Photos\Animal\PH001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4571999" cy="6858000"/>
          </a:xfrm>
          <a:prstGeom prst="rect">
            <a:avLst/>
          </a:prstGeom>
          <a:noFill/>
        </p:spPr>
      </p:pic>
      <p:pic>
        <p:nvPicPr>
          <p:cNvPr id="5" name="Picture 2" descr="D:\Картинки 2\животные\meda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0" y="0"/>
            <a:ext cx="52149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i-main-pic" descr="Картинка 19 из 13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i-main-pic" descr="Картинка 6 из 13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i-main-pic" descr="Картинка 20 из 13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33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i-main-pic" descr="Картинка 177 из 2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1217" y="0"/>
            <a:ext cx="4982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143380"/>
            <a:ext cx="7467600" cy="1143000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Monotype Corsiva" pitchFamily="66" charset="0"/>
              </a:rPr>
              <a:t>Природные зоны Африки  уникальны и очень ранимы.</a:t>
            </a:r>
            <a:endParaRPr lang="ru-RU" sz="8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Картинки\Пейзажи\271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23" y="0"/>
            <a:ext cx="90868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Картинки\Clipart\Природа\Леса, Поля и Деревья\0003926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429388" cy="6858000"/>
          </a:xfrm>
          <a:prstGeom prst="rect">
            <a:avLst/>
          </a:prstGeom>
          <a:noFill/>
        </p:spPr>
      </p:pic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 rot="5400000">
            <a:off x="4143384" y="2214542"/>
            <a:ext cx="7072338" cy="221457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ru-RU" sz="1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 pitchFamily="66" charset="0"/>
              </a:rPr>
              <a:t>Непроходимая стена</a:t>
            </a:r>
          </a:p>
          <a:p>
            <a:pPr algn="ctr" rtl="0" fontAlgn="auto"/>
            <a:r>
              <a:rPr lang="ru-RU" sz="1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 pitchFamily="66" charset="0"/>
              </a:rPr>
              <a:t> деревьев, кустарников </a:t>
            </a:r>
          </a:p>
          <a:p>
            <a:pPr algn="ctr" rtl="0" fontAlgn="auto"/>
            <a:r>
              <a:rPr lang="ru-RU" sz="1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 pitchFamily="66" charset="0"/>
              </a:rPr>
              <a:t>придают лесу</a:t>
            </a:r>
          </a:p>
          <a:p>
            <a:pPr algn="ctr" rtl="0" fontAlgn="auto"/>
            <a:r>
              <a:rPr lang="ru-RU" sz="1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 pitchFamily="66" charset="0"/>
              </a:rPr>
              <a:t> таинственность, величие.</a:t>
            </a:r>
            <a:endParaRPr lang="ru-RU" sz="1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lt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924175"/>
            <a:ext cx="52387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ЦИЛЛА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86250" cy="34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alt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429000"/>
            <a:ext cx="3924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rt_image" descr="Гемантус фото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57200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 rot="19258991">
            <a:off x="365527" y="3659922"/>
            <a:ext cx="2071670" cy="1214446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Monotype Corsiva"/>
              </a:rPr>
              <a:t>Софора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Monotype Corsiva"/>
              </a:rPr>
              <a:t> 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Monotype Corsiva"/>
            </a:endParaRPr>
          </a:p>
        </p:txBody>
      </p:sp>
      <p:sp>
        <p:nvSpPr>
          <p:cNvPr id="36867" name="WordArt 3"/>
          <p:cNvSpPr>
            <a:spLocks noChangeArrowheads="1" noChangeShapeType="1" noTextEdit="1"/>
          </p:cNvSpPr>
          <p:nvPr/>
        </p:nvSpPr>
        <p:spPr bwMode="auto">
          <a:xfrm rot="19608479">
            <a:off x="284067" y="817089"/>
            <a:ext cx="2500298" cy="1000132"/>
          </a:xfrm>
          <a:prstGeom prst="rect">
            <a:avLst/>
          </a:prstGeom>
          <a:noFill/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Monotype Corsiva"/>
              </a:rPr>
              <a:t>Гемантус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Monotype Corsiva"/>
            </a:endParaRPr>
          </a:p>
        </p:txBody>
      </p:sp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 rot="2600242">
            <a:off x="6661725" y="506364"/>
            <a:ext cx="2071702" cy="150019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Monotype Corsiva"/>
              </a:rPr>
              <a:t>Сцилла 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Monotype Corsiva"/>
            </a:endParaRPr>
          </a:p>
        </p:txBody>
      </p:sp>
      <p:sp>
        <p:nvSpPr>
          <p:cNvPr id="36869" name="WordArt 5"/>
          <p:cNvSpPr>
            <a:spLocks noChangeArrowheads="1" noChangeShapeType="1" noTextEdit="1"/>
          </p:cNvSpPr>
          <p:nvPr/>
        </p:nvSpPr>
        <p:spPr bwMode="auto">
          <a:xfrm rot="2609812">
            <a:off x="6211667" y="4297523"/>
            <a:ext cx="2857520" cy="135732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Monotype Corsiva"/>
              </a:rPr>
              <a:t>Сассафрас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D:\Corel DRAW graphics suite X4\Photos\Animal\PH0016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3174" y="1428736"/>
            <a:ext cx="3929058" cy="26193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Животные экваториальных лесов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21507" name="Picture 3" descr="D:\Corel DRAW graphics suite X4\Photos\Animal\PH0015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34153" y="1357298"/>
            <a:ext cx="2609847" cy="3928069"/>
          </a:xfrm>
          <a:prstGeom prst="rect">
            <a:avLst/>
          </a:prstGeom>
          <a:noFill/>
        </p:spPr>
      </p:pic>
      <p:pic>
        <p:nvPicPr>
          <p:cNvPr id="21508" name="Picture 4" descr="D:\Corel DRAW graphics suite X4\Photos\Animal\PH0018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1428736"/>
            <a:ext cx="2714644" cy="4056122"/>
          </a:xfrm>
          <a:prstGeom prst="rect">
            <a:avLst/>
          </a:prstGeom>
          <a:noFill/>
        </p:spPr>
      </p:pic>
      <p:pic>
        <p:nvPicPr>
          <p:cNvPr id="21510" name="Picture 6" descr="D:\Corel DRAW graphics suite X4\Photos\Animal\PH0008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8926" y="4214818"/>
            <a:ext cx="3500430" cy="2474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683</TotalTime>
  <Words>173</Words>
  <Application>Microsoft Office PowerPoint</Application>
  <PresentationFormat>Экран (4:3)</PresentationFormat>
  <Paragraphs>51</Paragraphs>
  <Slides>57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Эркер</vt:lpstr>
      <vt:lpstr>CorelDRAW</vt:lpstr>
      <vt:lpstr> </vt:lpstr>
      <vt:lpstr>Слайд 2</vt:lpstr>
      <vt:lpstr>Слайд 3</vt:lpstr>
      <vt:lpstr>Условия  формирования  Экваториальных лесов</vt:lpstr>
      <vt:lpstr>Деревьев около 1000 видов.</vt:lpstr>
      <vt:lpstr>Слайд 6</vt:lpstr>
      <vt:lpstr>Слайд 7</vt:lpstr>
      <vt:lpstr>Слайд 8</vt:lpstr>
      <vt:lpstr>Животные экваториальных лесов</vt:lpstr>
      <vt:lpstr>Слайд 10</vt:lpstr>
      <vt:lpstr>Слайд 11</vt:lpstr>
      <vt:lpstr>Слайд 12</vt:lpstr>
      <vt:lpstr>Слайд 13</vt:lpstr>
      <vt:lpstr>Саванны занимают 40% материка.</vt:lpstr>
      <vt:lpstr>Сезоны дождей</vt:lpstr>
      <vt:lpstr>Животные саванн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Нигде в мире нет такого скопления животных, как в африканских саваннах. Такое разнообразие  благодаря изобилию пищи!!!</vt:lpstr>
      <vt:lpstr>Растения саванн</vt:lpstr>
      <vt:lpstr>Слайд 33</vt:lpstr>
      <vt:lpstr>Растения саванн  стойко переносят засуху</vt:lpstr>
      <vt:lpstr>Саванны после сезона          дождей</vt:lpstr>
      <vt:lpstr>Саванны в сезон засухи</vt:lpstr>
      <vt:lpstr>Слайд 37</vt:lpstr>
      <vt:lpstr>Условия  формирования тропический пустынь</vt:lpstr>
      <vt:lpstr>Растительный мир тропических пустынь чрезвычайно беден</vt:lpstr>
      <vt:lpstr>Слайд 40</vt:lpstr>
      <vt:lpstr>Слайд 41</vt:lpstr>
      <vt:lpstr>Уникальное и удивительное растение пустынь - вельвичия</vt:lpstr>
      <vt:lpstr>Короткий ствол  поднимается  на 50 см, а  кожистые  листья вырастают  до 3 м. возраст вельвичии может достигать 150 лет</vt:lpstr>
      <vt:lpstr>В пустынях встречаются островки жизни-оазисы</vt:lpstr>
      <vt:lpstr>Растения пустынь –суккуленты, стойко переносят жару</vt:lpstr>
      <vt:lpstr>Слайд 46</vt:lpstr>
      <vt:lpstr>Большие суточные и годовые колебания  температур  вызывают сильное выветривание  </vt:lpstr>
      <vt:lpstr>Животные пустынь приспособлены к условиям пустынного климата</vt:lpstr>
      <vt:lpstr>Слайд 49</vt:lpstr>
      <vt:lpstr>Слайд 50</vt:lpstr>
      <vt:lpstr>В пустыне встречаются шакалы, гиены, лисицы</vt:lpstr>
      <vt:lpstr>Слайд 52</vt:lpstr>
      <vt:lpstr>Слайд 53</vt:lpstr>
      <vt:lpstr>Слайд 54</vt:lpstr>
      <vt:lpstr>Слайд 55</vt:lpstr>
      <vt:lpstr>Слайд 56</vt:lpstr>
      <vt:lpstr>Природные зоны Африки  уникальны и очень ранимы.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Природные зоны Африки</dc:title>
  <dc:creator>Никита</dc:creator>
  <cp:lastModifiedBy>TATA</cp:lastModifiedBy>
  <cp:revision>76</cp:revision>
  <dcterms:created xsi:type="dcterms:W3CDTF">2009-12-10T13:05:54Z</dcterms:created>
  <dcterms:modified xsi:type="dcterms:W3CDTF">2010-03-30T20:10:41Z</dcterms:modified>
</cp:coreProperties>
</file>