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67" autoAdjust="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Имя существительное: три склонения, род, падеж, число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mtClean="0"/>
              <a:t>Цели: в занимательной форме повторить изученное об имени существительном как о части речи; повторить основные грамматические признаки имени существительного и типы склонения; закрепить ранее полученные знания.</a:t>
            </a:r>
            <a:endParaRPr lang="en-US" smtClean="0"/>
          </a:p>
          <a:p>
            <a:endParaRPr lang="ru-RU" dirty="0"/>
          </a:p>
        </p:txBody>
      </p:sp>
    </p:spTree>
  </p:cSld>
  <p:clrMapOvr>
    <a:masterClrMapping/>
  </p:clrMapOvr>
  <p:transition spd="slow" advTm="100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0826" y="274638"/>
            <a:ext cx="2185975" cy="7254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Задание №5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Как изменяются имена существительные?</a:t>
            </a:r>
          </a:p>
          <a:p>
            <a:r>
              <a:rPr lang="ru-RU" dirty="0" smtClean="0"/>
              <a:t>– Что нам помогают определить местоимения </a:t>
            </a:r>
            <a:r>
              <a:rPr lang="ru-RU" i="1" dirty="0" smtClean="0"/>
              <a:t>он, она, оно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 Запишите ответ в кроссворд, вопрос №4.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64" y="274638"/>
            <a:ext cx="2114536" cy="72547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Задание №6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Выпишите из текста существительные множественного числа и определите их род?</a:t>
            </a:r>
          </a:p>
          <a:p>
            <a:r>
              <a:rPr lang="ru-RU" dirty="0" smtClean="0"/>
              <a:t>– Как определить род существительного во множественном числе?</a:t>
            </a:r>
          </a:p>
          <a:p>
            <a:r>
              <a:rPr lang="ru-RU" dirty="0" smtClean="0"/>
              <a:t>– Назовите собирательное существительное в этом тексте? Запишите ответ в кроссворд, вопрос №2.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Склонене</a:t>
            </a:r>
            <a:r>
              <a:rPr lang="ru-RU" dirty="0" smtClean="0"/>
              <a:t> существительных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Изменение существительных по падежам называется </a:t>
            </a:r>
            <a:r>
              <a:rPr lang="ru-RU" i="1" dirty="0" smtClean="0"/>
              <a:t>склонением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Ещё греческие учёные заметили, что существительные имеют </a:t>
            </a:r>
            <a:r>
              <a:rPr lang="ru-RU" i="1" dirty="0" smtClean="0"/>
              <a:t>основную </a:t>
            </a:r>
            <a:r>
              <a:rPr lang="ru-RU" dirty="0" smtClean="0"/>
              <a:t>(прямую) форму и </a:t>
            </a:r>
            <a:r>
              <a:rPr lang="ru-RU" i="1" dirty="0" smtClean="0"/>
              <a:t>косвенную</a:t>
            </a:r>
            <a:r>
              <a:rPr lang="ru-RU" dirty="0" smtClean="0"/>
              <a:t>. В косвенной форме слова как бы </a:t>
            </a:r>
            <a:r>
              <a:rPr lang="ru-RU" i="1" dirty="0" smtClean="0"/>
              <a:t>отклоняются</a:t>
            </a:r>
            <a:r>
              <a:rPr lang="ru-RU" dirty="0" smtClean="0"/>
              <a:t> от прямой, отсюда термин </a:t>
            </a:r>
            <a:r>
              <a:rPr lang="ru-RU" i="1" dirty="0" smtClean="0"/>
              <a:t>склонение.</a:t>
            </a:r>
            <a:endParaRPr lang="ru-RU" dirty="0" smtClean="0"/>
          </a:p>
          <a:p>
            <a:r>
              <a:rPr lang="ru-RU" dirty="0" smtClean="0"/>
              <a:t>Слова </a:t>
            </a:r>
            <a:r>
              <a:rPr lang="ru-RU" i="1" dirty="0" smtClean="0"/>
              <a:t>падают </a:t>
            </a:r>
            <a:r>
              <a:rPr lang="ru-RU" dirty="0" smtClean="0"/>
              <a:t>той или иной формой, поэтому мы говорим о </a:t>
            </a:r>
            <a:r>
              <a:rPr lang="ru-RU" i="1" dirty="0" smtClean="0"/>
              <a:t>падежах</a:t>
            </a:r>
            <a:r>
              <a:rPr lang="ru-RU" dirty="0" smtClean="0"/>
              <a:t>. Все падежи названы по наиболее характерной для них функции: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Грамматическая сказка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«Откуда пошли названия падежей»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     Он ещё не родился, а уже думали, какое ему дать имя, и решили назвать Именительным. Родился – стал Родительным.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Пока был малышом, ему все давали, и он стал Дательным.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Но он был и большим озорником, за всяческие проделки его винили, и он стал Винительным. Потом подрос, стал творить добрые дела и называться Творительным.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Он всем предлагал свою помощь, о нём заговорили и назвали Предложным.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Прямо так и говорили, когда его вспоминали, даже песенку пели с припевом: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Именительный, Родительный,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Дательный, Винительный,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Творительный, Предложный.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У Падежа как-то спросили: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– А зачем вы нужны, падежи, существительным?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– Без нас никак нельзя. Мы указываем на отношение нашего хозяина Существительного к другим словам в предложении. Без нас Существительное не проживёт, как без рода и числа, и превратится в Наречие!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Давайте прочитаем стихотворение </a:t>
            </a:r>
            <a:r>
              <a:rPr lang="ru-RU" sz="2800" b="1" i="1" dirty="0" smtClean="0"/>
              <a:t>«Зимняя бахрома»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800" i="1" dirty="0" smtClean="0"/>
              <a:t>  На сосне и на берёзе –                      И оставила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Бахрома:                                            Распутывать весне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Белой пряжей                                   Эту пряжу на берёзе 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/>
              <a:t>Их запутала зима                            И сосне.</a:t>
            </a:r>
            <a:endParaRPr lang="ru-RU" sz="18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9453" y="274639"/>
            <a:ext cx="1757347" cy="65403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Задание №7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</a:t>
            </a:r>
            <a:r>
              <a:rPr lang="ru-RU" dirty="0" smtClean="0"/>
              <a:t>– Какой падеж отсутствует в этом стихотворении? Запишите ответ, вопрос №7.</a:t>
            </a:r>
          </a:p>
          <a:p>
            <a:r>
              <a:rPr lang="ru-RU" dirty="0" smtClean="0"/>
              <a:t>– Какие слова использует поэт, создавая свой зимний пейзаж? Выпишите их. Какая часть речи помогает определить склонение? 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smtClean="0"/>
              <a:t>Закрепление</a:t>
            </a:r>
            <a:r>
              <a:rPr lang="ru-RU" b="1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– Вспомните, как изменяются существительные?</a:t>
            </a:r>
          </a:p>
          <a:p>
            <a:r>
              <a:rPr lang="ru-RU" dirty="0" smtClean="0"/>
              <a:t>– Какие слова являются словами подсказками при определении рода существительного?</a:t>
            </a:r>
          </a:p>
          <a:p>
            <a:r>
              <a:rPr lang="ru-RU" dirty="0" smtClean="0"/>
              <a:t>– К какой части речи они относятся? </a:t>
            </a:r>
          </a:p>
          <a:p>
            <a:r>
              <a:rPr lang="ru-RU" dirty="0" smtClean="0"/>
              <a:t>– В каком числе могут употребляться существительные? </a:t>
            </a:r>
          </a:p>
          <a:p>
            <a:r>
              <a:rPr lang="ru-RU" dirty="0" smtClean="0"/>
              <a:t>– Назовите местоимение, помогающее определить множественное число существительного?</a:t>
            </a:r>
          </a:p>
          <a:p>
            <a:r>
              <a:rPr lang="ru-RU" dirty="0" smtClean="0"/>
              <a:t>– Можно ли определить род имени существительного, если оно стоит в форме множественного числа?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800" b="1" dirty="0" err="1" smtClean="0"/>
              <a:t>Подведение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итогов</a:t>
            </a:r>
            <a:r>
              <a:rPr lang="ru-RU" sz="2800" b="1" dirty="0" smtClean="0"/>
              <a:t> урока</a:t>
            </a:r>
            <a:r>
              <a:rPr lang="en-US" sz="2800" b="1" dirty="0" smtClean="0"/>
              <a:t>, </a:t>
            </a:r>
            <a:r>
              <a:rPr lang="ru-RU" sz="2800" b="1" dirty="0" smtClean="0"/>
              <a:t>выставление оценок.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Сегодня мы вспомнили, что называется именем существительным; повторили основные грамматические признаки имени существительного и </a:t>
            </a:r>
            <a:r>
              <a:rPr lang="ru-RU" smtClean="0"/>
              <a:t>типы склонения.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Домашнее задание.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20, упражнение №93.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083320"/>
          </a:xfrm>
        </p:spPr>
        <p:txBody>
          <a:bodyPr/>
          <a:lstStyle/>
          <a:p>
            <a:r>
              <a:rPr lang="ru-RU" smtClean="0"/>
              <a:t>Урок окончен, </a:t>
            </a:r>
            <a:r>
              <a:rPr lang="ru-RU" dirty="0" smtClean="0"/>
              <a:t>Всем спасибо!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Предварительная подготовка к уроку: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так как данный урок рассчитан на повторение изученного материала, ученикам предлагается повторить теоретические сведения о существительном и его морфологических признаках.</a:t>
            </a:r>
            <a:endParaRPr lang="en-US" dirty="0" smtClean="0"/>
          </a:p>
          <a:p>
            <a:endParaRPr lang="en-US" dirty="0" smtClean="0"/>
          </a:p>
          <a:p>
            <a:r>
              <a:rPr lang="ru-RU" b="1" i="1" dirty="0" smtClean="0"/>
              <a:t>Оборудование:</a:t>
            </a:r>
            <a:r>
              <a:rPr lang="ru-RU" dirty="0" smtClean="0"/>
              <a:t> раздаточный материал (листы с кроссвордом, листы с текстами), рабочие тетради или исследовательские листы.</a:t>
            </a:r>
            <a:endParaRPr lang="en-US" dirty="0" smtClean="0"/>
          </a:p>
          <a:p>
            <a:r>
              <a:rPr lang="ru-RU" b="1" i="1" dirty="0" smtClean="0"/>
              <a:t>Тип урока:</a:t>
            </a:r>
            <a:r>
              <a:rPr lang="ru-RU" dirty="0" smtClean="0"/>
              <a:t> урок-кроссворд с элементами исследовательской работы.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7" y="500043"/>
            <a:ext cx="2014495" cy="571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Задание № 1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i="1" dirty="0" err="1" smtClean="0"/>
              <a:t>Ш...пот</a:t>
            </a:r>
            <a:r>
              <a:rPr lang="ru-RU" sz="1600" i="1" dirty="0" smtClean="0"/>
              <a:t>, робкое </a:t>
            </a:r>
            <a:r>
              <a:rPr lang="ru-RU" sz="1600" i="1" dirty="0" err="1" smtClean="0"/>
              <a:t>дыхан...е</a:t>
            </a:r>
            <a:r>
              <a:rPr lang="ru-RU" sz="1600" i="1" dirty="0" smtClean="0"/>
              <a:t>,           </a:t>
            </a:r>
            <a:r>
              <a:rPr lang="ru-RU" sz="1600" i="1" dirty="0" err="1" smtClean="0"/>
              <a:t>Све</a:t>
            </a:r>
            <a:r>
              <a:rPr lang="ru-RU" sz="1600" i="1" dirty="0" smtClean="0"/>
              <a:t>… ночной, </a:t>
            </a:r>
            <a:r>
              <a:rPr lang="ru-RU" sz="1600" i="1" dirty="0" err="1" smtClean="0"/>
              <a:t>ночоные</a:t>
            </a:r>
            <a:r>
              <a:rPr lang="ru-RU" sz="1600" i="1" dirty="0" smtClean="0"/>
              <a:t> тени, </a:t>
            </a:r>
            <a:endParaRPr lang="ru-RU" sz="1600" dirty="0" smtClean="0"/>
          </a:p>
          <a:p>
            <a:pPr>
              <a:buNone/>
            </a:pPr>
            <a:r>
              <a:rPr lang="ru-RU" sz="1600" i="1" dirty="0" err="1" smtClean="0"/>
              <a:t>Трел</a:t>
            </a:r>
            <a:r>
              <a:rPr lang="ru-RU" sz="1600" i="1" dirty="0" smtClean="0"/>
              <a:t>...и </a:t>
            </a:r>
            <a:r>
              <a:rPr lang="ru-RU" sz="1600" i="1" dirty="0" err="1" smtClean="0"/>
              <a:t>сол...вья</a:t>
            </a:r>
            <a:r>
              <a:rPr lang="ru-RU" sz="1600" i="1" dirty="0" smtClean="0"/>
              <a:t>,                           Тени без </a:t>
            </a:r>
            <a:r>
              <a:rPr lang="ru-RU" sz="1600" i="1" dirty="0" err="1" smtClean="0"/>
              <a:t>к...нца</a:t>
            </a:r>
            <a:r>
              <a:rPr lang="ru-RU" sz="1600" i="1" dirty="0" smtClean="0"/>
              <a:t>.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Сер...</a:t>
            </a:r>
            <a:r>
              <a:rPr lang="ru-RU" sz="1600" i="1" dirty="0" err="1" smtClean="0"/>
              <a:t>бро</a:t>
            </a:r>
            <a:r>
              <a:rPr lang="ru-RU" sz="1600" i="1" dirty="0" smtClean="0"/>
              <a:t> и </a:t>
            </a:r>
            <a:r>
              <a:rPr lang="ru-RU" sz="1600" i="1" dirty="0" err="1" smtClean="0"/>
              <a:t>к...лыханье</a:t>
            </a:r>
            <a:r>
              <a:rPr lang="ru-RU" sz="1600" i="1" dirty="0" smtClean="0"/>
              <a:t>                 </a:t>
            </a:r>
            <a:r>
              <a:rPr lang="ru-RU" sz="1600" i="1" dirty="0" err="1" smtClean="0"/>
              <a:t>Ря</a:t>
            </a:r>
            <a:r>
              <a:rPr lang="ru-RU" sz="1600" i="1" dirty="0" smtClean="0"/>
              <a:t>...  волшебных </a:t>
            </a:r>
            <a:r>
              <a:rPr lang="ru-RU" sz="1600" i="1" dirty="0" err="1" smtClean="0"/>
              <a:t>изм...нений</a:t>
            </a:r>
            <a:endParaRPr lang="ru-RU" sz="1600" dirty="0" smtClean="0"/>
          </a:p>
          <a:p>
            <a:pPr>
              <a:buNone/>
            </a:pPr>
            <a:r>
              <a:rPr lang="ru-RU" sz="1600" i="1" dirty="0" smtClean="0"/>
              <a:t>Сонного </a:t>
            </a:r>
            <a:r>
              <a:rPr lang="ru-RU" sz="1600" i="1" dirty="0" err="1" smtClean="0"/>
              <a:t>руч...я</a:t>
            </a:r>
            <a:r>
              <a:rPr lang="ru-RU" sz="1600" i="1" dirty="0" smtClean="0"/>
              <a:t>.                            Милого </a:t>
            </a:r>
            <a:r>
              <a:rPr lang="ru-RU" sz="1600" i="1" dirty="0" err="1" smtClean="0"/>
              <a:t>л...ца</a:t>
            </a:r>
            <a:r>
              <a:rPr lang="ru-RU" sz="1600" i="1" dirty="0" smtClean="0"/>
              <a:t>…</a:t>
            </a:r>
            <a:r>
              <a:rPr lang="en-US" sz="1600" i="1" dirty="0" smtClean="0"/>
              <a:t> </a:t>
            </a:r>
          </a:p>
          <a:p>
            <a:r>
              <a:rPr lang="ru-RU" sz="2800" dirty="0" smtClean="0"/>
              <a:t>Выпишите слова с пропущенными буквами и обозначьте орфограммы.</a:t>
            </a:r>
          </a:p>
          <a:p>
            <a:r>
              <a:rPr lang="ru-RU" sz="2800" dirty="0" smtClean="0"/>
              <a:t>К какой части речи относятся выписанные слова?</a:t>
            </a:r>
            <a:endParaRPr lang="ru-RU" sz="2800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Вводное слово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Сегодня мы с вами исследуем имя существительное, а ответы, которые будем получать в ходе урока, помогут заполнить кроссворд. Раньше кроссворды использовались лишь на некоторых этапах урока или в качестве домашнего задания, а сегодня весь урок будет посвящён этой увлекательной и полезной игре. Если кроссворд будет заполнен правильно, то в выделенных клеточках можно будет прочитать ответ на шараду: 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Первое от целого родится,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              А целое последнего боится.  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71625"/>
          <a:ext cx="7680960" cy="335661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6576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текст №1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Зимняя ночь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Наступила ночь в лесу.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По стволам и сучьям деревьев постукивает мороз, хлопьями осыпается лёгкий серебряный иней. В тёмном высоком небе видимо-невидимо рассыпались яркие звёзды.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Тихо, беззвучно в зимнем лесу и на лесных снежных полянах.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Но и в морозной зимней ночи продолжается скрытая жизнь в лесу.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По алмазной скатерти снегов пробегают лёгкие ласки, охотятся за мышами хорьки, бесшумно пролетают над снежными сугробами совы.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Как сказочный часовой, уселся на голом суку </a:t>
            </a:r>
            <a:r>
              <a:rPr lang="ru-RU" i="1" dirty="0" err="1" smtClean="0"/>
              <a:t>головастенький</a:t>
            </a:r>
            <a:r>
              <a:rPr lang="ru-RU" i="1" dirty="0" smtClean="0"/>
              <a:t> совёнок. В ночной темноте он один слышит и видит, как идёт в зимнем лесу скрытая от людей жизнь.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(И. Соколов-Микитов)</a:t>
            </a:r>
            <a:endParaRPr lang="ru-RU" dirty="0" smtClean="0"/>
          </a:p>
          <a:p>
            <a:pPr>
              <a:buNone/>
            </a:pPr>
            <a:r>
              <a:rPr lang="ru-RU" sz="4400" dirty="0" smtClean="0"/>
              <a:t>– Понравилось ли вам описание зимней ночи?</a:t>
            </a:r>
          </a:p>
          <a:p>
            <a:pPr>
              <a:buNone/>
            </a:pPr>
            <a:r>
              <a:rPr lang="ru-RU" sz="4400" dirty="0" smtClean="0"/>
              <a:t>– Какое чувство оно у вас вызвало?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9453" y="357167"/>
            <a:ext cx="1757347" cy="7858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Задание №2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Как великолепно описал зимнюю ночь писатель! Скажите, какие слова использовал автор для называния предметов, животных и т. д.? К какой части речи они относятся? Запишите ответ в кроссворд, вопрос №1.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9453" y="274638"/>
            <a:ext cx="1757347" cy="58259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Задание №3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Из последнего абзаца выпишите все существительные со словами, которые от них зависят.</a:t>
            </a:r>
          </a:p>
          <a:p>
            <a:r>
              <a:rPr lang="ru-RU" dirty="0" smtClean="0"/>
              <a:t>– К каким из них вы поставили вопрос </a:t>
            </a:r>
            <a:r>
              <a:rPr lang="ru-RU" i="1" dirty="0" smtClean="0"/>
              <a:t>кто?, кого? </a:t>
            </a:r>
            <a:r>
              <a:rPr lang="ru-RU" dirty="0" smtClean="0"/>
              <a:t>и т. д., а к каким </a:t>
            </a:r>
            <a:r>
              <a:rPr lang="ru-RU" i="1" dirty="0" smtClean="0"/>
              <a:t>что? </a:t>
            </a:r>
            <a:r>
              <a:rPr lang="ru-RU" dirty="0" smtClean="0"/>
              <a:t>и т. д.?</a:t>
            </a:r>
          </a:p>
          <a:p>
            <a:r>
              <a:rPr lang="ru-RU" dirty="0" smtClean="0"/>
              <a:t>– Сколько словосочетаний с неодушевленными существительными вы выписали? Запишите ответ в кроссворд, вопрос №5.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41" y="274638"/>
            <a:ext cx="1971660" cy="72547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Задание №4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Выпишите предложение пятого абзаца, выделите грамматические основы и окончание имён существительных .</a:t>
            </a:r>
          </a:p>
          <a:p>
            <a:r>
              <a:rPr lang="ru-RU" dirty="0" smtClean="0"/>
              <a:t>– Что вы увидели? К каким частям речи относится существительное?</a:t>
            </a:r>
          </a:p>
          <a:p>
            <a:r>
              <a:rPr lang="ru-RU" dirty="0" smtClean="0"/>
              <a:t>Запишите ответ в кроссворд, вопрос №3.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155</TotalTime>
  <Words>996</Words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Имя существительное: три склонения, род, падеж, число.   </vt:lpstr>
      <vt:lpstr>Предварительная подготовка к уроку:</vt:lpstr>
      <vt:lpstr>Задание № 1</vt:lpstr>
      <vt:lpstr>Вводное слово</vt:lpstr>
      <vt:lpstr>Первое от целого родится,               А целое последнего боится.  </vt:lpstr>
      <vt:lpstr>текст №1 </vt:lpstr>
      <vt:lpstr>Задание №2</vt:lpstr>
      <vt:lpstr>Задание №3</vt:lpstr>
      <vt:lpstr>Задание №4</vt:lpstr>
      <vt:lpstr>Задание №5</vt:lpstr>
      <vt:lpstr>Задание №6</vt:lpstr>
      <vt:lpstr>Склонене существительных</vt:lpstr>
      <vt:lpstr>Грамматическая сказка «Откуда пошли названия падежей» </vt:lpstr>
      <vt:lpstr>Текст №2</vt:lpstr>
      <vt:lpstr>Задание №7</vt:lpstr>
      <vt:lpstr>Закрепление.</vt:lpstr>
      <vt:lpstr>Подведение итогов урока, выставление оценок. </vt:lpstr>
      <vt:lpstr>Домашнее задание. </vt:lpstr>
      <vt:lpstr>Урок окончен, Всем 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существительное: три склонения, род, падеж, число.   </dc:title>
  <cp:lastModifiedBy>Admin</cp:lastModifiedBy>
  <cp:revision>22</cp:revision>
  <dcterms:modified xsi:type="dcterms:W3CDTF">2009-11-22T07:15:39Z</dcterms:modified>
</cp:coreProperties>
</file>