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4" r:id="rId10"/>
    <p:sldId id="265" r:id="rId11"/>
    <p:sldId id="263" r:id="rId12"/>
    <p:sldId id="267" r:id="rId13"/>
    <p:sldId id="266" r:id="rId14"/>
    <p:sldId id="270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6A5DBC-77CE-4179-9A39-DB3ED479815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E4DE79-730A-4C33-B1DC-F73148D0F2AA}">
      <dgm:prSet custT="1"/>
      <dgm:spPr/>
      <dgm:t>
        <a:bodyPr/>
        <a:lstStyle/>
        <a:p>
          <a:pPr rtl="0"/>
          <a:r>
            <a:rPr lang="ru-RU" sz="3200" b="1" i="1" dirty="0" smtClean="0"/>
            <a:t>Чашелистик + Чашелистик = чашечка</a:t>
          </a:r>
          <a:endParaRPr lang="ru-RU" sz="3200" b="1" i="1" dirty="0"/>
        </a:p>
      </dgm:t>
    </dgm:pt>
    <dgm:pt modelId="{27BF5099-DA71-484E-8C29-604DC6CE0499}" type="parTrans" cxnId="{3FBC25FA-8EB6-4D48-8996-A02BEA9CDE85}">
      <dgm:prSet/>
      <dgm:spPr/>
      <dgm:t>
        <a:bodyPr/>
        <a:lstStyle/>
        <a:p>
          <a:endParaRPr lang="ru-RU"/>
        </a:p>
      </dgm:t>
    </dgm:pt>
    <dgm:pt modelId="{71252F33-92E7-41F9-9E98-6D21DB1363C1}" type="sibTrans" cxnId="{3FBC25FA-8EB6-4D48-8996-A02BEA9CDE85}">
      <dgm:prSet/>
      <dgm:spPr/>
      <dgm:t>
        <a:bodyPr/>
        <a:lstStyle/>
        <a:p>
          <a:endParaRPr lang="ru-RU"/>
        </a:p>
      </dgm:t>
    </dgm:pt>
    <dgm:pt modelId="{3930456E-6F85-4B23-9D33-2F926E64EEE1}">
      <dgm:prSet custT="1"/>
      <dgm:spPr/>
      <dgm:t>
        <a:bodyPr/>
        <a:lstStyle/>
        <a:p>
          <a:pPr rtl="0"/>
          <a:r>
            <a:rPr lang="ru-RU" sz="3200" b="1" i="1" dirty="0" smtClean="0"/>
            <a:t>Чашечка + Венчик = Околоцветник</a:t>
          </a:r>
          <a:endParaRPr lang="ru-RU" sz="3200" b="1" i="1" dirty="0"/>
        </a:p>
      </dgm:t>
    </dgm:pt>
    <dgm:pt modelId="{21EAA266-2BD7-4BBA-ACCC-39E4F7708225}" type="parTrans" cxnId="{9C8F6ED3-E75A-49A9-8316-9417C7859F82}">
      <dgm:prSet/>
      <dgm:spPr/>
      <dgm:t>
        <a:bodyPr/>
        <a:lstStyle/>
        <a:p>
          <a:endParaRPr lang="ru-RU"/>
        </a:p>
      </dgm:t>
    </dgm:pt>
    <dgm:pt modelId="{A7A1C735-0232-4A85-9C73-52419C290DEB}" type="sibTrans" cxnId="{9C8F6ED3-E75A-49A9-8316-9417C7859F82}">
      <dgm:prSet/>
      <dgm:spPr/>
      <dgm:t>
        <a:bodyPr/>
        <a:lstStyle/>
        <a:p>
          <a:endParaRPr lang="ru-RU"/>
        </a:p>
      </dgm:t>
    </dgm:pt>
    <dgm:pt modelId="{6718551A-DAF7-4C1B-8984-7FE5FD6E2F5A}">
      <dgm:prSet custT="1"/>
      <dgm:spPr/>
      <dgm:t>
        <a:bodyPr/>
        <a:lstStyle/>
        <a:p>
          <a:r>
            <a:rPr lang="ru-RU" sz="3200" b="1" i="1" dirty="0" smtClean="0"/>
            <a:t>Цветоножка + Цветоложе = </a:t>
          </a:r>
          <a:br>
            <a:rPr lang="ru-RU" sz="3200" b="1" i="1" dirty="0" smtClean="0"/>
          </a:br>
          <a:r>
            <a:rPr lang="ru-RU" sz="3200" b="1" i="1" dirty="0" smtClean="0"/>
            <a:t/>
          </a:r>
          <a:br>
            <a:rPr lang="ru-RU" sz="3200" b="1" i="1" dirty="0" smtClean="0"/>
          </a:br>
          <a:r>
            <a:rPr lang="ru-RU" sz="3200" b="1" i="1" dirty="0" smtClean="0"/>
            <a:t>вспомогательные части цветка</a:t>
          </a:r>
          <a:endParaRPr lang="ru-RU" sz="3200" b="1" i="1" dirty="0"/>
        </a:p>
      </dgm:t>
    </dgm:pt>
    <dgm:pt modelId="{E91967B2-0F2C-464F-914C-BE2759AD21A7}" type="parTrans" cxnId="{266C630E-5D97-4682-9474-3D7FFDCDD1AD}">
      <dgm:prSet/>
      <dgm:spPr/>
      <dgm:t>
        <a:bodyPr/>
        <a:lstStyle/>
        <a:p>
          <a:endParaRPr lang="ru-RU"/>
        </a:p>
      </dgm:t>
    </dgm:pt>
    <dgm:pt modelId="{EC83095B-154A-406B-8592-9447F81B4291}" type="sibTrans" cxnId="{266C630E-5D97-4682-9474-3D7FFDCDD1AD}">
      <dgm:prSet/>
      <dgm:spPr/>
      <dgm:t>
        <a:bodyPr/>
        <a:lstStyle/>
        <a:p>
          <a:endParaRPr lang="ru-RU"/>
        </a:p>
      </dgm:t>
    </dgm:pt>
    <dgm:pt modelId="{B1F71F29-9487-431D-B973-934C3E5A8419}" type="pres">
      <dgm:prSet presAssocID="{286A5DBC-77CE-4179-9A39-DB3ED479815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BAAEDF-634F-482A-8638-A828760253BE}" type="pres">
      <dgm:prSet presAssocID="{93E4DE79-730A-4C33-B1DC-F73148D0F2AA}" presName="node" presStyleLbl="node1" presStyleIdx="0" presStyleCnt="3" custScaleX="179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8D627-C667-4C21-AFD8-82B3CBC7B632}" type="pres">
      <dgm:prSet presAssocID="{71252F33-92E7-41F9-9E98-6D21DB1363C1}" presName="sibTrans" presStyleLbl="sibTrans2D1" presStyleIdx="0" presStyleCnt="3"/>
      <dgm:spPr/>
      <dgm:t>
        <a:bodyPr/>
        <a:lstStyle/>
        <a:p>
          <a:endParaRPr lang="ru-RU"/>
        </a:p>
      </dgm:t>
    </dgm:pt>
    <dgm:pt modelId="{37C2D4C2-E205-4AE9-859B-FE1FA121EAFF}" type="pres">
      <dgm:prSet presAssocID="{71252F33-92E7-41F9-9E98-6D21DB1363C1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CFF1224-608F-4281-8AC5-B0EB2E947E6C}" type="pres">
      <dgm:prSet presAssocID="{3930456E-6F85-4B23-9D33-2F926E64EEE1}" presName="node" presStyleLbl="node1" presStyleIdx="1" presStyleCnt="3" custScaleX="161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41DD4-C2EB-4ED7-9E21-B3C11DE8EB05}" type="pres">
      <dgm:prSet presAssocID="{A7A1C735-0232-4A85-9C73-52419C290DEB}" presName="sibTrans" presStyleLbl="sibTrans2D1" presStyleIdx="1" presStyleCnt="3"/>
      <dgm:spPr/>
      <dgm:t>
        <a:bodyPr/>
        <a:lstStyle/>
        <a:p>
          <a:endParaRPr lang="ru-RU"/>
        </a:p>
      </dgm:t>
    </dgm:pt>
    <dgm:pt modelId="{04DB780E-ECEF-48C6-8098-FABA4FCDD60E}" type="pres">
      <dgm:prSet presAssocID="{A7A1C735-0232-4A85-9C73-52419C290DE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8678E46-A384-4FE6-A3CE-55381A62224B}" type="pres">
      <dgm:prSet presAssocID="{6718551A-DAF7-4C1B-8984-7FE5FD6E2F5A}" presName="node" presStyleLbl="node1" presStyleIdx="2" presStyleCnt="3" custScaleX="169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67923-18B8-46AD-97E1-86DE55A7F160}" type="pres">
      <dgm:prSet presAssocID="{EC83095B-154A-406B-8592-9447F81B4291}" presName="sibTrans" presStyleLbl="sibTrans2D1" presStyleIdx="2" presStyleCnt="3"/>
      <dgm:spPr/>
      <dgm:t>
        <a:bodyPr/>
        <a:lstStyle/>
        <a:p>
          <a:endParaRPr lang="ru-RU"/>
        </a:p>
      </dgm:t>
    </dgm:pt>
    <dgm:pt modelId="{11D43842-FFD9-41BD-8A92-35D61A282C35}" type="pres">
      <dgm:prSet presAssocID="{EC83095B-154A-406B-8592-9447F81B4291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065813C-6044-4168-92AD-40A8BB0C693D}" type="presOf" srcId="{A7A1C735-0232-4A85-9C73-52419C290DEB}" destId="{04DB780E-ECEF-48C6-8098-FABA4FCDD60E}" srcOrd="1" destOrd="0" presId="urn:microsoft.com/office/officeart/2005/8/layout/cycle2"/>
    <dgm:cxn modelId="{13521883-D41B-4AE0-A918-51C8C75A13F4}" type="presOf" srcId="{3930456E-6F85-4B23-9D33-2F926E64EEE1}" destId="{3CFF1224-608F-4281-8AC5-B0EB2E947E6C}" srcOrd="0" destOrd="0" presId="urn:microsoft.com/office/officeart/2005/8/layout/cycle2"/>
    <dgm:cxn modelId="{3FBC25FA-8EB6-4D48-8996-A02BEA9CDE85}" srcId="{286A5DBC-77CE-4179-9A39-DB3ED4798156}" destId="{93E4DE79-730A-4C33-B1DC-F73148D0F2AA}" srcOrd="0" destOrd="0" parTransId="{27BF5099-DA71-484E-8C29-604DC6CE0499}" sibTransId="{71252F33-92E7-41F9-9E98-6D21DB1363C1}"/>
    <dgm:cxn modelId="{11E3156E-C905-4DE4-BCC6-CE69BE28557F}" type="presOf" srcId="{71252F33-92E7-41F9-9E98-6D21DB1363C1}" destId="{37C2D4C2-E205-4AE9-859B-FE1FA121EAFF}" srcOrd="1" destOrd="0" presId="urn:microsoft.com/office/officeart/2005/8/layout/cycle2"/>
    <dgm:cxn modelId="{B600BD2E-F36F-4D39-9703-F67D9B2E9ECE}" type="presOf" srcId="{93E4DE79-730A-4C33-B1DC-F73148D0F2AA}" destId="{91BAAEDF-634F-482A-8638-A828760253BE}" srcOrd="0" destOrd="0" presId="urn:microsoft.com/office/officeart/2005/8/layout/cycle2"/>
    <dgm:cxn modelId="{266C630E-5D97-4682-9474-3D7FFDCDD1AD}" srcId="{286A5DBC-77CE-4179-9A39-DB3ED4798156}" destId="{6718551A-DAF7-4C1B-8984-7FE5FD6E2F5A}" srcOrd="2" destOrd="0" parTransId="{E91967B2-0F2C-464F-914C-BE2759AD21A7}" sibTransId="{EC83095B-154A-406B-8592-9447F81B4291}"/>
    <dgm:cxn modelId="{1876CAC9-302C-4BA7-B43D-A6F36AB1BB51}" type="presOf" srcId="{EC83095B-154A-406B-8592-9447F81B4291}" destId="{3D767923-18B8-46AD-97E1-86DE55A7F160}" srcOrd="0" destOrd="0" presId="urn:microsoft.com/office/officeart/2005/8/layout/cycle2"/>
    <dgm:cxn modelId="{9C8F6ED3-E75A-49A9-8316-9417C7859F82}" srcId="{286A5DBC-77CE-4179-9A39-DB3ED4798156}" destId="{3930456E-6F85-4B23-9D33-2F926E64EEE1}" srcOrd="1" destOrd="0" parTransId="{21EAA266-2BD7-4BBA-ACCC-39E4F7708225}" sibTransId="{A7A1C735-0232-4A85-9C73-52419C290DEB}"/>
    <dgm:cxn modelId="{473D8B63-C4AC-4B4F-8850-AC77516EFC70}" type="presOf" srcId="{A7A1C735-0232-4A85-9C73-52419C290DEB}" destId="{F5741DD4-C2EB-4ED7-9E21-B3C11DE8EB05}" srcOrd="0" destOrd="0" presId="urn:microsoft.com/office/officeart/2005/8/layout/cycle2"/>
    <dgm:cxn modelId="{D0B12213-E6C4-4B34-9166-4A2F0D67643D}" type="presOf" srcId="{6718551A-DAF7-4C1B-8984-7FE5FD6E2F5A}" destId="{38678E46-A384-4FE6-A3CE-55381A62224B}" srcOrd="0" destOrd="0" presId="urn:microsoft.com/office/officeart/2005/8/layout/cycle2"/>
    <dgm:cxn modelId="{08AAC8F6-4FD4-4053-A70D-6A3A6AC9848F}" type="presOf" srcId="{EC83095B-154A-406B-8592-9447F81B4291}" destId="{11D43842-FFD9-41BD-8A92-35D61A282C35}" srcOrd="1" destOrd="0" presId="urn:microsoft.com/office/officeart/2005/8/layout/cycle2"/>
    <dgm:cxn modelId="{143BF773-602A-44C2-B527-2899A0B5D561}" type="presOf" srcId="{286A5DBC-77CE-4179-9A39-DB3ED4798156}" destId="{B1F71F29-9487-431D-B973-934C3E5A8419}" srcOrd="0" destOrd="0" presId="urn:microsoft.com/office/officeart/2005/8/layout/cycle2"/>
    <dgm:cxn modelId="{2E535ADF-B3D2-4D21-89AB-4E06A069A4E0}" type="presOf" srcId="{71252F33-92E7-41F9-9E98-6D21DB1363C1}" destId="{B408D627-C667-4C21-AFD8-82B3CBC7B632}" srcOrd="0" destOrd="0" presId="urn:microsoft.com/office/officeart/2005/8/layout/cycle2"/>
    <dgm:cxn modelId="{A04C5C75-B007-48E2-8243-76284ACB2AED}" type="presParOf" srcId="{B1F71F29-9487-431D-B973-934C3E5A8419}" destId="{91BAAEDF-634F-482A-8638-A828760253BE}" srcOrd="0" destOrd="0" presId="urn:microsoft.com/office/officeart/2005/8/layout/cycle2"/>
    <dgm:cxn modelId="{9E23BF77-4317-47B1-97CF-EA41DC231F89}" type="presParOf" srcId="{B1F71F29-9487-431D-B973-934C3E5A8419}" destId="{B408D627-C667-4C21-AFD8-82B3CBC7B632}" srcOrd="1" destOrd="0" presId="urn:microsoft.com/office/officeart/2005/8/layout/cycle2"/>
    <dgm:cxn modelId="{E7682244-2368-4099-A7D2-941788491524}" type="presParOf" srcId="{B408D627-C667-4C21-AFD8-82B3CBC7B632}" destId="{37C2D4C2-E205-4AE9-859B-FE1FA121EAFF}" srcOrd="0" destOrd="0" presId="urn:microsoft.com/office/officeart/2005/8/layout/cycle2"/>
    <dgm:cxn modelId="{61AE42AB-4B30-463C-8168-63D0FEF238BC}" type="presParOf" srcId="{B1F71F29-9487-431D-B973-934C3E5A8419}" destId="{3CFF1224-608F-4281-8AC5-B0EB2E947E6C}" srcOrd="2" destOrd="0" presId="urn:microsoft.com/office/officeart/2005/8/layout/cycle2"/>
    <dgm:cxn modelId="{21B61023-F405-4D2D-B030-78CE6542BE0E}" type="presParOf" srcId="{B1F71F29-9487-431D-B973-934C3E5A8419}" destId="{F5741DD4-C2EB-4ED7-9E21-B3C11DE8EB05}" srcOrd="3" destOrd="0" presId="urn:microsoft.com/office/officeart/2005/8/layout/cycle2"/>
    <dgm:cxn modelId="{F309C7C4-54CE-4987-AEB6-9AB6F96F4554}" type="presParOf" srcId="{F5741DD4-C2EB-4ED7-9E21-B3C11DE8EB05}" destId="{04DB780E-ECEF-48C6-8098-FABA4FCDD60E}" srcOrd="0" destOrd="0" presId="urn:microsoft.com/office/officeart/2005/8/layout/cycle2"/>
    <dgm:cxn modelId="{F0867A01-74B5-4107-8DF8-6EC0DA3EBBF3}" type="presParOf" srcId="{B1F71F29-9487-431D-B973-934C3E5A8419}" destId="{38678E46-A384-4FE6-A3CE-55381A62224B}" srcOrd="4" destOrd="0" presId="urn:microsoft.com/office/officeart/2005/8/layout/cycle2"/>
    <dgm:cxn modelId="{5BE3539B-0444-4C9E-A9BE-3923D73A8F8A}" type="presParOf" srcId="{B1F71F29-9487-431D-B973-934C3E5A8419}" destId="{3D767923-18B8-46AD-97E1-86DE55A7F160}" srcOrd="5" destOrd="0" presId="urn:microsoft.com/office/officeart/2005/8/layout/cycle2"/>
    <dgm:cxn modelId="{4691D9F3-52C4-446C-83B9-6640BB170BB8}" type="presParOf" srcId="{3D767923-18B8-46AD-97E1-86DE55A7F160}" destId="{11D43842-FFD9-41BD-8A92-35D61A282C35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366D1-1498-4032-A66C-14B6E783C4A1}" type="datetimeFigureOut">
              <a:rPr lang="ru-RU"/>
              <a:pPr>
                <a:defRPr/>
              </a:pPr>
              <a:t>24.01.2010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61737-BC76-40B1-9D41-B5B5EEC0D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142F5-98C0-4E98-AB89-4FF479A3BE86}" type="datetimeFigureOut">
              <a:rPr lang="ru-RU"/>
              <a:pPr>
                <a:defRPr/>
              </a:pPr>
              <a:t>24.01.2010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3DD6-DDB8-4F28-9BFD-7AFD9DCB2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2E847-62D8-4FC3-99A6-367D2B03DBAB}" type="datetimeFigureOut">
              <a:rPr lang="ru-RU"/>
              <a:pPr>
                <a:defRPr/>
              </a:pPr>
              <a:t>24.01.2010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5F81A-61A6-42F6-8037-C7BA9A9C6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9F63-B00C-4B83-B8A4-90CF8852011F}" type="datetimeFigureOut">
              <a:rPr lang="ru-RU"/>
              <a:pPr>
                <a:defRPr/>
              </a:pPr>
              <a:t>24.01.2010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6D7F-FAA8-46A5-8FFE-8DAAC4644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5FFFC-7788-4370-8FE5-23A824FB3671}" type="datetimeFigureOut">
              <a:rPr lang="ru-RU"/>
              <a:pPr>
                <a:defRPr/>
              </a:pPr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828A-8A65-4B03-AFDE-33AA69BBE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878FB-4D70-4C6A-987A-4AF588DFE630}" type="datetimeFigureOut">
              <a:rPr lang="ru-RU"/>
              <a:pPr>
                <a:defRPr/>
              </a:pPr>
              <a:t>24.01.2010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3528C-85E0-4742-BC65-05E409CEA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D1517-B5AF-4EFE-B71D-79AC3B576367}" type="datetimeFigureOut">
              <a:rPr lang="ru-RU"/>
              <a:pPr>
                <a:defRPr/>
              </a:pPr>
              <a:t>24.01.2010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BAE2C-F2DC-4C2A-AF29-AB9B9DEA6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A130-5D91-4813-B30D-29D61ECEA438}" type="datetimeFigureOut">
              <a:rPr lang="ru-RU"/>
              <a:pPr>
                <a:defRPr/>
              </a:pPr>
              <a:t>24.01.2010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62D9D-2793-4284-B053-4D64629C4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3D383-1738-449B-9D2F-32FAFE9AD91F}" type="datetimeFigureOut">
              <a:rPr lang="ru-RU"/>
              <a:pPr>
                <a:defRPr/>
              </a:pPr>
              <a:t>24.01.2010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E2376-6B8B-4B59-8EC6-546295ABA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ADEBC-1466-4012-B165-384DFBC5FC7A}" type="datetimeFigureOut">
              <a:rPr lang="ru-RU"/>
              <a:pPr>
                <a:defRPr/>
              </a:pPr>
              <a:t>24.01.2010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EF7EF-7CF4-4560-A157-91A159377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C291A-C49E-4047-A814-3F4658FC5445}" type="datetimeFigureOut">
              <a:rPr lang="ru-RU"/>
              <a:pPr>
                <a:defRPr/>
              </a:pPr>
              <a:t>24.01.2010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4495-DCE8-4768-96A8-8321A647B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228C4FB-46CB-4718-A7BF-A8EDC93D9CC8}" type="datetimeFigureOut">
              <a:rPr lang="ru-RU"/>
              <a:pPr>
                <a:defRPr/>
              </a:pPr>
              <a:t>24.01.2010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B7A645F-FE19-47D8-9AC1-304C0D4A8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8785225" cy="65913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i="1" dirty="0" smtClean="0"/>
              <a:t>Цветок.</a:t>
            </a:r>
            <a:br>
              <a:rPr lang="ru-RU" sz="5400" i="1" dirty="0" smtClean="0"/>
            </a:br>
            <a:r>
              <a:rPr lang="ru-RU" sz="5400" i="1" dirty="0" smtClean="0"/>
              <a:t>(урок  биологии </a:t>
            </a:r>
            <a:br>
              <a:rPr lang="ru-RU" sz="5400" i="1" dirty="0" smtClean="0"/>
            </a:br>
            <a:r>
              <a:rPr lang="ru-RU" sz="5400" i="1" dirty="0" smtClean="0"/>
              <a:t>в 6 классе)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0" y="4357688"/>
            <a:ext cx="4071938" cy="2286000"/>
          </a:xfrm>
          <a:solidFill>
            <a:schemeClr val="accent3"/>
          </a:solidFill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b="1" dirty="0" smtClean="0"/>
              <a:t>Учитель биологии 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b="1" dirty="0" smtClean="0"/>
              <a:t>первой квалификационной категории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b="1" dirty="0" smtClean="0"/>
              <a:t> Чернова Татьяна Николаевна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b="1" dirty="0" smtClean="0"/>
              <a:t>МОУ «</a:t>
            </a:r>
            <a:r>
              <a:rPr lang="ru-RU" b="1" dirty="0" err="1" smtClean="0"/>
              <a:t>Куженерская</a:t>
            </a:r>
            <a:r>
              <a:rPr lang="ru-RU" b="1" dirty="0" smtClean="0"/>
              <a:t> средняя общеобразовательная школа № 2»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42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214282" y="214290"/>
          <a:ext cx="871543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i="1" smtClean="0"/>
              <a:t>Главные части цветка</a:t>
            </a:r>
          </a:p>
        </p:txBody>
      </p:sp>
      <p:sp>
        <p:nvSpPr>
          <p:cNvPr id="13315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smtClean="0"/>
              <a:t>Главные части цветка</a:t>
            </a:r>
            <a:r>
              <a:rPr lang="ru-RU" smtClean="0"/>
              <a:t>:</a:t>
            </a:r>
          </a:p>
          <a:p>
            <a:pPr>
              <a:buFont typeface="Arial" charset="0"/>
              <a:buNone/>
            </a:pPr>
            <a:r>
              <a:rPr lang="ru-RU" b="1" smtClean="0"/>
              <a:t>      Тычинки + Пестики</a:t>
            </a:r>
          </a:p>
          <a:p>
            <a:r>
              <a:rPr lang="ru-RU" u="sng" smtClean="0"/>
              <a:t>Строение тычинки </a:t>
            </a:r>
            <a:r>
              <a:rPr lang="ru-RU" smtClean="0"/>
              <a:t>– Тычиночная нить Пыльник</a:t>
            </a:r>
          </a:p>
          <a:p>
            <a:r>
              <a:rPr lang="ru-RU" u="sng" smtClean="0"/>
              <a:t>Строение пестика </a:t>
            </a:r>
            <a:r>
              <a:rPr lang="ru-RU" smtClean="0"/>
              <a:t>– Рыльце</a:t>
            </a:r>
          </a:p>
          <a:p>
            <a:r>
              <a:rPr lang="ru-RU" smtClean="0"/>
              <a:t>Столбик</a:t>
            </a:r>
          </a:p>
          <a:p>
            <a:r>
              <a:rPr lang="ru-RU" smtClean="0"/>
              <a:t>Завязь </a:t>
            </a:r>
          </a:p>
        </p:txBody>
      </p:sp>
      <p:sp>
        <p:nvSpPr>
          <p:cNvPr id="13316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7" name="Picture 2" descr="C:\Documents and Settings\Таня.59FA4DDC7588421\Рабочий стол\Чернова Т.Н.презент. уроков 5-11 кл. 2 новая\рисунки\главн.части цветка фото.jpg"/>
          <p:cNvPicPr>
            <a:picLocks noChangeAspect="1" noChangeArrowheads="1"/>
          </p:cNvPicPr>
          <p:nvPr/>
        </p:nvPicPr>
        <p:blipFill>
          <a:blip r:embed="rId2"/>
          <a:srcRect l="12862" t="17007" r="14404" b="21260"/>
          <a:stretch>
            <a:fillRect/>
          </a:stretch>
        </p:blipFill>
        <p:spPr bwMode="auto">
          <a:xfrm>
            <a:off x="4714875" y="1354138"/>
            <a:ext cx="4071938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 flipV="1">
            <a:off x="2571750" y="3929063"/>
            <a:ext cx="2643188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углом вверх 12"/>
          <p:cNvSpPr/>
          <p:nvPr/>
        </p:nvSpPr>
        <p:spPr>
          <a:xfrm>
            <a:off x="2214563" y="2928938"/>
            <a:ext cx="4071937" cy="2071687"/>
          </a:xfrm>
          <a:prstGeom prst="bentUpArrow">
            <a:avLst>
              <a:gd name="adj1" fmla="val 7934"/>
              <a:gd name="adj2" fmla="val 25000"/>
              <a:gd name="adj3" fmla="val 14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углом вверх 14"/>
          <p:cNvSpPr/>
          <p:nvPr/>
        </p:nvSpPr>
        <p:spPr>
          <a:xfrm>
            <a:off x="2214563" y="5286375"/>
            <a:ext cx="4786312" cy="64293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углом вверх 15"/>
          <p:cNvSpPr/>
          <p:nvPr/>
        </p:nvSpPr>
        <p:spPr>
          <a:xfrm>
            <a:off x="2571750" y="4214813"/>
            <a:ext cx="4429125" cy="1214437"/>
          </a:xfrm>
          <a:prstGeom prst="bentUpArrow">
            <a:avLst>
              <a:gd name="adj1" fmla="val 13398"/>
              <a:gd name="adj2" fmla="val 25000"/>
              <a:gd name="adj3" fmla="val 166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500438" y="3357563"/>
            <a:ext cx="3857625" cy="221456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/>
              <a:t>          </a:t>
            </a:r>
            <a:r>
              <a:rPr lang="ru-RU" i="1" dirty="0" smtClean="0"/>
              <a:t>назовите</a:t>
            </a:r>
            <a:r>
              <a:rPr lang="ru-RU" dirty="0" smtClean="0"/>
              <a:t> </a:t>
            </a:r>
            <a:r>
              <a:rPr lang="ru-RU" i="1" dirty="0" smtClean="0"/>
              <a:t>признаки растений: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err="1" smtClean="0"/>
              <a:t>насекомоопыляемых</a:t>
            </a:r>
            <a:r>
              <a:rPr lang="ru-RU" dirty="0" smtClean="0"/>
              <a:t> - ветроопыляемых</a:t>
            </a:r>
            <a:endParaRPr lang="ru-RU" dirty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143000"/>
            <a:ext cx="4352925" cy="5214938"/>
          </a:xfrm>
        </p:spPr>
      </p:pic>
      <p:pic>
        <p:nvPicPr>
          <p:cNvPr id="14340" name="Picture 3" descr="C:\Documents and Settings\Таня.59FA4DDC7588421\Рабочий стол\Чернова Т.Н.презент. уроков 5-11 кл. 2 новая\рисунки\зерно хранилищ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1785938"/>
            <a:ext cx="4000500" cy="4786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9288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i="1" dirty="0" smtClean="0"/>
              <a:t>Чем отличаются цветы перечисленных растений</a:t>
            </a:r>
            <a:r>
              <a:rPr lang="ru-RU" dirty="0" smtClean="0"/>
              <a:t>: вишня, ландыш, тюльпан, картофель, черёмуха, лилия (табл. в тетради) </a:t>
            </a:r>
            <a:endParaRPr lang="ru-RU" dirty="0"/>
          </a:p>
        </p:txBody>
      </p:sp>
      <p:pic>
        <p:nvPicPr>
          <p:cNvPr id="15363" name="Picture 2" descr="C:\Documents and Settings\Таня.59FA4DDC7588421\Рабочий стол\Чернова Т.Н.презент. уроков 5-11 кл. 2 новая\рисунки\яблоня в цвету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9843" t="-2267" r="49323" b="85417"/>
          <a:stretch>
            <a:fillRect/>
          </a:stretch>
        </p:blipFill>
        <p:spPr>
          <a:xfrm>
            <a:off x="357188" y="2286000"/>
            <a:ext cx="3429000" cy="3143250"/>
          </a:xfrm>
        </p:spPr>
      </p:pic>
      <p:sp>
        <p:nvSpPr>
          <p:cNvPr id="15364" name="Содержимое 3"/>
          <p:cNvSpPr>
            <a:spLocks noGrp="1"/>
          </p:cNvSpPr>
          <p:nvPr>
            <p:ph sz="half" idx="2"/>
          </p:nvPr>
        </p:nvSpPr>
        <p:spPr>
          <a:xfrm>
            <a:off x="642938" y="5286375"/>
            <a:ext cx="8043862" cy="1071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i="1" smtClean="0"/>
              <a:t>                                Околоцветник:</a:t>
            </a:r>
          </a:p>
          <a:p>
            <a:pPr>
              <a:buFont typeface="Arial" charset="0"/>
              <a:buNone/>
            </a:pPr>
            <a:r>
              <a:rPr lang="ru-RU" b="1" i="1" smtClean="0"/>
              <a:t>  Двойной                                                          Простой</a:t>
            </a:r>
          </a:p>
        </p:txBody>
      </p:sp>
      <p:pic>
        <p:nvPicPr>
          <p:cNvPr id="15365" name="Picture 5" descr="C:\Documents and Settings\Таня.59FA4DDC7588421\Рабочий стол\Чернова Т.Н.презент. уроков 5-11 кл. 2 новая\лилия.jpg"/>
          <p:cNvPicPr>
            <a:picLocks noChangeAspect="1" noChangeArrowheads="1"/>
          </p:cNvPicPr>
          <p:nvPr/>
        </p:nvPicPr>
        <p:blipFill>
          <a:blip r:embed="rId3"/>
          <a:srcRect l="14764" t="8871" r="7088" b="1775"/>
          <a:stretch>
            <a:fillRect/>
          </a:stretch>
        </p:blipFill>
        <p:spPr bwMode="auto">
          <a:xfrm>
            <a:off x="5214938" y="2714625"/>
            <a:ext cx="3500437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00313" y="5929313"/>
            <a:ext cx="4214812" cy="800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/>
              <a:t>Цветы:  яблони     лилии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6387" name="Picture 5" descr="C:\Documents and Settings\Таня.59FA4DDC7588421\Рабочий стол\Чернова Т.Н.презент. уроков 5-11 кл. 2 новая\ландыш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41795" t="31299" r="36423" b="41930"/>
          <a:stretch>
            <a:fillRect/>
          </a:stretch>
        </p:blipFill>
        <p:spPr>
          <a:xfrm>
            <a:off x="357188" y="357188"/>
            <a:ext cx="2857500" cy="3214687"/>
          </a:xfrm>
          <a:noFill/>
        </p:spPr>
      </p:pic>
      <p:pic>
        <p:nvPicPr>
          <p:cNvPr id="16388" name="Picture 6" descr="C:\Documents and Settings\Таня.59FA4DDC7588421\Рабочий стол\Чернова Т.Н.презент. уроков 5-11 кл. 2 новая\тюльпа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17818" t="8931" r="13498" b="28418"/>
          <a:stretch>
            <a:fillRect/>
          </a:stretch>
        </p:blipFill>
        <p:spPr>
          <a:xfrm>
            <a:off x="6072188" y="357188"/>
            <a:ext cx="2857500" cy="3214687"/>
          </a:xfrm>
          <a:noFill/>
        </p:spPr>
      </p:pic>
      <p:pic>
        <p:nvPicPr>
          <p:cNvPr id="16389" name="Picture 5" descr="C:\Documents and Settings\Таня.59FA4DDC7588421\Рабочий стол\Чернова Т.Н.презент. уроков 5-11 кл. 2 новая\черемуха.jpg"/>
          <p:cNvPicPr>
            <a:picLocks noChangeAspect="1" noChangeArrowheads="1"/>
          </p:cNvPicPr>
          <p:nvPr/>
        </p:nvPicPr>
        <p:blipFill>
          <a:blip r:embed="rId4"/>
          <a:srcRect l="47244" t="62991" r="44093" b="30708"/>
          <a:stretch>
            <a:fillRect/>
          </a:stretch>
        </p:blipFill>
        <p:spPr bwMode="auto">
          <a:xfrm>
            <a:off x="2714625" y="3714750"/>
            <a:ext cx="40719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C:\Documents and Settings\Таня.59FA4DDC7588421\Рабочий стол\Чернова Т.Н.презент. уроков 5-11 кл. 2 новая\цв картофеля.jpg"/>
          <p:cNvPicPr>
            <a:picLocks noChangeAspect="1" noChangeArrowheads="1"/>
          </p:cNvPicPr>
          <p:nvPr/>
        </p:nvPicPr>
        <p:blipFill>
          <a:blip r:embed="rId5"/>
          <a:srcRect l="56102" t="49606" r="4724" b="21260"/>
          <a:stretch>
            <a:fillRect/>
          </a:stretch>
        </p:blipFill>
        <p:spPr bwMode="auto">
          <a:xfrm>
            <a:off x="3214688" y="357188"/>
            <a:ext cx="28575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313" y="3714750"/>
            <a:ext cx="2286000" cy="2862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600" u="sng" dirty="0"/>
              <a:t>Цветы</a:t>
            </a:r>
            <a:r>
              <a:rPr lang="ru-RU" sz="3600" dirty="0"/>
              <a:t>:</a:t>
            </a:r>
          </a:p>
          <a:p>
            <a:pPr>
              <a:defRPr/>
            </a:pPr>
            <a:r>
              <a:rPr lang="ru-RU" sz="3600" dirty="0"/>
              <a:t>Ландыша</a:t>
            </a:r>
          </a:p>
          <a:p>
            <a:pPr>
              <a:defRPr/>
            </a:pPr>
            <a:r>
              <a:rPr lang="ru-RU" sz="3600" dirty="0"/>
              <a:t>Картофеля</a:t>
            </a:r>
          </a:p>
          <a:p>
            <a:pPr>
              <a:defRPr/>
            </a:pPr>
            <a:r>
              <a:rPr lang="ru-RU" sz="3600" dirty="0"/>
              <a:t>Тюльпана</a:t>
            </a:r>
          </a:p>
          <a:p>
            <a:pPr>
              <a:defRPr/>
            </a:pPr>
            <a:r>
              <a:rPr lang="ru-RU" sz="3600" dirty="0"/>
              <a:t>Черёмухи.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В чем отличие этих цветов?</a:t>
            </a:r>
          </a:p>
        </p:txBody>
      </p:sp>
      <p:pic>
        <p:nvPicPr>
          <p:cNvPr id="17411" name="Picture 2" descr="C:\Documents and Settings\Таня.59FA4DDC7588421\Рабочий стол\Чернова Т.Н.презент. уроков 5-11 кл. 2 новая\цветок орхиде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8898" t="31049" r="21260" b="11345"/>
          <a:stretch>
            <a:fillRect/>
          </a:stretch>
        </p:blipFill>
        <p:spPr>
          <a:xfrm>
            <a:off x="428625" y="1785938"/>
            <a:ext cx="3929063" cy="4500562"/>
          </a:xfrm>
        </p:spPr>
      </p:pic>
      <p:pic>
        <p:nvPicPr>
          <p:cNvPr id="17412" name="Picture 5" descr="C:\Documents and Settings\Таня.59FA4DDC7588421\Рабочий стол\Чернова Т.Н.презент. уроков 5-11 кл. 2 новая\цв вишн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29672" r="14594" b="22041"/>
          <a:stretch>
            <a:fillRect/>
          </a:stretch>
        </p:blipFill>
        <p:spPr>
          <a:xfrm>
            <a:off x="4714875" y="1785938"/>
            <a:ext cx="4071938" cy="4500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smtClean="0"/>
              <a:t>Формула цветка: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ru-RU" smtClean="0"/>
              <a:t>* - правильный</a:t>
            </a:r>
          </a:p>
          <a:p>
            <a:pPr>
              <a:buFont typeface="Arial" charset="0"/>
              <a:buChar char="•"/>
            </a:pPr>
            <a:r>
              <a:rPr lang="ru-RU" smtClean="0"/>
              <a:t> – неправильный</a:t>
            </a:r>
          </a:p>
          <a:p>
            <a:pPr>
              <a:buFont typeface="Arial" charset="0"/>
              <a:buChar char="•"/>
            </a:pPr>
            <a:r>
              <a:rPr lang="ru-RU" smtClean="0"/>
              <a:t>Ч – чашелистик</a:t>
            </a:r>
          </a:p>
          <a:p>
            <a:pPr>
              <a:buFont typeface="Arial" charset="0"/>
              <a:buChar char="•"/>
            </a:pPr>
            <a:r>
              <a:rPr lang="ru-RU" smtClean="0"/>
              <a:t>Л – лепесток</a:t>
            </a:r>
          </a:p>
          <a:p>
            <a:pPr>
              <a:buFont typeface="Arial" charset="0"/>
              <a:buChar char="•"/>
            </a:pPr>
            <a:r>
              <a:rPr lang="ru-RU" smtClean="0"/>
              <a:t>Т – тычинка</a:t>
            </a:r>
          </a:p>
          <a:p>
            <a:pPr>
              <a:buFont typeface="Arial" charset="0"/>
              <a:buChar char="•"/>
            </a:pPr>
            <a:r>
              <a:rPr lang="ru-RU" smtClean="0"/>
              <a:t>( ) – срослись части цветка</a:t>
            </a:r>
          </a:p>
          <a:p>
            <a:pPr>
              <a:buFont typeface="Arial" charset="0"/>
              <a:buChar char="•"/>
            </a:pPr>
            <a:r>
              <a:rPr lang="ru-RU" smtClean="0"/>
              <a:t>     - женские цветки</a:t>
            </a:r>
          </a:p>
          <a:p>
            <a:pPr>
              <a:buFont typeface="Arial" charset="0"/>
              <a:buChar char="•"/>
            </a:pPr>
            <a:r>
              <a:rPr lang="ru-RU" smtClean="0"/>
              <a:t>     - мужские цветки</a:t>
            </a:r>
          </a:p>
        </p:txBody>
      </p:sp>
      <p:sp>
        <p:nvSpPr>
          <p:cNvPr id="18436" name="Содержимое 3"/>
          <p:cNvSpPr>
            <a:spLocks noGrp="1"/>
          </p:cNvSpPr>
          <p:nvPr>
            <p:ph sz="half" idx="2"/>
          </p:nvPr>
        </p:nvSpPr>
        <p:spPr>
          <a:xfrm>
            <a:off x="4357688" y="1600200"/>
            <a:ext cx="4572000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4000" b="1" smtClean="0"/>
              <a:t>*Ч</a:t>
            </a:r>
            <a:r>
              <a:rPr lang="ru-RU" sz="3200" b="1" smtClean="0"/>
              <a:t>4</a:t>
            </a:r>
            <a:r>
              <a:rPr lang="ru-RU" sz="4000" b="1" smtClean="0"/>
              <a:t> Л</a:t>
            </a:r>
            <a:r>
              <a:rPr lang="ru-RU" sz="3200" b="1" smtClean="0"/>
              <a:t>4</a:t>
            </a:r>
            <a:r>
              <a:rPr lang="ru-RU" sz="4000" b="1" smtClean="0"/>
              <a:t> Т</a:t>
            </a:r>
            <a:r>
              <a:rPr lang="ru-RU" sz="3200" b="1" smtClean="0"/>
              <a:t>4+2</a:t>
            </a:r>
            <a:r>
              <a:rPr lang="ru-RU" sz="4000" b="1" smtClean="0"/>
              <a:t> П</a:t>
            </a:r>
            <a:r>
              <a:rPr lang="ru-RU" sz="3200" b="1" smtClean="0"/>
              <a:t>1</a:t>
            </a:r>
          </a:p>
          <a:p>
            <a:pPr>
              <a:buFont typeface="Arial" charset="0"/>
              <a:buNone/>
            </a:pPr>
            <a:endParaRPr lang="ru-RU" sz="3200" b="1" smtClean="0"/>
          </a:p>
          <a:p>
            <a:pPr>
              <a:buFont typeface="Arial" charset="0"/>
              <a:buChar char="•"/>
            </a:pPr>
            <a:r>
              <a:rPr lang="ru-RU" sz="3200" b="1" smtClean="0"/>
              <a:t> </a:t>
            </a:r>
            <a:r>
              <a:rPr lang="ru-RU" sz="4000" b="1" smtClean="0"/>
              <a:t>Ч</a:t>
            </a:r>
            <a:r>
              <a:rPr lang="ru-RU" sz="3200" b="1" smtClean="0"/>
              <a:t>(5) </a:t>
            </a:r>
            <a:r>
              <a:rPr lang="ru-RU" sz="4000" b="1" smtClean="0"/>
              <a:t>Л</a:t>
            </a:r>
            <a:r>
              <a:rPr lang="ru-RU" sz="3200" b="1" smtClean="0"/>
              <a:t>2(2)1 </a:t>
            </a:r>
            <a:r>
              <a:rPr lang="ru-RU" sz="4000" b="1" smtClean="0"/>
              <a:t>Т</a:t>
            </a:r>
            <a:r>
              <a:rPr lang="ru-RU" sz="3200" b="1" smtClean="0"/>
              <a:t>(9)1</a:t>
            </a:r>
            <a:r>
              <a:rPr lang="ru-RU" sz="4000" b="1" smtClean="0"/>
              <a:t>П</a:t>
            </a:r>
            <a:r>
              <a:rPr lang="ru-RU" sz="3200" b="1" smtClean="0"/>
              <a:t>1</a:t>
            </a:r>
          </a:p>
          <a:p>
            <a:pPr>
              <a:buFont typeface="Arial" charset="0"/>
              <a:buNone/>
            </a:pPr>
            <a:endParaRPr lang="ru-RU" sz="3200" b="1" smtClean="0"/>
          </a:p>
          <a:p>
            <a:pPr>
              <a:buFont typeface="Arial" charset="0"/>
              <a:buChar char="•"/>
            </a:pPr>
            <a:r>
              <a:rPr lang="ru-RU" sz="3200" b="1" smtClean="0"/>
              <a:t>* </a:t>
            </a:r>
            <a:r>
              <a:rPr lang="ru-RU" sz="4000" b="1" smtClean="0"/>
              <a:t>Ч</a:t>
            </a:r>
            <a:r>
              <a:rPr lang="ru-RU" sz="3200" b="1" smtClean="0"/>
              <a:t>(5) </a:t>
            </a:r>
            <a:r>
              <a:rPr lang="ru-RU" sz="4000" b="1" smtClean="0"/>
              <a:t>Л</a:t>
            </a:r>
            <a:r>
              <a:rPr lang="ru-RU" sz="3200" b="1" smtClean="0"/>
              <a:t>(5) </a:t>
            </a:r>
            <a:r>
              <a:rPr lang="ru-RU" sz="4000" b="1" smtClean="0"/>
              <a:t>Т</a:t>
            </a:r>
            <a:r>
              <a:rPr lang="ru-RU" sz="3200" b="1" smtClean="0"/>
              <a:t>5 </a:t>
            </a:r>
            <a:r>
              <a:rPr lang="ru-RU" sz="4000" b="1" smtClean="0"/>
              <a:t>П</a:t>
            </a:r>
            <a:r>
              <a:rPr lang="ru-RU" sz="3200" b="1" smtClean="0"/>
              <a:t>1</a:t>
            </a:r>
          </a:p>
        </p:txBody>
      </p:sp>
      <p:sp>
        <p:nvSpPr>
          <p:cNvPr id="5" name="Стрелка вверх 4"/>
          <p:cNvSpPr/>
          <p:nvPr/>
        </p:nvSpPr>
        <p:spPr>
          <a:xfrm>
            <a:off x="928688" y="2000250"/>
            <a:ext cx="142875" cy="571500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4786313" y="2928938"/>
            <a:ext cx="142875" cy="5000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Documents and Settings\Таня.59FA4DDC7588421\Рабочий стол\Чернова Т.Н.презент. уроков 5-11 кл. 2 новая\клевер бе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28575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Documents and Settings\Таня.59FA4DDC7588421\Рабочий стол\Чернова Т.Н.презент. уроков 5-11 кл. 2 новая\клевер красн.jpeg"/>
          <p:cNvPicPr>
            <a:picLocks noChangeAspect="1" noChangeArrowheads="1"/>
          </p:cNvPicPr>
          <p:nvPr/>
        </p:nvPicPr>
        <p:blipFill>
          <a:blip r:embed="rId3"/>
          <a:srcRect l="14613" t="14769" r="9071" b="6712"/>
          <a:stretch>
            <a:fillRect/>
          </a:stretch>
        </p:blipFill>
        <p:spPr bwMode="auto">
          <a:xfrm>
            <a:off x="214313" y="214313"/>
            <a:ext cx="8715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u="sng" smtClean="0"/>
              <a:t>Задание</a:t>
            </a:r>
            <a:r>
              <a:rPr lang="ru-RU" sz="3200" i="1" smtClean="0"/>
              <a:t>: Почему так говорят о клевере?</a:t>
            </a:r>
            <a:br>
              <a:rPr lang="ru-RU" sz="3200" i="1" smtClean="0"/>
            </a:br>
            <a:r>
              <a:rPr lang="ru-RU" sz="3200" i="1" smtClean="0"/>
              <a:t>                  Чем он насыщает почву?</a:t>
            </a:r>
            <a:br>
              <a:rPr lang="ru-RU" sz="3200" i="1" smtClean="0"/>
            </a:br>
            <a:r>
              <a:rPr lang="ru-RU" sz="3200" i="1" smtClean="0"/>
              <a:t>                  Кто ему в этом помогает?</a:t>
            </a:r>
          </a:p>
        </p:txBody>
      </p:sp>
      <p:sp>
        <p:nvSpPr>
          <p:cNvPr id="19461" name="Содержимое 5"/>
          <p:cNvSpPr>
            <a:spLocks noGrp="1"/>
          </p:cNvSpPr>
          <p:nvPr>
            <p:ph sz="half" idx="1"/>
          </p:nvPr>
        </p:nvSpPr>
        <p:spPr>
          <a:xfrm>
            <a:off x="214313" y="1600200"/>
            <a:ext cx="4281487" cy="49720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i="1" smtClean="0"/>
              <a:t>Много клевера сортов:</a:t>
            </a:r>
          </a:p>
          <a:p>
            <a:pPr>
              <a:buFont typeface="Arial" charset="0"/>
              <a:buNone/>
            </a:pPr>
            <a:r>
              <a:rPr lang="ru-RU" b="1" i="1" smtClean="0"/>
              <a:t>Белый, желтый, красный…</a:t>
            </a:r>
          </a:p>
          <a:p>
            <a:pPr>
              <a:buFont typeface="Arial" charset="0"/>
              <a:buNone/>
            </a:pPr>
            <a:r>
              <a:rPr lang="ru-RU" b="1" i="1" smtClean="0"/>
              <a:t>Сладок запах их цветков</a:t>
            </a:r>
          </a:p>
          <a:p>
            <a:pPr>
              <a:buFont typeface="Arial" charset="0"/>
              <a:buNone/>
            </a:pPr>
            <a:r>
              <a:rPr lang="ru-RU" b="1" i="1" smtClean="0"/>
              <a:t>В летний полдень ясный.</a:t>
            </a:r>
          </a:p>
          <a:p>
            <a:pPr>
              <a:buFont typeface="Arial" charset="0"/>
              <a:buNone/>
            </a:pPr>
            <a:r>
              <a:rPr lang="ru-RU" b="1" i="1" smtClean="0"/>
              <a:t>В них сокрыт обильный мед,</a:t>
            </a:r>
          </a:p>
          <a:p>
            <a:pPr>
              <a:buFont typeface="Arial" charset="0"/>
              <a:buNone/>
            </a:pPr>
            <a:r>
              <a:rPr lang="ru-RU" b="1" i="1" smtClean="0"/>
              <a:t>Вкусный и душистый,</a:t>
            </a:r>
          </a:p>
          <a:p>
            <a:pPr>
              <a:buFont typeface="Arial" charset="0"/>
              <a:buNone/>
            </a:pPr>
            <a:r>
              <a:rPr lang="ru-RU" b="1" i="1" smtClean="0"/>
              <a:t>И недаром жадно льнет</a:t>
            </a:r>
          </a:p>
          <a:p>
            <a:pPr>
              <a:buFont typeface="Arial" charset="0"/>
              <a:buNone/>
            </a:pPr>
            <a:r>
              <a:rPr lang="ru-RU" b="1" i="1" smtClean="0"/>
              <a:t>Шмель к ним волосистый</a:t>
            </a:r>
          </a:p>
        </p:txBody>
      </p:sp>
      <p:sp>
        <p:nvSpPr>
          <p:cNvPr id="19462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785938"/>
            <a:ext cx="4281488" cy="47148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i="1" smtClean="0"/>
              <a:t>Земледельцу клевер – клад,</a:t>
            </a:r>
          </a:p>
          <a:p>
            <a:pPr>
              <a:buFont typeface="Arial" charset="0"/>
              <a:buNone/>
            </a:pPr>
            <a:r>
              <a:rPr lang="ru-RU" b="1" i="1" smtClean="0"/>
              <a:t>Дар чудесный неба.</a:t>
            </a:r>
          </a:p>
          <a:p>
            <a:pPr>
              <a:buFont typeface="Arial" charset="0"/>
              <a:buNone/>
            </a:pPr>
            <a:r>
              <a:rPr lang="ru-RU" b="1" i="1" smtClean="0"/>
              <a:t>И везде его велят</a:t>
            </a:r>
          </a:p>
          <a:p>
            <a:pPr>
              <a:buFont typeface="Arial" charset="0"/>
              <a:buNone/>
            </a:pPr>
            <a:r>
              <a:rPr lang="ru-RU" b="1" i="1" smtClean="0"/>
              <a:t>Сеять возле хлеба.</a:t>
            </a:r>
          </a:p>
          <a:p>
            <a:pPr>
              <a:buFont typeface="Arial" charset="0"/>
              <a:buNone/>
            </a:pPr>
            <a:r>
              <a:rPr lang="ru-RU" b="1" i="1" smtClean="0"/>
              <a:t>Ничего от почвы он</a:t>
            </a:r>
          </a:p>
          <a:p>
            <a:pPr>
              <a:buFont typeface="Arial" charset="0"/>
              <a:buNone/>
            </a:pPr>
            <a:r>
              <a:rPr lang="ru-RU" b="1" i="1" smtClean="0"/>
              <a:t>Даром не похитит:</a:t>
            </a:r>
          </a:p>
          <a:p>
            <a:pPr>
              <a:buFont typeface="Arial" charset="0"/>
              <a:buNone/>
            </a:pPr>
            <a:r>
              <a:rPr lang="ru-RU" b="1" i="1" smtClean="0"/>
              <a:t>Ею вскормлен и взращен –</a:t>
            </a:r>
          </a:p>
          <a:p>
            <a:pPr>
              <a:buFont typeface="Arial" charset="0"/>
              <a:buNone/>
            </a:pPr>
            <a:r>
              <a:rPr lang="ru-RU" b="1" i="1" smtClean="0"/>
              <a:t>И её насытит.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15375" cy="1296987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200" u="sng" smtClean="0"/>
              <a:t>Задание</a:t>
            </a:r>
            <a:r>
              <a:rPr lang="ru-RU" sz="3200" i="1" smtClean="0"/>
              <a:t>: выбрать растения с </a:t>
            </a:r>
            <a:r>
              <a:rPr lang="ru-RU" sz="3200" i="1" u="sng" smtClean="0"/>
              <a:t>обоеполыми</a:t>
            </a:r>
            <a:r>
              <a:rPr lang="ru-RU" sz="3200" i="1" smtClean="0"/>
              <a:t>  </a:t>
            </a:r>
            <a:br>
              <a:rPr lang="ru-RU" sz="3200" i="1" smtClean="0"/>
            </a:br>
            <a:r>
              <a:rPr lang="ru-RU" sz="3200" i="1" smtClean="0"/>
              <a:t>                  и </a:t>
            </a:r>
            <a:r>
              <a:rPr lang="ru-RU" sz="3200" i="1" u="sng" smtClean="0"/>
              <a:t>раздельнополыми</a:t>
            </a:r>
            <a:r>
              <a:rPr lang="ru-RU" sz="3200" i="1" smtClean="0"/>
              <a:t> </a:t>
            </a:r>
            <a:r>
              <a:rPr lang="ru-RU" sz="3200" i="1" u="sng" smtClean="0"/>
              <a:t>цветками</a:t>
            </a:r>
            <a:r>
              <a:rPr lang="ru-RU" sz="3200" i="1" smtClean="0"/>
              <a:t>; </a:t>
            </a:r>
            <a:br>
              <a:rPr lang="ru-RU" sz="3200" i="1" smtClean="0"/>
            </a:br>
            <a:r>
              <a:rPr lang="ru-RU" sz="3200" i="1" smtClean="0"/>
              <a:t>                  </a:t>
            </a:r>
            <a:r>
              <a:rPr lang="ru-RU" sz="3200" i="1" u="sng" smtClean="0"/>
              <a:t>однодомные</a:t>
            </a:r>
            <a:r>
              <a:rPr lang="ru-RU" sz="3200" i="1" smtClean="0"/>
              <a:t> и </a:t>
            </a:r>
            <a:r>
              <a:rPr lang="ru-RU" sz="3200" i="1" u="sng" smtClean="0"/>
              <a:t>двудомные</a:t>
            </a:r>
            <a:r>
              <a:rPr lang="ru-RU" sz="3200" i="1" smtClean="0"/>
              <a:t> </a:t>
            </a:r>
            <a:r>
              <a:rPr lang="ru-RU" sz="3200" i="1" u="sng" smtClean="0"/>
              <a:t>растения</a:t>
            </a:r>
          </a:p>
        </p:txBody>
      </p:sp>
      <p:pic>
        <p:nvPicPr>
          <p:cNvPr id="20483" name="Picture 2" descr="C:\Documents and Settings\Таня.59FA4DDC7588421\Рабочий стол\Чернова Т.Н.презент. уроков 5-11 кл. 2 новая\крапи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b="52538"/>
          <a:stretch>
            <a:fillRect/>
          </a:stretch>
        </p:blipFill>
        <p:spPr>
          <a:xfrm>
            <a:off x="214313" y="1857375"/>
            <a:ext cx="3030537" cy="3929063"/>
          </a:xfrm>
          <a:noFill/>
        </p:spPr>
      </p:pic>
      <p:pic>
        <p:nvPicPr>
          <p:cNvPr id="20484" name="Picture 4" descr="C:\Documents and Settings\Таня.59FA4DDC7588421\Рабочий стол\Чернова Т.Н.презент. уроков 5-11 кл. 2 новая\кукуруза жен ц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286500" y="1571625"/>
            <a:ext cx="2714625" cy="4286250"/>
          </a:xfrm>
          <a:noFill/>
        </p:spPr>
      </p:pic>
      <p:pic>
        <p:nvPicPr>
          <p:cNvPr id="20485" name="Picture 3" descr="C:\Documents and Settings\Таня.59FA4DDC7588421\Рабочий стол\Чернова Т.Н.презент. уроков 5-11 кл. 2 новая\кукуруза муж цв.jpg"/>
          <p:cNvPicPr>
            <a:picLocks noChangeAspect="1" noChangeArrowheads="1"/>
          </p:cNvPicPr>
          <p:nvPr/>
        </p:nvPicPr>
        <p:blipFill>
          <a:blip r:embed="rId4"/>
          <a:srcRect l="48378" t="16083" r="25700" b="12062"/>
          <a:stretch>
            <a:fillRect/>
          </a:stretch>
        </p:blipFill>
        <p:spPr bwMode="auto">
          <a:xfrm>
            <a:off x="3357563" y="2143125"/>
            <a:ext cx="278606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2875" y="5857875"/>
            <a:ext cx="3143250" cy="954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/>
              <a:t>  </a:t>
            </a:r>
            <a:r>
              <a:rPr lang="ru-RU" sz="2800" b="1" i="1" dirty="0"/>
              <a:t>Крапива,      кукуруза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21507" name="Picture 2" descr="C:\Documents and Settings\Таня.59FA4DDC7588421\Рабочий стол\Чернова Т.Н.презент. уроков 5-11 кл. 2 новая\цв картофел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9527" t="7088" r="23032" b="34647"/>
          <a:stretch>
            <a:fillRect/>
          </a:stretch>
        </p:blipFill>
        <p:spPr>
          <a:xfrm>
            <a:off x="214313" y="285750"/>
            <a:ext cx="3286125" cy="3571875"/>
          </a:xfrm>
          <a:noFill/>
        </p:spPr>
      </p:pic>
      <p:pic>
        <p:nvPicPr>
          <p:cNvPr id="21508" name="Picture 5" descr="C:\Documents and Settings\Таня.59FA4DDC7588421\Рабочий стол\Чернова Т.Н.презент. уроков 5-11 кл. 2 новая\лилия.jpg"/>
          <p:cNvPicPr>
            <a:picLocks noChangeAspect="1" noChangeArrowheads="1"/>
          </p:cNvPicPr>
          <p:nvPr/>
        </p:nvPicPr>
        <p:blipFill>
          <a:blip r:embed="rId3"/>
          <a:srcRect l="18898" t="9760" r="14764" b="15970"/>
          <a:stretch>
            <a:fillRect/>
          </a:stretch>
        </p:blipFill>
        <p:spPr bwMode="auto">
          <a:xfrm>
            <a:off x="4643438" y="285750"/>
            <a:ext cx="41433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C:\Documents and Settings\Таня.59FA4DDC7588421\Рабочий стол\Чернова Т.Н.презент. уроков 5-11 кл. 2 новая\цв вишен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l="8640" t="2879" r="39955" b="41035"/>
          <a:stretch>
            <a:fillRect/>
          </a:stretch>
        </p:blipFill>
        <p:spPr>
          <a:xfrm>
            <a:off x="2714625" y="3286125"/>
            <a:ext cx="3929063" cy="3357563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214313" y="4071938"/>
            <a:ext cx="2286000" cy="25542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/>
              <a:t>Картофель</a:t>
            </a:r>
          </a:p>
          <a:p>
            <a:pPr>
              <a:defRPr/>
            </a:pPr>
            <a:endParaRPr lang="ru-RU" sz="3200" b="1" i="1" dirty="0"/>
          </a:p>
          <a:p>
            <a:pPr>
              <a:defRPr/>
            </a:pPr>
            <a:r>
              <a:rPr lang="ru-RU" sz="3200" b="1" i="1" dirty="0"/>
              <a:t>Лилия</a:t>
            </a:r>
          </a:p>
          <a:p>
            <a:pPr>
              <a:defRPr/>
            </a:pPr>
            <a:endParaRPr lang="ru-RU" sz="3200" b="1" i="1" dirty="0"/>
          </a:p>
          <a:p>
            <a:pPr>
              <a:defRPr/>
            </a:pPr>
            <a:r>
              <a:rPr lang="ru-RU" sz="3200" b="1" i="1" dirty="0"/>
              <a:t>Вишня.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0"/>
            <a:ext cx="3251231" cy="1785926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Тип урока</a:t>
            </a:r>
            <a:br>
              <a:rPr lang="ru-RU" sz="2400" dirty="0" smtClean="0"/>
            </a:br>
            <a:r>
              <a:rPr lang="ru-RU" sz="2400" dirty="0" smtClean="0"/>
              <a:t>Оборудование </a:t>
            </a:r>
            <a:br>
              <a:rPr lang="ru-RU" sz="2400" dirty="0" smtClean="0"/>
            </a:br>
            <a:r>
              <a:rPr lang="ru-RU" sz="2400" dirty="0" smtClean="0"/>
              <a:t>Цель и задачи урока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sz="2400" b="1" u="sng" dirty="0" smtClean="0"/>
              <a:t>Тип урока</a:t>
            </a:r>
            <a:r>
              <a:rPr lang="ru-RU" sz="2400" b="1" dirty="0" smtClean="0"/>
              <a:t>: 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sz="2400" b="1" dirty="0" smtClean="0"/>
              <a:t>комбинированный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endParaRPr lang="ru-RU" sz="2400" b="1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sz="2400" b="1" u="sng" dirty="0" smtClean="0"/>
              <a:t>Оборудование</a:t>
            </a:r>
            <a:r>
              <a:rPr lang="ru-RU" sz="2400" b="1" dirty="0" smtClean="0"/>
              <a:t>: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sz="2400" b="1" dirty="0" smtClean="0"/>
              <a:t>Табл. и муляжи цветов, гербарии, комнатные растения, компьютер, проектор, презентация, диск 1С «Биология. 6 класс»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sz="2400" b="1" dirty="0" smtClean="0"/>
              <a:t> 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sz="2400" b="1" u="sng" dirty="0" smtClean="0"/>
              <a:t>Цель урока</a:t>
            </a:r>
            <a:r>
              <a:rPr lang="ru-RU" sz="2400" b="1" dirty="0" smtClean="0"/>
              <a:t>: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sz="2400" b="1" dirty="0" smtClean="0"/>
              <a:t>ознакомить со строением цветка, многообразием цветов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2200" b="1" u="sng" dirty="0" smtClean="0"/>
              <a:t>Задачи: </a:t>
            </a:r>
            <a:r>
              <a:rPr lang="ru-RU" sz="2200" b="1" dirty="0" smtClean="0"/>
              <a:t>образовательные: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sz="2200" b="1" dirty="0" smtClean="0"/>
              <a:t>Показать, что цветок -видоизменённый побег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sz="2200" b="1" dirty="0" smtClean="0"/>
              <a:t>Ознакомить с особенностями строения цветка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sz="2200" b="1" dirty="0" smtClean="0"/>
              <a:t>Показать строение главных частей цветка и околоцветника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sz="2200" b="1" dirty="0" smtClean="0"/>
              <a:t>Познакомить с классификацией цветов по строению околоцветника и главных частей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sz="2200" b="1" dirty="0" smtClean="0"/>
              <a:t>Определение правильности цветка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sz="2200" b="1" dirty="0" smtClean="0"/>
              <a:t>Воспитательные: 1.  уметь ценить красоту и многообразие окружающего мира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AutoNum type="arabicPeriod" startAt="2"/>
              <a:defRPr/>
            </a:pPr>
            <a:r>
              <a:rPr lang="ru-RU" sz="2200" b="1" dirty="0" smtClean="0"/>
              <a:t>Прививать бережное отношение к природе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AutoNum type="arabicPeriod" startAt="2"/>
              <a:defRPr/>
            </a:pPr>
            <a:r>
              <a:rPr lang="ru-RU" sz="2200" b="1" dirty="0" smtClean="0"/>
              <a:t>Воспитывать стремление к знаниям, общей культуре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sz="2200" b="1" dirty="0" smtClean="0"/>
              <a:t>Развивающие: 1.  умение самостоятельно приходить к логическим выводам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sz="2200" b="1" dirty="0" smtClean="0"/>
              <a:t>2.  Оценивать и сравнивать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3200" u="sng" smtClean="0"/>
              <a:t>Закрепление</a:t>
            </a:r>
            <a:r>
              <a:rPr lang="ru-RU" sz="3200" smtClean="0"/>
              <a:t>: </a:t>
            </a:r>
            <a:r>
              <a:rPr lang="ru-RU" sz="3200" i="1" smtClean="0"/>
              <a:t>ответьте на вопросы</a:t>
            </a:r>
          </a:p>
        </p:txBody>
      </p:sp>
      <p:sp>
        <p:nvSpPr>
          <p:cNvPr id="22531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38"/>
            <a:ext cx="4281488" cy="5429250"/>
          </a:xfrm>
        </p:spPr>
        <p:txBody>
          <a:bodyPr/>
          <a:lstStyle/>
          <a:p>
            <a:pPr marL="650875" indent="-514350">
              <a:buFont typeface="Lucida Sans" pitchFamily="34" charset="0"/>
              <a:buAutoNum type="arabicPeriod"/>
            </a:pPr>
            <a:r>
              <a:rPr lang="ru-RU" smtClean="0"/>
              <a:t>Цветок – это …</a:t>
            </a:r>
          </a:p>
          <a:p>
            <a:pPr marL="650875" indent="-514350">
              <a:buFont typeface="Lucida Sans" pitchFamily="34" charset="0"/>
              <a:buAutoNum type="arabicPeriod"/>
            </a:pPr>
            <a:r>
              <a:rPr lang="ru-RU" smtClean="0"/>
              <a:t>Простой околоцветник – это …</a:t>
            </a:r>
          </a:p>
          <a:p>
            <a:pPr marL="650875" indent="-514350">
              <a:buFont typeface="Lucida Sans" pitchFamily="34" charset="0"/>
              <a:buAutoNum type="arabicPeriod"/>
            </a:pPr>
            <a:r>
              <a:rPr lang="ru-RU" smtClean="0"/>
              <a:t>Двойной околоцветник – это …</a:t>
            </a:r>
          </a:p>
          <a:p>
            <a:pPr marL="650875" indent="-514350">
              <a:buFont typeface="Lucida Sans" pitchFamily="34" charset="0"/>
              <a:buAutoNum type="arabicPeriod"/>
            </a:pPr>
            <a:r>
              <a:rPr lang="ru-RU" smtClean="0"/>
              <a:t>Тычинка образована …</a:t>
            </a:r>
          </a:p>
          <a:p>
            <a:pPr marL="650875" indent="-514350">
              <a:buFont typeface="Lucida Sans" pitchFamily="34" charset="0"/>
              <a:buAutoNum type="arabicPeriod"/>
            </a:pPr>
            <a:r>
              <a:rPr lang="ru-RU" smtClean="0"/>
              <a:t>Пестик состоит …</a:t>
            </a:r>
          </a:p>
          <a:p>
            <a:pPr marL="650875" indent="-514350">
              <a:buFont typeface="Lucida Sans" pitchFamily="34" charset="0"/>
              <a:buAutoNum type="arabicPeriod"/>
            </a:pPr>
            <a:r>
              <a:rPr lang="ru-RU" smtClean="0"/>
              <a:t>Чашелистики образуют …</a:t>
            </a:r>
          </a:p>
          <a:p>
            <a:pPr marL="650875" indent="-514350">
              <a:buFont typeface="Lucida Sans" pitchFamily="34" charset="0"/>
              <a:buAutoNum type="arabicPeriod"/>
            </a:pPr>
            <a:r>
              <a:rPr lang="ru-RU" smtClean="0"/>
              <a:t>Лепестки образуют …</a:t>
            </a:r>
          </a:p>
          <a:p>
            <a:pPr marL="650875" indent="-514350">
              <a:buFont typeface="Lucida Sans" pitchFamily="34" charset="0"/>
              <a:buAutoNum type="arabicPeriod"/>
            </a:pPr>
            <a:r>
              <a:rPr lang="ru-RU" smtClean="0"/>
              <a:t>К главным частям цветка относят …</a:t>
            </a:r>
          </a:p>
        </p:txBody>
      </p:sp>
      <p:sp>
        <p:nvSpPr>
          <p:cNvPr id="22532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3" name="Picture 6" descr="C:\Documents and Settings\Таня.59FA4DDC7588421\Рабочий стол\Чернова Т.Н.презент. уроков 5-11 кл. 2 новая\цветок растения.jpg"/>
          <p:cNvPicPr>
            <a:picLocks noChangeAspect="1" noChangeArrowheads="1"/>
          </p:cNvPicPr>
          <p:nvPr/>
        </p:nvPicPr>
        <p:blipFill>
          <a:blip r:embed="rId2"/>
          <a:srcRect l="8791" t="19754" r="7813" b="9218"/>
          <a:stretch>
            <a:fillRect/>
          </a:stretch>
        </p:blipFill>
        <p:spPr bwMode="auto">
          <a:xfrm>
            <a:off x="214313" y="1520825"/>
            <a:ext cx="4287837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50" y="285750"/>
            <a:ext cx="4643438" cy="6143625"/>
          </a:xfrm>
        </p:spPr>
        <p:txBody>
          <a:bodyPr>
            <a:normAutofit fontScale="92500"/>
          </a:bodyPr>
          <a:lstStyle/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 startAt="9"/>
              <a:defRPr/>
            </a:pPr>
            <a:r>
              <a:rPr lang="ru-RU" dirty="0" smtClean="0"/>
              <a:t>Околоцветник состоит …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 startAt="9"/>
              <a:defRPr/>
            </a:pPr>
            <a:r>
              <a:rPr lang="ru-RU" dirty="0" smtClean="0"/>
              <a:t>Название части цветка, удерживающего его на растении … 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 startAt="9"/>
              <a:defRPr/>
            </a:pPr>
            <a:r>
              <a:rPr lang="ru-RU" dirty="0" smtClean="0"/>
              <a:t>Орган в котором расположен семязачаток называют …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 startAt="9"/>
              <a:defRPr/>
            </a:pPr>
            <a:r>
              <a:rPr lang="ru-RU" dirty="0" smtClean="0"/>
              <a:t>Раздельнополыми называют цветы, которые …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 startAt="9"/>
              <a:defRPr/>
            </a:pPr>
            <a:r>
              <a:rPr lang="ru-RU" dirty="0" smtClean="0"/>
              <a:t>Расширенная часть цветоножки называется ...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 startAt="9"/>
              <a:defRPr/>
            </a:pPr>
            <a:r>
              <a:rPr lang="ru-RU" dirty="0" smtClean="0"/>
              <a:t>Чашечка и венчик образуют …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 startAt="9"/>
              <a:defRPr/>
            </a:pPr>
            <a:r>
              <a:rPr lang="ru-RU" dirty="0" smtClean="0"/>
              <a:t>Двудомные растения – это …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 startAt="9"/>
              <a:defRPr/>
            </a:pPr>
            <a:r>
              <a:rPr lang="ru-RU" dirty="0" smtClean="0"/>
              <a:t>Обоеполые цветки – это …</a:t>
            </a:r>
            <a:endParaRPr lang="ru-RU" dirty="0"/>
          </a:p>
        </p:txBody>
      </p:sp>
      <p:pic>
        <p:nvPicPr>
          <p:cNvPr id="23556" name="Picture 6" descr="C:\Documents and Settings\Таня.59FA4DDC7588421\Рабочий стол\Чернова Т.Н.презент. уроков 5-11 кл. 2 новая\цветок растен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8791" t="19754" r="7813" b="9218"/>
          <a:stretch>
            <a:fillRect/>
          </a:stretch>
        </p:blipFill>
        <p:spPr>
          <a:xfrm>
            <a:off x="214313" y="571500"/>
            <a:ext cx="4000500" cy="5786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Задание на дом: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Параграф учебника, заполнить табл.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Подготовить презентации на темы: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dirty="0" smtClean="0"/>
              <a:t>      «Цветы в легендах»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dirty="0" smtClean="0"/>
              <a:t>       «Цветы на гербах разных стран»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Подготовить викторину на тему «Цветы»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smtClean="0"/>
              <a:t>Ход урока: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Организационная часть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Проверка д. / з.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Актуализация изучения материала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Новая тема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Обобщение и закрепление изученного материала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Оценка знаний учащихся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Задание на дом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Подведение итогов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i="1" smtClean="0"/>
              <a:t>Проверка домашнего задания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8472487" cy="470852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3400" i="1" smtClean="0"/>
              <a:t>1)  Запишите признаки, доказывающие, что: </a:t>
            </a:r>
          </a:p>
          <a:p>
            <a:pPr>
              <a:buFont typeface="Arial" charset="0"/>
              <a:buChar char="•"/>
            </a:pPr>
            <a:r>
              <a:rPr lang="ru-RU" sz="3400" b="1" smtClean="0"/>
              <a:t>а) клубень, б) луковица, в) корневище</a:t>
            </a:r>
            <a:r>
              <a:rPr lang="ru-RU" sz="3400" smtClean="0"/>
              <a:t> – </a:t>
            </a:r>
            <a:r>
              <a:rPr lang="ru-RU" sz="3400" i="1" smtClean="0"/>
              <a:t>это видоизменённый подземный побег</a:t>
            </a:r>
          </a:p>
          <a:p>
            <a:pPr>
              <a:buFont typeface="Arial" charset="0"/>
              <a:buChar char="•"/>
            </a:pPr>
            <a:r>
              <a:rPr lang="ru-RU" sz="3400" i="1" smtClean="0"/>
              <a:t>2)  Зарисуйте строение видоизменённого побега, подпишите его части: </a:t>
            </a:r>
          </a:p>
          <a:p>
            <a:pPr>
              <a:buFont typeface="Arial" charset="0"/>
              <a:buChar char="•"/>
            </a:pPr>
            <a:r>
              <a:rPr lang="ru-RU" sz="3400" b="1" smtClean="0"/>
              <a:t>а) клубень, б) луковицу, в) корневище</a:t>
            </a:r>
            <a:r>
              <a:rPr lang="ru-RU" sz="34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071813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i="1" dirty="0" smtClean="0"/>
              <a:t>3) Выбрать цифры, которыми обозначены растения, имеющие видоизменённые побеги: </a:t>
            </a:r>
            <a:br>
              <a:rPr lang="ru-RU" sz="3600" i="1" dirty="0" smtClean="0"/>
            </a:br>
            <a:r>
              <a:rPr lang="ru-RU" sz="3600" i="1" dirty="0" smtClean="0"/>
              <a:t>а) корневище, б) клубень, в) луковицу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ru-RU" dirty="0" smtClean="0"/>
          </a:p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786313" y="2928938"/>
            <a:ext cx="4357687" cy="3643312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b="1" dirty="0" smtClean="0"/>
              <a:t>Картофель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b="1" dirty="0" smtClean="0"/>
              <a:t>Чеснок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b="1" dirty="0" smtClean="0"/>
              <a:t>Гусиный лук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b="1" dirty="0" smtClean="0"/>
              <a:t>Пырей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b="1" dirty="0" smtClean="0"/>
              <a:t>Ландыш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ru-RU" b="1" dirty="0" smtClean="0"/>
              <a:t>Топинамбур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8785225" cy="658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Вы проходите мимо цветка?</a:t>
            </a:r>
            <a:br>
              <a:rPr lang="ru-RU" sz="4000" dirty="0" smtClean="0"/>
            </a:br>
            <a:r>
              <a:rPr lang="ru-RU" sz="4000" dirty="0" smtClean="0"/>
              <a:t>Наклонись, поглядите на чудо, </a:t>
            </a:r>
            <a:br>
              <a:rPr lang="ru-RU" sz="4000" dirty="0" smtClean="0"/>
            </a:br>
            <a:r>
              <a:rPr lang="ru-RU" sz="4000" dirty="0" smtClean="0"/>
              <a:t>Которое видеть вы раньше нигде не могли.</a:t>
            </a:r>
            <a:br>
              <a:rPr lang="ru-RU" sz="4000" dirty="0" smtClean="0"/>
            </a:br>
            <a:r>
              <a:rPr lang="ru-RU" sz="4000" dirty="0" smtClean="0"/>
              <a:t>Он умеет такое, что никто на земле не умеет.</a:t>
            </a:r>
            <a:br>
              <a:rPr lang="ru-RU" sz="4000" dirty="0" smtClean="0"/>
            </a:br>
            <a:r>
              <a:rPr lang="ru-RU" sz="4000" dirty="0" smtClean="0"/>
              <a:t>Из одной и той же чёрного цвета земли</a:t>
            </a:r>
            <a:br>
              <a:rPr lang="ru-RU" sz="4000" dirty="0" smtClean="0"/>
            </a:br>
            <a:r>
              <a:rPr lang="ru-RU" sz="4000" dirty="0" smtClean="0"/>
              <a:t>Он – то красный, то – синий, </a:t>
            </a:r>
            <a:br>
              <a:rPr lang="ru-RU" sz="4000" dirty="0" smtClean="0"/>
            </a:br>
            <a:r>
              <a:rPr lang="ru-RU" sz="4000" dirty="0" smtClean="0"/>
              <a:t>то – сиреневый, то – золотой!                              (В.Солоухин)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Таня.59FA4DDC7588421\Рабочий стол\Чернова Т.Н.презент. уроков 5-11 кл. 2 новая\цветок бобовы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715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358299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Путешествие в царство цветка</a:t>
            </a:r>
            <a:endParaRPr lang="ru-RU" i="1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Documents and Settings\Таня.59FA4DDC7588421\Рабочий стол\Чернова Т.Н.презент. уроков 5-11 кл. 2 новая\рисунки\зерно хранилищ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715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mtClean="0"/>
              <a:t>Цветок – видоизменённый укороченный побег. Генеративный орган, орган полового размножения. </a:t>
            </a:r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60960" t="21910" r="8128" b="21910"/>
          <a:stretch>
            <a:fillRect/>
          </a:stretch>
        </p:blipFill>
        <p:spPr>
          <a:xfrm>
            <a:off x="500063" y="2643188"/>
            <a:ext cx="4643437" cy="3929062"/>
          </a:xfrm>
        </p:spPr>
      </p:pic>
      <p:pic>
        <p:nvPicPr>
          <p:cNvPr id="10245" name="Picture 3" descr="C:\Documents and Settings\Таня.59FA4DDC7588421\Рабочий стол\Чернова Т.Н.презент. уроков 5-11 кл. 2 новая\рисунки\хранилище зерна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476875" y="2671763"/>
            <a:ext cx="2381250" cy="2381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3786182" cy="1857364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Строение цветка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142875" y="1000125"/>
            <a:ext cx="3714750" cy="56435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endParaRPr lang="ru-RU" sz="3600" b="1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sz="3600" b="1" dirty="0" smtClean="0"/>
              <a:t>Цветоножка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endParaRPr lang="ru-RU" sz="3600" b="1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endParaRPr lang="ru-RU" sz="3600" b="1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sz="3600" b="1" dirty="0" smtClean="0"/>
              <a:t>Цветоложе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endParaRPr lang="ru-RU" sz="3600" b="1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endParaRPr lang="ru-RU" sz="3600" b="1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endParaRPr lang="ru-RU" sz="3600" b="1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sz="3600" b="1" dirty="0" smtClean="0"/>
              <a:t>Чашелистик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endParaRPr lang="ru-RU" sz="3600" b="1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sz="3600" b="1" dirty="0" smtClean="0"/>
              <a:t>Лепесток </a:t>
            </a:r>
            <a:endParaRPr lang="ru-RU" sz="3600" b="1" dirty="0"/>
          </a:p>
        </p:txBody>
      </p:sp>
      <p:sp>
        <p:nvSpPr>
          <p:cNvPr id="11268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2"/>
          <a:srcRect l="11073" t="1476" r="17163" b="2953"/>
          <a:stretch>
            <a:fillRect/>
          </a:stretch>
        </p:blipFill>
        <p:spPr bwMode="auto">
          <a:xfrm>
            <a:off x="4071938" y="3357563"/>
            <a:ext cx="4572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7" descr="почка цветка розы.jpg"/>
          <p:cNvPicPr>
            <a:picLocks noChangeAspect="1" noChangeArrowheads="1"/>
          </p:cNvPicPr>
          <p:nvPr/>
        </p:nvPicPr>
        <p:blipFill>
          <a:blip r:embed="rId3"/>
          <a:srcRect l="7938" t="30156" r="9071" b="19601"/>
          <a:stretch>
            <a:fillRect/>
          </a:stretch>
        </p:blipFill>
        <p:spPr bwMode="auto">
          <a:xfrm>
            <a:off x="4071938" y="214313"/>
            <a:ext cx="464343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2928938" y="1428750"/>
            <a:ext cx="1643062" cy="857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углом вверх 12"/>
          <p:cNvSpPr/>
          <p:nvPr/>
        </p:nvSpPr>
        <p:spPr>
          <a:xfrm>
            <a:off x="2643188" y="2000250"/>
            <a:ext cx="3071812" cy="121443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928938" y="4929188"/>
            <a:ext cx="128587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углом вверх 14"/>
          <p:cNvSpPr/>
          <p:nvPr/>
        </p:nvSpPr>
        <p:spPr>
          <a:xfrm>
            <a:off x="2286000" y="5429250"/>
            <a:ext cx="3286125" cy="1143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362</TotalTime>
  <Words>607</Words>
  <PresentationFormat>Экран (4:3)</PresentationFormat>
  <Paragraphs>144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Times New Roman</vt:lpstr>
      <vt:lpstr>Wingdings 2</vt:lpstr>
      <vt:lpstr>Wingdings</vt:lpstr>
      <vt:lpstr>Wingdings 3</vt:lpstr>
      <vt:lpstr>Calibri</vt:lpstr>
      <vt:lpstr>Lucida Sans</vt:lpstr>
      <vt:lpstr>Апекс</vt:lpstr>
      <vt:lpstr>Цветок. (урок  биологии  в 6 классе)</vt:lpstr>
      <vt:lpstr>Тип урока Оборудование  Цель и задачи урока </vt:lpstr>
      <vt:lpstr>Ход урока:</vt:lpstr>
      <vt:lpstr>Проверка домашнего задания</vt:lpstr>
      <vt:lpstr>3) Выбрать цифры, которыми обозначены растения, имеющие видоизменённые побеги:  а) корневище, б) клубень, в) луковицу  </vt:lpstr>
      <vt:lpstr>Вы проходите мимо цветка? Наклонись, поглядите на чудо,  Которое видеть вы раньше нигде не могли. Он умеет такое, что никто на земле не умеет. Из одной и той же чёрного цвета земли Он – то красный, то – синий,  то – сиреневый, то – золотой!                              (В.Солоухин) </vt:lpstr>
      <vt:lpstr>Путешествие в царство цветка</vt:lpstr>
      <vt:lpstr>Цветок – видоизменённый укороченный побег. Генеративный орган, орган полового размножения. </vt:lpstr>
      <vt:lpstr>Строение цветка  </vt:lpstr>
      <vt:lpstr>Слайд 10</vt:lpstr>
      <vt:lpstr>Главные части цветка</vt:lpstr>
      <vt:lpstr>          назовите признаки растений: насекомоопыляемых - ветроопыляемых</vt:lpstr>
      <vt:lpstr>Чем отличаются цветы перечисленных растений: вишня, ландыш, тюльпан, картофель, черёмуха, лилия (табл. в тетради) </vt:lpstr>
      <vt:lpstr>Слайд 14</vt:lpstr>
      <vt:lpstr>В чем отличие этих цветов?</vt:lpstr>
      <vt:lpstr>Формула цветка:</vt:lpstr>
      <vt:lpstr> Задание: Почему так говорят о клевере?                   Чем он насыщает почву?                   Кто ему в этом помогает?</vt:lpstr>
      <vt:lpstr>Задание: выбрать растения с обоеполыми                     и раздельнополыми цветками;                    однодомные и двудомные растения</vt:lpstr>
      <vt:lpstr>Слайд 19</vt:lpstr>
      <vt:lpstr>Закрепление: ответьте на вопросы</vt:lpstr>
      <vt:lpstr>Слайд 21</vt:lpstr>
      <vt:lpstr>Задание на дом: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Цветок. Урок биологии в 6 классе.</dc:title>
  <cp:lastModifiedBy>Таня</cp:lastModifiedBy>
  <cp:revision>88</cp:revision>
  <dcterms:modified xsi:type="dcterms:W3CDTF">2010-01-24T18:32:18Z</dcterms:modified>
</cp:coreProperties>
</file>