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4" r:id="rId10"/>
    <p:sldId id="265" r:id="rId11"/>
    <p:sldId id="263" r:id="rId12"/>
    <p:sldId id="268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990033"/>
    <a:srgbClr val="CC0066"/>
    <a:srgbClr val="3EC283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58957-F124-4025-9C7A-2FE3E973C792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FE36E46-314E-43D8-A2E6-511D342E76CE}">
      <dgm:prSet phldrT="[Текст]"/>
      <dgm:spPr/>
      <dgm:t>
        <a:bodyPr/>
        <a:lstStyle/>
        <a:p>
          <a:r>
            <a:rPr lang="ru-RU" dirty="0" smtClean="0"/>
            <a:t>Затраты = количество*цена</a:t>
          </a:r>
        </a:p>
      </dgm:t>
    </dgm:pt>
    <dgm:pt modelId="{A0279BF3-55C1-41BB-B353-BE8F0817A269}" type="parTrans" cxnId="{50E56B22-421D-4735-8421-ED4EDE95E814}">
      <dgm:prSet/>
      <dgm:spPr/>
      <dgm:t>
        <a:bodyPr/>
        <a:lstStyle/>
        <a:p>
          <a:endParaRPr lang="ru-RU"/>
        </a:p>
      </dgm:t>
    </dgm:pt>
    <dgm:pt modelId="{A6C61152-1685-461A-9E28-A1667EBF44CF}" type="sibTrans" cxnId="{50E56B22-421D-4735-8421-ED4EDE95E814}">
      <dgm:prSet/>
      <dgm:spPr/>
      <dgm:t>
        <a:bodyPr/>
        <a:lstStyle/>
        <a:p>
          <a:endParaRPr lang="ru-RU"/>
        </a:p>
      </dgm:t>
    </dgm:pt>
    <dgm:pt modelId="{60065679-3229-4A3F-ADE2-86484F30B930}">
      <dgm:prSet phldrT="[Текст]"/>
      <dgm:spPr/>
      <dgm:t>
        <a:bodyPr/>
        <a:lstStyle/>
        <a:p>
          <a:r>
            <a:rPr lang="ru-RU" dirty="0" smtClean="0"/>
            <a:t>Общие расходы = ∑ всех затрат</a:t>
          </a:r>
          <a:endParaRPr lang="ru-RU" dirty="0"/>
        </a:p>
      </dgm:t>
    </dgm:pt>
    <dgm:pt modelId="{47AAADDB-E25B-46E7-B8EB-C2EF220CEB06}" type="parTrans" cxnId="{5E6C68B7-D6A3-42CF-895E-BCF02726FB5F}">
      <dgm:prSet/>
      <dgm:spPr/>
      <dgm:t>
        <a:bodyPr/>
        <a:lstStyle/>
        <a:p>
          <a:endParaRPr lang="ru-RU"/>
        </a:p>
      </dgm:t>
    </dgm:pt>
    <dgm:pt modelId="{36887C70-EBF7-41AA-A390-8DD59A867AD5}" type="sibTrans" cxnId="{5E6C68B7-D6A3-42CF-895E-BCF02726FB5F}">
      <dgm:prSet/>
      <dgm:spPr/>
      <dgm:t>
        <a:bodyPr/>
        <a:lstStyle/>
        <a:p>
          <a:endParaRPr lang="ru-RU"/>
        </a:p>
      </dgm:t>
    </dgm:pt>
    <dgm:pt modelId="{D2CC8052-CC28-4F4E-8EFD-D38BCC1FA764}" type="pres">
      <dgm:prSet presAssocID="{C6658957-F124-4025-9C7A-2FE3E973C792}" presName="compositeShape" presStyleCnt="0">
        <dgm:presLayoutVars>
          <dgm:dir/>
          <dgm:resizeHandles/>
        </dgm:presLayoutVars>
      </dgm:prSet>
      <dgm:spPr/>
    </dgm:pt>
    <dgm:pt modelId="{BC1ED9C1-FF5F-46DD-A71D-C50302F4C578}" type="pres">
      <dgm:prSet presAssocID="{C6658957-F124-4025-9C7A-2FE3E973C792}" presName="pyramid" presStyleLbl="node1" presStyleIdx="0" presStyleCnt="1" custLinFactNeighborX="4062" custLinFactNeighborY="8958"/>
      <dgm:spPr/>
    </dgm:pt>
    <dgm:pt modelId="{EFB9314D-C8D3-4D77-8259-6ED8B8B2AE97}" type="pres">
      <dgm:prSet presAssocID="{C6658957-F124-4025-9C7A-2FE3E973C792}" presName="theList" presStyleCnt="0"/>
      <dgm:spPr/>
    </dgm:pt>
    <dgm:pt modelId="{1E749DD7-4736-48EA-872E-A323D9AC8B5B}" type="pres">
      <dgm:prSet presAssocID="{2FE36E46-314E-43D8-A2E6-511D342E76CE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6F3794-E80F-4E7E-AB19-1E3151AE3DB4}" type="pres">
      <dgm:prSet presAssocID="{2FE36E46-314E-43D8-A2E6-511D342E76CE}" presName="aSpace" presStyleCnt="0"/>
      <dgm:spPr/>
    </dgm:pt>
    <dgm:pt modelId="{2E049D90-60A4-47C8-B4A7-F3DAA708787B}" type="pres">
      <dgm:prSet presAssocID="{60065679-3229-4A3F-ADE2-86484F30B930}" presName="aNode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FC21A-4617-4C48-88F3-24B253BA8E6E}" type="pres">
      <dgm:prSet presAssocID="{60065679-3229-4A3F-ADE2-86484F30B930}" presName="aSpace" presStyleCnt="0"/>
      <dgm:spPr/>
    </dgm:pt>
  </dgm:ptLst>
  <dgm:cxnLst>
    <dgm:cxn modelId="{7C036999-3BDE-48D4-8C67-E02ACB2C6A04}" type="presOf" srcId="{C6658957-F124-4025-9C7A-2FE3E973C792}" destId="{D2CC8052-CC28-4F4E-8EFD-D38BCC1FA764}" srcOrd="0" destOrd="0" presId="urn:microsoft.com/office/officeart/2005/8/layout/pyramid2"/>
    <dgm:cxn modelId="{5E6C68B7-D6A3-42CF-895E-BCF02726FB5F}" srcId="{C6658957-F124-4025-9C7A-2FE3E973C792}" destId="{60065679-3229-4A3F-ADE2-86484F30B930}" srcOrd="1" destOrd="0" parTransId="{47AAADDB-E25B-46E7-B8EB-C2EF220CEB06}" sibTransId="{36887C70-EBF7-41AA-A390-8DD59A867AD5}"/>
    <dgm:cxn modelId="{A809A462-BD8F-41EF-9532-3AD6D6EEB9E7}" type="presOf" srcId="{60065679-3229-4A3F-ADE2-86484F30B930}" destId="{2E049D90-60A4-47C8-B4A7-F3DAA708787B}" srcOrd="0" destOrd="0" presId="urn:microsoft.com/office/officeart/2005/8/layout/pyramid2"/>
    <dgm:cxn modelId="{76FB8AE9-40D5-4BCB-9E51-905E0BB3C534}" type="presOf" srcId="{2FE36E46-314E-43D8-A2E6-511D342E76CE}" destId="{1E749DD7-4736-48EA-872E-A323D9AC8B5B}" srcOrd="0" destOrd="0" presId="urn:microsoft.com/office/officeart/2005/8/layout/pyramid2"/>
    <dgm:cxn modelId="{50E56B22-421D-4735-8421-ED4EDE95E814}" srcId="{C6658957-F124-4025-9C7A-2FE3E973C792}" destId="{2FE36E46-314E-43D8-A2E6-511D342E76CE}" srcOrd="0" destOrd="0" parTransId="{A0279BF3-55C1-41BB-B353-BE8F0817A269}" sibTransId="{A6C61152-1685-461A-9E28-A1667EBF44CF}"/>
    <dgm:cxn modelId="{EDFE7E07-165E-44AC-8125-96AF76935AE2}" type="presParOf" srcId="{D2CC8052-CC28-4F4E-8EFD-D38BCC1FA764}" destId="{BC1ED9C1-FF5F-46DD-A71D-C50302F4C578}" srcOrd="0" destOrd="0" presId="urn:microsoft.com/office/officeart/2005/8/layout/pyramid2"/>
    <dgm:cxn modelId="{9706DDF2-6B56-40AF-AD5D-908B1DE25204}" type="presParOf" srcId="{D2CC8052-CC28-4F4E-8EFD-D38BCC1FA764}" destId="{EFB9314D-C8D3-4D77-8259-6ED8B8B2AE97}" srcOrd="1" destOrd="0" presId="urn:microsoft.com/office/officeart/2005/8/layout/pyramid2"/>
    <dgm:cxn modelId="{71DD31A1-F74E-4369-960E-DF311BAD2D5B}" type="presParOf" srcId="{EFB9314D-C8D3-4D77-8259-6ED8B8B2AE97}" destId="{1E749DD7-4736-48EA-872E-A323D9AC8B5B}" srcOrd="0" destOrd="0" presId="urn:microsoft.com/office/officeart/2005/8/layout/pyramid2"/>
    <dgm:cxn modelId="{9BACD26A-9976-4FF0-B4E6-262A2D213D0B}" type="presParOf" srcId="{EFB9314D-C8D3-4D77-8259-6ED8B8B2AE97}" destId="{A26F3794-E80F-4E7E-AB19-1E3151AE3DB4}" srcOrd="1" destOrd="0" presId="urn:microsoft.com/office/officeart/2005/8/layout/pyramid2"/>
    <dgm:cxn modelId="{91DA74DC-79B7-49A0-81E7-4722456D313C}" type="presParOf" srcId="{EFB9314D-C8D3-4D77-8259-6ED8B8B2AE97}" destId="{2E049D90-60A4-47C8-B4A7-F3DAA708787B}" srcOrd="2" destOrd="0" presId="urn:microsoft.com/office/officeart/2005/8/layout/pyramid2"/>
    <dgm:cxn modelId="{0EFCCA17-8B64-422D-9971-22566C1E856F}" type="presParOf" srcId="{EFB9314D-C8D3-4D77-8259-6ED8B8B2AE97}" destId="{15CFC21A-4617-4C48-88F3-24B253BA8E6E}" srcOrd="3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3B26BB-A516-4712-A0B6-0E9303467012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E8FF45-E836-4AAA-85B0-0F0171DF138D}">
      <dgm:prSet phldrT="[Текст]"/>
      <dgm:spPr/>
      <dgm:t>
        <a:bodyPr/>
        <a:lstStyle/>
        <a:p>
          <a:r>
            <a:rPr lang="ru-RU" dirty="0" smtClean="0"/>
            <a:t>Продавец</a:t>
          </a:r>
          <a:endParaRPr lang="ru-RU" dirty="0"/>
        </a:p>
      </dgm:t>
    </dgm:pt>
    <dgm:pt modelId="{6D44E683-9AB7-4E64-9C66-027C22AB06CE}" type="parTrans" cxnId="{54A3F253-B008-4431-834F-6D9A6BB4CA52}">
      <dgm:prSet/>
      <dgm:spPr/>
      <dgm:t>
        <a:bodyPr/>
        <a:lstStyle/>
        <a:p>
          <a:endParaRPr lang="ru-RU"/>
        </a:p>
      </dgm:t>
    </dgm:pt>
    <dgm:pt modelId="{4C0C4A53-1D78-49BF-8C43-347EB3D5C45B}" type="sibTrans" cxnId="{54A3F253-B008-4431-834F-6D9A6BB4CA52}">
      <dgm:prSet/>
      <dgm:spPr/>
      <dgm:t>
        <a:bodyPr/>
        <a:lstStyle/>
        <a:p>
          <a:endParaRPr lang="ru-RU"/>
        </a:p>
      </dgm:t>
    </dgm:pt>
    <dgm:pt modelId="{C6352F55-A3CB-4690-8B9F-81CDDBD259CE}">
      <dgm:prSet phldrT="[Текст]"/>
      <dgm:spPr/>
      <dgm:t>
        <a:bodyPr/>
        <a:lstStyle/>
        <a:p>
          <a:r>
            <a:rPr lang="ru-RU" dirty="0" smtClean="0"/>
            <a:t>Покупатель</a:t>
          </a:r>
          <a:endParaRPr lang="ru-RU" dirty="0"/>
        </a:p>
      </dgm:t>
    </dgm:pt>
    <dgm:pt modelId="{845FE6A6-3500-4488-B8A0-44E8B5D9D4A6}" type="parTrans" cxnId="{DF391950-EC15-4E86-A125-ECD30B344572}">
      <dgm:prSet/>
      <dgm:spPr/>
      <dgm:t>
        <a:bodyPr/>
        <a:lstStyle/>
        <a:p>
          <a:endParaRPr lang="ru-RU"/>
        </a:p>
      </dgm:t>
    </dgm:pt>
    <dgm:pt modelId="{2827698F-9C88-4255-90F1-D2F35427C105}" type="sibTrans" cxnId="{DF391950-EC15-4E86-A125-ECD30B344572}">
      <dgm:prSet/>
      <dgm:spPr/>
      <dgm:t>
        <a:bodyPr/>
        <a:lstStyle/>
        <a:p>
          <a:endParaRPr lang="ru-RU"/>
        </a:p>
      </dgm:t>
    </dgm:pt>
    <dgm:pt modelId="{D127CA20-D903-4D1C-8C42-57D1AC4618E7}" type="pres">
      <dgm:prSet presAssocID="{9D3B26BB-A516-4712-A0B6-0E930346701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D5936B-8E08-4BEB-8E4A-83CE80F80E1E}" type="pres">
      <dgm:prSet presAssocID="{9D3B26BB-A516-4712-A0B6-0E9303467012}" presName="ribbon" presStyleLbl="node1" presStyleIdx="0" presStyleCnt="1"/>
      <dgm:spPr/>
    </dgm:pt>
    <dgm:pt modelId="{2C8A9CD0-FD14-472D-AF9C-FED6D3FEB067}" type="pres">
      <dgm:prSet presAssocID="{9D3B26BB-A516-4712-A0B6-0E9303467012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BAB9F-2377-490C-BD43-6E78BFFD4E10}" type="pres">
      <dgm:prSet presAssocID="{9D3B26BB-A516-4712-A0B6-0E9303467012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09AF7D-3837-44C5-8B46-E498C9BDE40B}" type="presOf" srcId="{9D3B26BB-A516-4712-A0B6-0E9303467012}" destId="{D127CA20-D903-4D1C-8C42-57D1AC4618E7}" srcOrd="0" destOrd="0" presId="urn:microsoft.com/office/officeart/2005/8/layout/arrow6"/>
    <dgm:cxn modelId="{82877485-CEEA-45E0-966A-F62ADD6E1B3E}" type="presOf" srcId="{C6352F55-A3CB-4690-8B9F-81CDDBD259CE}" destId="{4DABAB9F-2377-490C-BD43-6E78BFFD4E10}" srcOrd="0" destOrd="0" presId="urn:microsoft.com/office/officeart/2005/8/layout/arrow6"/>
    <dgm:cxn modelId="{54A3F253-B008-4431-834F-6D9A6BB4CA52}" srcId="{9D3B26BB-A516-4712-A0B6-0E9303467012}" destId="{2BE8FF45-E836-4AAA-85B0-0F0171DF138D}" srcOrd="0" destOrd="0" parTransId="{6D44E683-9AB7-4E64-9C66-027C22AB06CE}" sibTransId="{4C0C4A53-1D78-49BF-8C43-347EB3D5C45B}"/>
    <dgm:cxn modelId="{DF391950-EC15-4E86-A125-ECD30B344572}" srcId="{9D3B26BB-A516-4712-A0B6-0E9303467012}" destId="{C6352F55-A3CB-4690-8B9F-81CDDBD259CE}" srcOrd="1" destOrd="0" parTransId="{845FE6A6-3500-4488-B8A0-44E8B5D9D4A6}" sibTransId="{2827698F-9C88-4255-90F1-D2F35427C105}"/>
    <dgm:cxn modelId="{13621380-B0A7-46F9-9495-F222318565A5}" type="presOf" srcId="{2BE8FF45-E836-4AAA-85B0-0F0171DF138D}" destId="{2C8A9CD0-FD14-472D-AF9C-FED6D3FEB067}" srcOrd="0" destOrd="0" presId="urn:microsoft.com/office/officeart/2005/8/layout/arrow6"/>
    <dgm:cxn modelId="{0924BF82-FE27-4E51-A6C7-F6ECDEE02556}" type="presParOf" srcId="{D127CA20-D903-4D1C-8C42-57D1AC4618E7}" destId="{1FD5936B-8E08-4BEB-8E4A-83CE80F80E1E}" srcOrd="0" destOrd="0" presId="urn:microsoft.com/office/officeart/2005/8/layout/arrow6"/>
    <dgm:cxn modelId="{4E17E450-DED5-4659-8701-01AA6E8C4766}" type="presParOf" srcId="{D127CA20-D903-4D1C-8C42-57D1AC4618E7}" destId="{2C8A9CD0-FD14-472D-AF9C-FED6D3FEB067}" srcOrd="1" destOrd="0" presId="urn:microsoft.com/office/officeart/2005/8/layout/arrow6"/>
    <dgm:cxn modelId="{2195E84F-2BAE-4CE9-BD3E-46E4DFD12BBC}" type="presParOf" srcId="{D127CA20-D903-4D1C-8C42-57D1AC4618E7}" destId="{4DABAB9F-2377-490C-BD43-6E78BFFD4E10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0E2518-BFD1-4FC3-99F6-6AA4FA09BAF2}" type="datetimeFigureOut">
              <a:rPr lang="ru-RU" smtClean="0"/>
              <a:pPr/>
              <a:t>01.07.2010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B2830F-459D-4C3A-8ACA-814AF8026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66FF99"/>
                </a:solidFill>
              </a:rPr>
              <a:t>деловая игра</a:t>
            </a:r>
            <a:endParaRPr lang="ru-RU" sz="5400" b="1" dirty="0">
              <a:solidFill>
                <a:srgbClr val="66FF99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МАЛЫЙ БИЗНЕС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ВЫЧИСЛИТЕЛЬНЫЙ ЭКСПЕРИМЕНТ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1571612"/>
          <a:ext cx="7500989" cy="4786342"/>
        </p:xfrm>
        <a:graphic>
          <a:graphicData uri="http://schemas.openxmlformats.org/drawingml/2006/table">
            <a:tbl>
              <a:tblPr/>
              <a:tblGrid>
                <a:gridCol w="1342460"/>
                <a:gridCol w="1275335"/>
                <a:gridCol w="1585781"/>
                <a:gridCol w="1610950"/>
                <a:gridCol w="1686463"/>
              </a:tblGrid>
              <a:tr h="6837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Цена отпускная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Сумма отпускная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Куплено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Потрачено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Доход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27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71480"/>
            <a:ext cx="5372112" cy="6318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АНАЛИЗ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Сравнить потраченную сумму (150 000 рублей) и ожидаемый доход.</a:t>
            </a:r>
          </a:p>
          <a:p>
            <a:r>
              <a:rPr lang="ru-RU" sz="3200" dirty="0" smtClean="0"/>
              <a:t>Ответить на вопросы:</a:t>
            </a:r>
          </a:p>
          <a:p>
            <a:pPr>
              <a:buFontTx/>
              <a:buChar char="-"/>
            </a:pPr>
            <a:r>
              <a:rPr lang="ru-RU" sz="3200" dirty="0" smtClean="0"/>
              <a:t>Какой доход со всего приобретенного товара.</a:t>
            </a:r>
          </a:p>
          <a:p>
            <a:pPr>
              <a:buFontTx/>
              <a:buChar char="-"/>
            </a:pPr>
            <a:r>
              <a:rPr lang="ru-RU" sz="3200" dirty="0" smtClean="0"/>
              <a:t>Какой доход с одного покупателя (с суммы 2 000 рублей).</a:t>
            </a:r>
          </a:p>
          <a:p>
            <a:pPr>
              <a:buNone/>
            </a:pPr>
            <a:r>
              <a:rPr lang="ru-RU" sz="3200" dirty="0" smtClean="0"/>
              <a:t>Сделать выводы. </a:t>
            </a:r>
            <a:endParaRPr lang="ru-RU" sz="3200" dirty="0"/>
          </a:p>
        </p:txBody>
      </p:sp>
      <p:pic>
        <p:nvPicPr>
          <p:cNvPr id="4" name="Рисунок 3" descr="j035678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072074"/>
            <a:ext cx="1385890" cy="1385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6157930" cy="7747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СИСТЕМА ОЦЕНИВАНИЯ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928662" y="1357298"/>
          <a:ext cx="7729572" cy="204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31"/>
                <a:gridCol w="644131"/>
                <a:gridCol w="644131"/>
                <a:gridCol w="644131"/>
                <a:gridCol w="644131"/>
                <a:gridCol w="644131"/>
                <a:gridCol w="644131"/>
                <a:gridCol w="644131"/>
                <a:gridCol w="644131"/>
                <a:gridCol w="644131"/>
                <a:gridCol w="644131"/>
                <a:gridCol w="644131"/>
              </a:tblGrid>
              <a:tr h="850901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Bookman Old Style"/>
                          <a:ea typeface="Calibri"/>
                          <a:cs typeface="Times New Roman"/>
                        </a:rPr>
                        <a:t>Ф.И. класс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Правильность выполнения задания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Четкость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Оперативность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Выполнение задания без посторонней помощи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Оформление таблицы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Практичность выдвинутой идеи (социальная значимость)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Массовость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Стиль общения продавца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Выводы и рекомендации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Bookman Old Style"/>
                          <a:ea typeface="Calibri"/>
                          <a:cs typeface="Times New Roman"/>
                        </a:rPr>
                        <a:t>Субъективная оценка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Bookman Old Style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</a:tr>
              <a:tr h="344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Bookman Old Style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0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4000504"/>
            <a:ext cx="5857916" cy="255454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200" b="1" i="1" dirty="0" smtClean="0"/>
              <a:t>8- 10 баллов  - </a:t>
            </a:r>
            <a:r>
              <a:rPr lang="ru-RU" sz="3200" b="1" dirty="0" smtClean="0"/>
              <a:t>«5»</a:t>
            </a:r>
          </a:p>
          <a:p>
            <a:r>
              <a:rPr lang="ru-RU" sz="3200" b="1" i="1" dirty="0" smtClean="0"/>
              <a:t>5 – 7 баллов – </a:t>
            </a:r>
            <a:r>
              <a:rPr lang="ru-RU" sz="3200" b="1" dirty="0" smtClean="0"/>
              <a:t>«4»</a:t>
            </a:r>
          </a:p>
          <a:p>
            <a:r>
              <a:rPr lang="ru-RU" sz="3200" b="1" i="1" dirty="0" smtClean="0"/>
              <a:t>3 – 4 балла – </a:t>
            </a:r>
            <a:r>
              <a:rPr lang="ru-RU" sz="3200" b="1" dirty="0" smtClean="0"/>
              <a:t>«3»</a:t>
            </a:r>
          </a:p>
          <a:p>
            <a:r>
              <a:rPr lang="ru-RU" sz="3200" b="1" i="1" dirty="0" smtClean="0"/>
              <a:t>0 – 2 балла –</a:t>
            </a:r>
            <a:r>
              <a:rPr lang="ru-RU" sz="3200" b="1" dirty="0" smtClean="0"/>
              <a:t> «2»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OLLAR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214554"/>
            <a:ext cx="5432445" cy="34010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643866" cy="136838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400" dirty="0" smtClean="0"/>
              <a:t>НАГРАЖДЕНИЕ ПОБЕДИТЕЛЯ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j0283641.gif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786446" y="2143116"/>
            <a:ext cx="1571636" cy="3393305"/>
          </a:xfrm>
        </p:spPr>
      </p:pic>
      <p:pic>
        <p:nvPicPr>
          <p:cNvPr id="6" name="Рисунок 5" descr="DOLARBIL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928670"/>
            <a:ext cx="4454042" cy="4079138"/>
          </a:xfrm>
          <a:prstGeom prst="rect">
            <a:avLst/>
          </a:prstGeom>
        </p:spPr>
      </p:pic>
      <p:pic>
        <p:nvPicPr>
          <p:cNvPr id="7" name="Рисунок 6" descr="DOLARBIL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10" y="2357430"/>
            <a:ext cx="4454042" cy="40791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785926"/>
            <a:ext cx="7786742" cy="40318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Администрация города объявила конкурс предпринимателей, которые должны предложить проекты открытия магазина определенного профиля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>
                <a:solidFill>
                  <a:schemeClr val="bg1"/>
                </a:solidFill>
              </a:rPr>
              <a:t>Победитель получает  </a:t>
            </a:r>
            <a:r>
              <a:rPr lang="ru-RU" sz="3200" b="1" dirty="0" smtClean="0">
                <a:solidFill>
                  <a:schemeClr val="bg1"/>
                </a:solidFill>
              </a:rPr>
              <a:t>150 000 </a:t>
            </a:r>
            <a:r>
              <a:rPr lang="ru-RU" sz="3200" b="1" dirty="0">
                <a:solidFill>
                  <a:schemeClr val="bg1"/>
                </a:solidFill>
              </a:rPr>
              <a:t>рублей для осуществления данного проекта, т.е. для </a:t>
            </a:r>
            <a:r>
              <a:rPr lang="ru-RU" sz="3200" b="1" dirty="0" smtClean="0">
                <a:solidFill>
                  <a:schemeClr val="bg1"/>
                </a:solidFill>
              </a:rPr>
              <a:t>погашения первоначальных затрат при открытии предприятия малого </a:t>
            </a:r>
            <a:r>
              <a:rPr lang="ru-RU" sz="3200" b="1" dirty="0">
                <a:solidFill>
                  <a:schemeClr val="bg1"/>
                </a:solidFill>
              </a:rPr>
              <a:t>бизнеса. </a:t>
            </a:r>
          </a:p>
        </p:txBody>
      </p:sp>
      <p:pic>
        <p:nvPicPr>
          <p:cNvPr id="3" name="Рисунок 2" descr="fad7216fa6f1cd1013fba98e1e5e707b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285728"/>
            <a:ext cx="1263024" cy="92869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714356"/>
            <a:ext cx="5715040" cy="646331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ПОСТАНОВКА    ЗАДАЧИ:</a:t>
            </a:r>
            <a:endParaRPr lang="ru-RU" sz="36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12"/>
            <a:ext cx="6421455" cy="742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rgbClr val="66FF99"/>
                </a:solidFill>
              </a:rPr>
              <a:t>ЦЕЛИ  МОДЕЛИРОВАНИЯ:</a:t>
            </a:r>
            <a:endParaRPr lang="ru-RU" sz="4800" dirty="0">
              <a:solidFill>
                <a:srgbClr val="66FF9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993091" cy="352426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66FF99"/>
                </a:solidFill>
              </a:rPr>
              <a:t>Учащиеся должны убедиться в том, что: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66FF99"/>
                </a:solidFill>
              </a:rPr>
              <a:t>  Могут осознанно, самостоятельно  делать свой выбор.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66FF99"/>
                </a:solidFill>
              </a:rPr>
              <a:t>  Интеллектуальная собственность – это товар.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66FF99"/>
                </a:solidFill>
              </a:rPr>
              <a:t>  Знание и творчество – залог успеха.</a:t>
            </a:r>
          </a:p>
          <a:p>
            <a:pPr>
              <a:buFontTx/>
              <a:buChar char="-"/>
            </a:pPr>
            <a:endParaRPr lang="ru-RU" sz="3200" b="1" dirty="0" smtClean="0">
              <a:solidFill>
                <a:srgbClr val="66FF99"/>
              </a:solidFill>
            </a:endParaRPr>
          </a:p>
        </p:txBody>
      </p:sp>
      <p:pic>
        <p:nvPicPr>
          <p:cNvPr id="4" name="Рисунок 3" descr="AG00317_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15272" y="0"/>
            <a:ext cx="1038225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714356"/>
            <a:ext cx="4849819" cy="7429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УПРОЩЕНИЕ МОДЕЛИ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547938"/>
            <a:ext cx="7778777" cy="33099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- имеется помещение для магазина, таким образом, аренду платить не надо;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- в течение первого года налоги платить не надо;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dirty="0" smtClean="0">
                <a:solidFill>
                  <a:schemeClr val="bg1"/>
                </a:solidFill>
              </a:rPr>
              <a:t>- ассортимент ограничен 15 наименованиями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285728"/>
            <a:ext cx="6729434" cy="7747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ИНФОРМАЦИОННАЯ МОДЕЛЬ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Объект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Calibri"/>
                          <a:cs typeface="Times New Roman"/>
                        </a:rPr>
                        <a:t>Параметры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Название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Оборудование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Вводится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Вводится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Затраты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Рассчитывается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Персонал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Вводится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Зарплата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Вводится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Затраты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Рассчитывается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Ассортимент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Вводится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Вводится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Вводится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Затраты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рассчитывается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Система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Магазин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Общие расходы</a:t>
                      </a:r>
                      <a:endParaRPr lang="ru-RU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872442" cy="1500198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5300" dirty="0" smtClean="0"/>
              <a:t>МАТЕМАТИЧЕСКАЯ МОДЕЛЬ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857224" y="1928802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428604"/>
            <a:ext cx="6157930" cy="77472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КОМПЬЮТЕРНАЯ МОДЕЛЬ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428734"/>
          <a:ext cx="8501120" cy="5214973"/>
        </p:xfrm>
        <a:graphic>
          <a:graphicData uri="http://schemas.openxmlformats.org/drawingml/2006/table">
            <a:tbl>
              <a:tblPr/>
              <a:tblGrid>
                <a:gridCol w="1419150"/>
                <a:gridCol w="716464"/>
                <a:gridCol w="592461"/>
                <a:gridCol w="772387"/>
                <a:gridCol w="573279"/>
                <a:gridCol w="881802"/>
                <a:gridCol w="759497"/>
                <a:gridCol w="581575"/>
                <a:gridCol w="771577"/>
                <a:gridCol w="789988"/>
                <a:gridCol w="642940"/>
              </a:tblGrid>
              <a:tr h="74499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Наименование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Кол-во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Цена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Стоимость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Кол-во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Зарплата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Стоимость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Кол-во товара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Цена поставщика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Сумма поставщика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Общий расход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Оборудование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Персонал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33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ИТОГО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>ПЛАН  </a:t>
            </a:r>
            <a:br>
              <a:rPr lang="ru-RU" sz="3600" dirty="0" smtClean="0"/>
            </a:br>
            <a:r>
              <a:rPr lang="ru-RU" sz="3600" dirty="0" smtClean="0"/>
              <a:t>ВЫЧИСЛИТЕЛЬНОГО ЭКСПЕРИМЕНТА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3200" dirty="0" smtClean="0"/>
              <a:t>Выбрать по жребию тип магазина</a:t>
            </a:r>
          </a:p>
          <a:p>
            <a:pPr lvl="0"/>
            <a:r>
              <a:rPr lang="ru-RU" sz="3200" dirty="0" smtClean="0"/>
              <a:t>Дать название магазину</a:t>
            </a:r>
          </a:p>
          <a:p>
            <a:pPr lvl="0"/>
            <a:r>
              <a:rPr lang="ru-RU" sz="3200" dirty="0" smtClean="0"/>
              <a:t>Заполнить таблицу наименованиями ассортимента</a:t>
            </a:r>
          </a:p>
          <a:p>
            <a:pPr lvl="0"/>
            <a:r>
              <a:rPr lang="ru-RU" sz="3200" dirty="0" smtClean="0"/>
              <a:t>Внести количество, цену, зарплату</a:t>
            </a:r>
          </a:p>
          <a:p>
            <a:pPr lvl="0"/>
            <a:r>
              <a:rPr lang="ru-RU" sz="3200" dirty="0" smtClean="0"/>
              <a:t>Производить изменения до тех пор, пока итоговая сумма не будет приближена к 150 000 рублей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71736" y="642918"/>
            <a:ext cx="5157798" cy="1143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СМЕНА РОЛЕЙ</a:t>
            </a:r>
            <a:endParaRPr lang="ru-RU" sz="6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j035678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2976" y="5374970"/>
            <a:ext cx="1143008" cy="1234449"/>
          </a:xfrm>
          <a:prstGeom prst="rect">
            <a:avLst/>
          </a:prstGeom>
        </p:spPr>
      </p:pic>
      <p:pic>
        <p:nvPicPr>
          <p:cNvPr id="9" name="Рисунок 8" descr="j0356712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206" y="5286388"/>
            <a:ext cx="1214446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438</TotalTime>
  <Words>439</Words>
  <Application>Microsoft Office PowerPoint</Application>
  <PresentationFormat>Экран (4:3)</PresentationFormat>
  <Paragraphs>398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МАЛЫЙ БИЗНЕС</vt:lpstr>
      <vt:lpstr>Слайд 2</vt:lpstr>
      <vt:lpstr>ЦЕЛИ  МОДЕЛИРОВАНИЯ:</vt:lpstr>
      <vt:lpstr>УПРОЩЕНИЕ МОДЕЛИ</vt:lpstr>
      <vt:lpstr>ИНФОРМАЦИОННАЯ МОДЕЛЬ</vt:lpstr>
      <vt:lpstr>МАТЕМАТИЧЕСКАЯ МОДЕЛЬ </vt:lpstr>
      <vt:lpstr>КОМПЬЮТЕРНАЯ МОДЕЛЬ</vt:lpstr>
      <vt:lpstr>ПЛАН   ВЫЧИСЛИТЕЛЬНОГО ЭКСПЕРИМЕНТА</vt:lpstr>
      <vt:lpstr>СМЕНА РОЛЕЙ</vt:lpstr>
      <vt:lpstr>ВЫЧИСЛИТЕЛЬНЫЙ ЭКСПЕРИМЕНТ</vt:lpstr>
      <vt:lpstr>АНАЛИЗ ЭКСПЕРИМЕНТА</vt:lpstr>
      <vt:lpstr>СИСТЕМА ОЦЕНИВАНИЯ</vt:lpstr>
      <vt:lpstr>НАГРАЖДЕНИЕ ПОБЕДИТЕЛЯ 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МАЛЫЙ БИЗНЕС</dc:title>
  <dc:creator>1</dc:creator>
  <cp:lastModifiedBy>TATA</cp:lastModifiedBy>
  <cp:revision>34</cp:revision>
  <dcterms:created xsi:type="dcterms:W3CDTF">2009-02-23T12:51:07Z</dcterms:created>
  <dcterms:modified xsi:type="dcterms:W3CDTF">2010-07-01T19:38:55Z</dcterms:modified>
</cp:coreProperties>
</file>