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71" r:id="rId16"/>
    <p:sldId id="275" r:id="rId17"/>
    <p:sldId id="279" r:id="rId18"/>
    <p:sldId id="272" r:id="rId19"/>
    <p:sldId id="273" r:id="rId20"/>
    <p:sldId id="274" r:id="rId21"/>
    <p:sldId id="278" r:id="rId22"/>
    <p:sldId id="276" r:id="rId23"/>
    <p:sldId id="280" r:id="rId24"/>
    <p:sldId id="281" r:id="rId25"/>
    <p:sldId id="27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AD4B4E2-EFA6-4E44-8F17-5494242B5C80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D66C290-4F51-400F-A00E-E75ECCA92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0206-6D21-45F0-936E-75DFA5D7F45E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C52A-AD09-432B-8811-54271F9B6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FAFA-582A-4F83-875D-6D99BF535F44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EBC8-A783-4937-88C0-B4FAA3F90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BF87-1623-41BC-B899-8720B8E567BE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D983-E2D8-4F68-9CD0-268763D79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FC18E4-9D6E-4427-B2F0-56BA51CFCE4E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C65B9-EA4B-4675-92EB-03E84D4B8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2F729-C5E1-4B8D-BA28-2FCABD95772E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77816-435F-48AA-AE70-57DC4F606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B4C4EB-298C-4148-B0DF-52710D48847B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6D799D-4DBA-4BD4-BA19-10B935A99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E1F6-7BB5-44BB-AC1A-013EA939966E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49332-31FE-4BC2-A4D3-1C5CCFA9C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D7A8-A1BD-4994-A54B-6C234DCE24BB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E9968-6E79-46A5-8D72-31DCD8535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3099C6-F685-436B-B75B-934BA1BB1EA8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7CE2B4-06EB-493D-B170-037841DAD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22A21D1-EA30-4809-8516-A32C5D0E837C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B3E2FC0-CF1D-4A66-AC70-89FEB83E0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6AE1E23-7DF4-4691-9800-0ABB75A7E8AD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D09374B-4E9C-451E-BE6E-13B6C9AD7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45" r:id="rId2"/>
    <p:sldLayoutId id="2147483952" r:id="rId3"/>
    <p:sldLayoutId id="2147483946" r:id="rId4"/>
    <p:sldLayoutId id="2147483953" r:id="rId5"/>
    <p:sldLayoutId id="2147483947" r:id="rId6"/>
    <p:sldLayoutId id="2147483948" r:id="rId7"/>
    <p:sldLayoutId id="2147483954" r:id="rId8"/>
    <p:sldLayoutId id="2147483955" r:id="rId9"/>
    <p:sldLayoutId id="2147483949" r:id="rId10"/>
    <p:sldLayoutId id="2147483950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mbria" pitchFamily="18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http://kseniaflor.narod.ru/biser/image/r05.jpg" TargetMode="External"/><Relationship Id="rId13" Type="http://schemas.openxmlformats.org/officeDocument/2006/relationships/image" Target="http://kseniaflor.narod.ru/biser/image/r08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0.jpeg"/><Relationship Id="rId2" Type="http://schemas.openxmlformats.org/officeDocument/2006/relationships/hyperlink" Target="http://kseniaflor.narod.ru/biser/biser06.html" TargetMode="External"/><Relationship Id="rId16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5" Type="http://schemas.openxmlformats.org/officeDocument/2006/relationships/image" Target="http://kseniaflor.narod.ru/biser/image/r09.jpg" TargetMode="External"/><Relationship Id="rId10" Type="http://schemas.openxmlformats.org/officeDocument/2006/relationships/image" Target="http://kseniaflor.narod.ru/biser/image/r06.jpg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8.jpeg"/><Relationship Id="rId1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6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143000" y="357188"/>
            <a:ext cx="678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МОУ «Яснополянская основная общеобразовательная школа»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032125" cy="3214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4000500" y="1285875"/>
            <a:ext cx="4429125" cy="37861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проект: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Шукшин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костёр калины красной</a:t>
            </a: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4357688" y="5143500"/>
            <a:ext cx="3786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Выполнила: Аксютина Лена,</a:t>
            </a: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                       ученица 9 класса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8" grpId="0" animBg="1"/>
      <p:bldP spid="71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28625" y="428625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 оформлении рамки мне помогут девочки – первоклассницы</a:t>
            </a:r>
            <a:r>
              <a:rPr lang="ru-RU"/>
              <a:t>.</a:t>
            </a:r>
          </a:p>
        </p:txBody>
      </p:sp>
      <p:pic>
        <p:nvPicPr>
          <p:cNvPr id="18436" name="Picture 4" descr="C:\Documents and Settings\USER\Рабочий стол\Ян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2613397" cy="2090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7" name="Picture 5" descr="C:\Documents and Settings\USER\Рабочий стол\саш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714488"/>
            <a:ext cx="2233594" cy="2791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6" descr="C:\Documents and Settings\USER\Рабочий стол\И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000240"/>
            <a:ext cx="258962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28625" y="428625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Круглова Яна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3286125" y="4643438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Черепанова Саша</a:t>
            </a: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5857875" y="4357688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Саломатина Ира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2" grpId="0"/>
      <p:bldP spid="18439" grpId="0"/>
      <p:bldP spid="184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143000" y="357188"/>
            <a:ext cx="642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Схема для веточек калины</a:t>
            </a:r>
          </a:p>
        </p:txBody>
      </p:sp>
      <p:pic>
        <p:nvPicPr>
          <p:cNvPr id="19459" name="Picture 1" descr="Дерево - последовательность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10302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Дерево - последовательность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1143000"/>
            <a:ext cx="10302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Дерево - последовательность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1143000"/>
            <a:ext cx="10302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Дерево - последовательность">
            <a:hlinkClick r:id="rId2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1143000"/>
            <a:ext cx="10302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642938" y="2071688"/>
            <a:ext cx="80010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Нанижите достаточное количество бисера на проволоку (очень удобно работать с низкой 30-40 см). Не отрезая низку от катушки, начните изготовление листочков. Оставьте около 10 см свободной проволоки, для каждого листочка отделите от низки 6 бисерин, сверните колечком и скрутите проволоку у его основания. Нанижите 6 бисерин для следующего листочка и так же скрутите, отступив от первого листочка 0,5-0,8 см. Для веточки сделайте 9 листочков. </a:t>
            </a:r>
          </a:p>
        </p:txBody>
      </p:sp>
      <p:pic>
        <p:nvPicPr>
          <p:cNvPr id="19464" name="Picture 6" descr="Дерево - последовательность">
            <a:hlinkClick r:id="rId2"/>
          </p:cNvPr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3000375" y="3286125"/>
            <a:ext cx="137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5" descr="Дерево - последовательность">
            <a:hlinkClick r:id="rId2"/>
          </p:cNvPr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4357688" y="3286125"/>
            <a:ext cx="137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8" descr="Дерево - последовательность">
            <a:hlinkClick r:id="rId2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0" y="3286125"/>
            <a:ext cx="137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0" descr="Дерево - последовательность">
            <a:hlinkClick r:id="rId2"/>
          </p:cNvPr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1714500" y="5214938"/>
            <a:ext cx="12938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9" descr="Дерево - последовательность">
            <a:hlinkClick r:id="rId2"/>
          </p:cNvPr>
          <p:cNvPicPr>
            <a:picLocks noChangeAspect="1" noChangeArrowheads="1"/>
          </p:cNvPicPr>
          <p:nvPr/>
        </p:nvPicPr>
        <p:blipFill>
          <a:blip r:embed="rId14" r:link="rId15"/>
          <a:srcRect/>
          <a:stretch>
            <a:fillRect/>
          </a:stretch>
        </p:blipFill>
        <p:spPr bwMode="auto">
          <a:xfrm>
            <a:off x="3071813" y="5214938"/>
            <a:ext cx="12890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470" name="Rectangle 13"/>
          <p:cNvSpPr>
            <a:spLocks noChangeArrowheads="1"/>
          </p:cNvSpPr>
          <p:nvPr/>
        </p:nvSpPr>
        <p:spPr bwMode="auto">
          <a:xfrm>
            <a:off x="785813" y="4500563"/>
            <a:ext cx="82010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Делаем грозди ягод. Нанижите красный бисер на проволоку. </a:t>
            </a:r>
          </a:p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Сделайте 10 петелек по 3 бисерины, не оставляя более 2-3 мм свободной проволоки между петельками. </a:t>
            </a:r>
          </a:p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Оформляем гроздь, скрепляя петельки между собой свободными концами проволоки </a:t>
            </a:r>
          </a:p>
        </p:txBody>
      </p:sp>
      <p:sp>
        <p:nvSpPr>
          <p:cNvPr id="19471" name="Прямоугольник 18"/>
          <p:cNvSpPr>
            <a:spLocks noChangeArrowheads="1"/>
          </p:cNvSpPr>
          <p:nvPr/>
        </p:nvSpPr>
        <p:spPr bwMode="auto">
          <a:xfrm>
            <a:off x="4357688" y="5500688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Приступим к сборке. Прикладываем к грозди ягод веточки. Кустик калины готов.</a:t>
            </a:r>
          </a:p>
        </p:txBody>
      </p:sp>
      <p:pic>
        <p:nvPicPr>
          <p:cNvPr id="19472" name="Picture 8" descr="939828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50" y="357188"/>
            <a:ext cx="13573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Мои документы\Мама\Фото-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643063"/>
            <a:ext cx="214312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Documents and Settings\USER\Мои документы\Мама\Фото-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857250"/>
            <a:ext cx="25479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Documents and Settings\USER\Мои документы\Мама\Фото-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857250"/>
            <a:ext cx="21478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Documents and Settings\USER\Мои документы\Мама\Фото-0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3357563"/>
            <a:ext cx="4643437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93982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4357688"/>
            <a:ext cx="13573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93982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357688"/>
            <a:ext cx="13573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1357313" y="285750"/>
            <a:ext cx="650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что у девочек получилось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Documents and Settings\USER\Мои документы\Мама\jh,vcl.jpg"/>
          <p:cNvPicPr>
            <a:picLocks noChangeAspect="1" noChangeArrowheads="1"/>
          </p:cNvPicPr>
          <p:nvPr/>
        </p:nvPicPr>
        <p:blipFill>
          <a:blip r:embed="rId2">
            <a:lum bright="-4000" contrast="-12000"/>
          </a:blip>
          <a:srcRect/>
          <a:stretch>
            <a:fillRect/>
          </a:stretch>
        </p:blipFill>
        <p:spPr bwMode="auto">
          <a:xfrm>
            <a:off x="2357438" y="1285875"/>
            <a:ext cx="5072062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93982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86250"/>
            <a:ext cx="13573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857375" y="357188"/>
            <a:ext cx="6143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что получилось у меня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Мои документы\Мама\j,vhj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428750"/>
            <a:ext cx="6429375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8" descr="93982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13573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000250" y="428625"/>
            <a:ext cx="5500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Готовая работа</a:t>
            </a: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358188" y="6143625"/>
            <a:ext cx="571500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в конец 5">
            <a:hlinkClick r:id="rId5" action="ppaction://hlinksldjump" highlightClick="1"/>
          </p:cNvPr>
          <p:cNvSpPr/>
          <p:nvPr/>
        </p:nvSpPr>
        <p:spPr>
          <a:xfrm>
            <a:off x="8286750" y="5357813"/>
            <a:ext cx="571500" cy="5715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285875" y="428625"/>
            <a:ext cx="600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истории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8" descr="9398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500063"/>
            <a:ext cx="13573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14313" y="1643063"/>
            <a:ext cx="77533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БАТИК (малайск.), техника росписи, 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а также украшенная ею многоцветная ткань. 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Рисунок наносят тонким слоем воска, 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материю опускают в краску,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которая окрашивает не покрытые 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воском части ткани.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Роспись батик издавна известна у народов </a:t>
            </a:r>
          </a:p>
          <a:p>
            <a:pPr eaLnBrk="0" hangingPunct="0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Индонезии, Индии и др. В Европе — с 20 века.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357813" y="500063"/>
            <a:ext cx="2928937" cy="10001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инструменты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1071563" y="500063"/>
            <a:ext cx="3143250" cy="9286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3929062" y="-71437"/>
            <a:ext cx="500063" cy="43576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1" name="Picture 2" descr="C:\Documents and Settings\USER\Рабочий стол\Фото-0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214563"/>
            <a:ext cx="142875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C:\Documents and Settings\USER\Рабочий стол\Фото-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643188"/>
            <a:ext cx="15446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 descr="C:\Documents and Settings\USER\Рабочий стол\Фото-0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2500313"/>
            <a:ext cx="16779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7" descr="C:\Documents and Settings\USER\Рабочий стол\Фото-00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2357438"/>
            <a:ext cx="209073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8" descr="C:\Documents and Settings\USER\Рабочий стол\Фото-00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63" y="4429125"/>
            <a:ext cx="2362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14"/>
          <p:cNvSpPr txBox="1">
            <a:spLocks noChangeArrowheads="1"/>
          </p:cNvSpPr>
          <p:nvPr/>
        </p:nvSpPr>
        <p:spPr bwMode="auto">
          <a:xfrm>
            <a:off x="0" y="3929063"/>
            <a:ext cx="1928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Краски для ткани</a:t>
            </a:r>
          </a:p>
        </p:txBody>
      </p:sp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2428875" y="3786188"/>
            <a:ext cx="1285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Резерв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88" name="TextBox 16"/>
          <p:cNvSpPr txBox="1">
            <a:spLocks noChangeArrowheads="1"/>
          </p:cNvSpPr>
          <p:nvPr/>
        </p:nvSpPr>
        <p:spPr bwMode="auto">
          <a:xfrm>
            <a:off x="4429125" y="3786188"/>
            <a:ext cx="1285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кисти</a:t>
            </a:r>
          </a:p>
        </p:txBody>
      </p:sp>
      <p:sp>
        <p:nvSpPr>
          <p:cNvPr id="24589" name="TextBox 17"/>
          <p:cNvSpPr txBox="1">
            <a:spLocks noChangeArrowheads="1"/>
          </p:cNvSpPr>
          <p:nvPr/>
        </p:nvSpPr>
        <p:spPr bwMode="auto">
          <a:xfrm>
            <a:off x="6929438" y="3714750"/>
            <a:ext cx="1357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рамка</a:t>
            </a:r>
          </a:p>
        </p:txBody>
      </p:sp>
      <p:sp>
        <p:nvSpPr>
          <p:cNvPr id="24590" name="TextBox 18"/>
          <p:cNvSpPr txBox="1">
            <a:spLocks noChangeArrowheads="1"/>
          </p:cNvSpPr>
          <p:nvPr/>
        </p:nvSpPr>
        <p:spPr bwMode="auto">
          <a:xfrm>
            <a:off x="2714625" y="5929313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Ткань  (бязь)</a:t>
            </a:r>
          </a:p>
        </p:txBody>
      </p:sp>
      <p:sp>
        <p:nvSpPr>
          <p:cNvPr id="24591" name="TextBox 19"/>
          <p:cNvSpPr txBox="1">
            <a:spLocks noChangeArrowheads="1"/>
          </p:cNvSpPr>
          <p:nvPr/>
        </p:nvSpPr>
        <p:spPr bwMode="auto">
          <a:xfrm>
            <a:off x="5214938" y="5072063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Кнопки и подрамник (можно использовать пяльцы)</a:t>
            </a:r>
          </a:p>
        </p:txBody>
      </p:sp>
      <p:pic>
        <p:nvPicPr>
          <p:cNvPr id="24592" name="Picture 8" descr="93982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4500563"/>
            <a:ext cx="13573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4586" grpId="0"/>
      <p:bldP spid="24587" grpId="0"/>
      <p:bldP spid="24588" grpId="0"/>
      <p:bldP spid="24589" grpId="0"/>
      <p:bldP spid="245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000250" y="428625"/>
            <a:ext cx="5000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для росписи</a:t>
            </a:r>
          </a:p>
        </p:txBody>
      </p:sp>
      <p:pic>
        <p:nvPicPr>
          <p:cNvPr id="54274" name="Рисунок 4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1214414" y="1357298"/>
            <a:ext cx="620931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857375" y="714375"/>
            <a:ext cx="550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техника выполнения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571625" y="2286000"/>
            <a:ext cx="61436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Разложите перед собой ткань с готовым рисунком. </a:t>
            </a:r>
          </a:p>
          <a:p>
            <a:r>
              <a:rPr lang="ru-RU"/>
              <a:t>Возьмите резерв и медленно обводите контур рисунка на ткани.</a:t>
            </a:r>
          </a:p>
          <a:p>
            <a:r>
              <a:rPr lang="ru-RU"/>
              <a:t>Для того, чтобы контур получился аккуратным необходимо начинать работу с левого верхнего угла, постепенно перемещаясь вниз.</a:t>
            </a:r>
          </a:p>
          <a:p>
            <a:r>
              <a:rPr lang="ru-RU"/>
              <a:t>Резерв надо держать под углом 45 градусов к поверхности ткани, касаясь её только внешним краем отверстия, так чтобы резерв мог свободно выходить, давая ровную линию.</a:t>
            </a:r>
          </a:p>
          <a:p>
            <a:r>
              <a:rPr lang="ru-RU"/>
              <a:t>Готовый рисунок на ткани оставить для просыхания.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2214563" y="1571625"/>
            <a:ext cx="4857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Первый этап</a:t>
            </a:r>
          </a:p>
        </p:txBody>
      </p:sp>
      <p:pic>
        <p:nvPicPr>
          <p:cNvPr id="26629" name="Picture 8" descr="9398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13573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714625" y="428625"/>
            <a:ext cx="392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Второй этап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285875" y="1285875"/>
            <a:ext cx="6858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Для того чтобы не испортить работу, необходимо ткань с нанесенным резервом натянуть на подрамник.</a:t>
            </a:r>
          </a:p>
          <a:p>
            <a:r>
              <a:rPr lang="ru-RU"/>
              <a:t>Закрепляется ткань на подрамнике с помощью кнопок.</a:t>
            </a:r>
          </a:p>
          <a:p>
            <a:r>
              <a:rPr lang="ru-RU"/>
              <a:t>Для этого раскладываем ткань на столе лицевой стороной вниз. Сверху кладется подрамник, так чтобы края ткани  выступали за него.</a:t>
            </a:r>
          </a:p>
          <a:p>
            <a:r>
              <a:rPr lang="ru-RU"/>
              <a:t>Затем края ткани загибаются и закрепляются кнопками. Ткань должна быть туго натянута.</a:t>
            </a:r>
          </a:p>
          <a:p>
            <a:r>
              <a:rPr lang="ru-RU"/>
              <a:t>Я использовала пяльцы, так как рисунок не большой.</a:t>
            </a:r>
          </a:p>
        </p:txBody>
      </p:sp>
      <p:pic>
        <p:nvPicPr>
          <p:cNvPr id="27652" name="Picture 8" descr="9398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214813"/>
            <a:ext cx="13573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143500" y="1714500"/>
            <a:ext cx="30718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2009 год на Алтае – объявлен годом Шукшина</a:t>
            </a:r>
          </a:p>
        </p:txBody>
      </p:sp>
      <p:pic>
        <p:nvPicPr>
          <p:cNvPr id="8195" name="Picture 2" descr="C:\шук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333375"/>
            <a:ext cx="4835525" cy="538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071688" y="500063"/>
            <a:ext cx="5000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Третий этап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785918" y="2786058"/>
            <a:ext cx="607223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>
            <a:spAutoFit/>
          </a:bodyPr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Цвет резерва –прозрачный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Номера колеров: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1)серебряная;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золотая;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бордовый;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 красный;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5) алый;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7) желтый;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8) желто-зеленый;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9) травянистый зеленый;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10) болотный;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11) изумрудный; </a:t>
            </a:r>
            <a:r>
              <a:rPr lang="en-US" cap="small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•          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12)синий;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13) фиолетовый.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роспись фона свободна, используя колера № 12, 13.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</a:t>
            </a:r>
          </a:p>
        </p:txBody>
      </p:sp>
      <p:pic>
        <p:nvPicPr>
          <p:cNvPr id="28676" name="Picture 8" descr="9398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357188"/>
            <a:ext cx="13573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2214563" y="1428750"/>
            <a:ext cx="485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Приступаем к росписи рисунка, используя  цвета для схемы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1428750" y="642938"/>
            <a:ext cx="5143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Завершающий этап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428750" y="1928813"/>
            <a:ext cx="5286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Готовый батик запариваем.</a:t>
            </a:r>
          </a:p>
          <a:p>
            <a:r>
              <a:rPr lang="ru-RU"/>
              <a:t>Берем утюг с отпаривателем и тонкую белую бумагу. Поверх батика прокладываем два-три слоя бумаги, ставим утюг на максимальную температуру и режим отпаривания. Затем тщательно проглаживаем поверхность батика два или три раза.</a:t>
            </a:r>
          </a:p>
          <a:p>
            <a:r>
              <a:rPr lang="ru-RU"/>
              <a:t>И оформляем в рамку.</a:t>
            </a:r>
          </a:p>
        </p:txBody>
      </p:sp>
      <p:pic>
        <p:nvPicPr>
          <p:cNvPr id="29700" name="Picture 8" descr="9398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357188"/>
            <a:ext cx="13573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785938" y="500063"/>
            <a:ext cx="5000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Готовая работа</a:t>
            </a:r>
          </a:p>
        </p:txBody>
      </p:sp>
      <p:pic>
        <p:nvPicPr>
          <p:cNvPr id="30723" name="Picture 8" descr="9398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500563"/>
            <a:ext cx="13573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C:\Documents and Settings\USER\Рабочий стол\Кал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357313"/>
            <a:ext cx="5886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286750" y="6143625"/>
            <a:ext cx="642938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285875" y="428625"/>
            <a:ext cx="6215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Экономическая часть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785813" y="1214438"/>
            <a:ext cx="74295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Стоимость работы без учета стоимости труда составила:</a:t>
            </a:r>
          </a:p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Канва: 30 руб.;</a:t>
            </a:r>
          </a:p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Нитки мулине: 89 руб.(набор 24 шт.);</a:t>
            </a:r>
          </a:p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Рамка: 48 руб.;</a:t>
            </a:r>
          </a:p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Бисер: 3 пакета по 5 руб. – 15 руб.;</a:t>
            </a:r>
          </a:p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Акриловые краски: 78 руб.(8 цветов)</a:t>
            </a:r>
          </a:p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Рамка: 70 руб.</a:t>
            </a:r>
          </a:p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Итого: 330 руб.</a:t>
            </a:r>
          </a:p>
          <a:p>
            <a:pPr algn="just"/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071688" y="3857625"/>
            <a:ext cx="521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Техника безопасности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642938" y="4643438"/>
            <a:ext cx="7929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Изделия выполнялись с соблюдением необходимых требований и правил безопасной работы, в четкой последовательности технологических операций, при правильном применении инструментов, материалов.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48" grpId="0"/>
      <p:bldP spid="317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643063" y="357188"/>
            <a:ext cx="5072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проектной работы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000125" y="1143000"/>
            <a:ext cx="71437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При изготовлении картины «Портрет Шукшина» у меня возникли трудности при изготовлении схемы и подборе цветов ниток.</a:t>
            </a: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 панно «Костер калины красной» изготовила легко и просто.</a:t>
            </a: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 целом получилось хорошо, аккуратно и в результате улучшила свои навыки.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2357438" y="3357563"/>
            <a:ext cx="4357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1428750" y="4071938"/>
            <a:ext cx="6786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Rockwell" pitchFamily="18" charset="0"/>
              <a:buAutoNum type="arabicPeriod"/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Энциклопедия «Вышивка крестом»</a:t>
            </a:r>
          </a:p>
          <a:p>
            <a:pPr marL="457200" indent="-457200">
              <a:buFont typeface="Rockwell" pitchFamily="18" charset="0"/>
              <a:buAutoNum type="arabicPeriod"/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«Этот чудесный батик», А.А. Ярыгина, 2006 г.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357313" y="500063"/>
            <a:ext cx="6215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33795" name="Picture 3" descr="ros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98309">
            <a:off x="2074863" y="1876425"/>
            <a:ext cx="24495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ros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139867">
            <a:off x="1348582" y="2640806"/>
            <a:ext cx="24495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ros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1714500"/>
            <a:ext cx="24495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 descr="ros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50122">
            <a:off x="4774406" y="2191544"/>
            <a:ext cx="24495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3" descr="ros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1766">
            <a:off x="4114800" y="1582738"/>
            <a:ext cx="24495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шукшин цветн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143000"/>
            <a:ext cx="3095625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2" descr="C:\калин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143000"/>
            <a:ext cx="3352800" cy="373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500313" y="357188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проекта: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214282" y="5000636"/>
            <a:ext cx="3786187" cy="9540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w="114300" prst="hardEdg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Шукшин</a:t>
            </a:r>
          </a:p>
          <a:p>
            <a:pPr algn="ctr"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(вышивка крестом)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5214938" y="5143500"/>
            <a:ext cx="3500437" cy="13843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Костёр  калины красной</a:t>
            </a:r>
          </a:p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(батик)</a:t>
            </a:r>
            <a:endParaRPr lang="ru-RU" sz="28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9398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0"/>
            <a:ext cx="13573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28938" y="357188"/>
            <a:ext cx="20859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 истории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71500" y="1000125"/>
            <a:ext cx="771525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Вышивка – увлекательный, творческий труд, который приносит радость, заполняет досуг, а также вводит в мир прекрасного.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Возникновение вышивания, одного из самых массовых видов народного искусства, относится к эпохе первобытной культуры и связано с появлением первого стежка при шитье одежды из шкур животных.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Распространение ручной вышивки в прошлом объясняется тем, что по обычаю все женщины на Руси обязаны владеть искусством вышивания и отдавать ему всё своё свободное время. Немалое значение имело и то, что для выполнения вышивки требовались несложные и недорогие приспособления . Ткани, нитки, пяльцы, иглы имелись в каждой семье. Всё зависело от умения женщин вышивать и знания местных особенностей оформления праздничных и будничных предметов быта.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 народных вышивках большое распространение получили счетные швы. Популярны они и в наше время. 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Шов крест. Этот шов – самый любимый и распространенный из всех вышивальных швов, им вышивают на протяжении многих веков.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 течение нескольких столетий у русского народа вырабатывались определенные приемы исполнения вышивки, свой характер орнамента и его колорит. Выполнение вышивки зависело  от технических приемов, которыми в совершенстве владели народные мастерицы. </a:t>
            </a: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3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3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3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3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3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ая выноска 16"/>
          <p:cNvSpPr/>
          <p:nvPr/>
        </p:nvSpPr>
        <p:spPr>
          <a:xfrm rot="10800000">
            <a:off x="4357688" y="4071938"/>
            <a:ext cx="4071937" cy="2428875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>
          <a:xfrm rot="10800000">
            <a:off x="428625" y="3929063"/>
            <a:ext cx="3071813" cy="1785937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643438" y="1571625"/>
            <a:ext cx="2214562" cy="78581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857375" y="1571625"/>
            <a:ext cx="2000250" cy="78581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28938" y="357188"/>
            <a:ext cx="2857500" cy="714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1" name="Прямоугольник 2"/>
          <p:cNvSpPr>
            <a:spLocks noChangeArrowheads="1"/>
          </p:cNvSpPr>
          <p:nvPr/>
        </p:nvSpPr>
        <p:spPr bwMode="auto">
          <a:xfrm>
            <a:off x="2928938" y="285750"/>
            <a:ext cx="2857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Мне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понадобится</a:t>
            </a:r>
          </a:p>
        </p:txBody>
      </p:sp>
      <p:sp>
        <p:nvSpPr>
          <p:cNvPr id="11272" name="Прямоугольник 5"/>
          <p:cNvSpPr>
            <a:spLocks noChangeArrowheads="1"/>
          </p:cNvSpPr>
          <p:nvPr/>
        </p:nvSpPr>
        <p:spPr bwMode="auto">
          <a:xfrm>
            <a:off x="1928813" y="1714500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Материал: </a:t>
            </a:r>
          </a:p>
        </p:txBody>
      </p:sp>
      <p:sp>
        <p:nvSpPr>
          <p:cNvPr id="11273" name="Прямоугольник 6"/>
          <p:cNvSpPr>
            <a:spLocks noChangeArrowheads="1"/>
          </p:cNvSpPr>
          <p:nvPr/>
        </p:nvSpPr>
        <p:spPr bwMode="auto">
          <a:xfrm>
            <a:off x="500063" y="4143375"/>
            <a:ext cx="3071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400" b="1">
                <a:latin typeface="Cambria" pitchFamily="18" charset="0"/>
              </a:rPr>
              <a:t>Канва</a:t>
            </a:r>
            <a:endParaRPr lang="ru-RU" sz="2000">
              <a:latin typeface="Cambria" pitchFamily="18" charset="0"/>
            </a:endParaRPr>
          </a:p>
          <a:p>
            <a:pPr lvl="1"/>
            <a:endParaRPr lang="en-US" sz="2400" b="1">
              <a:latin typeface="Rockwell" pitchFamily="18" charset="0"/>
            </a:endParaRPr>
          </a:p>
          <a:p>
            <a:pPr lvl="1"/>
            <a:r>
              <a:rPr lang="ru-RU" sz="2400" b="1">
                <a:latin typeface="Cambria" pitchFamily="18" charset="0"/>
              </a:rPr>
              <a:t>Нитки мулине </a:t>
            </a:r>
            <a:endParaRPr lang="ru-RU" sz="2000">
              <a:latin typeface="Cambria" pitchFamily="18" charset="0"/>
            </a:endParaRPr>
          </a:p>
        </p:txBody>
      </p:sp>
      <p:sp>
        <p:nvSpPr>
          <p:cNvPr id="11274" name="Прямоугольник 7"/>
          <p:cNvSpPr>
            <a:spLocks noChangeArrowheads="1"/>
          </p:cNvSpPr>
          <p:nvPr/>
        </p:nvSpPr>
        <p:spPr bwMode="auto">
          <a:xfrm>
            <a:off x="4929188" y="1785938"/>
            <a:ext cx="1685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Инструмент:</a:t>
            </a:r>
          </a:p>
        </p:txBody>
      </p:sp>
      <p:sp>
        <p:nvSpPr>
          <p:cNvPr id="11275" name="Прямоугольник 8"/>
          <p:cNvSpPr>
            <a:spLocks noChangeArrowheads="1"/>
          </p:cNvSpPr>
          <p:nvPr/>
        </p:nvSpPr>
        <p:spPr bwMode="auto">
          <a:xfrm>
            <a:off x="4000500" y="407193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400" b="1">
                <a:latin typeface="Cambria" pitchFamily="18" charset="0"/>
              </a:rPr>
              <a:t>Пяльцы (приспособление для натягивания ткани при вышивании)</a:t>
            </a:r>
            <a:endParaRPr lang="ru-RU" sz="2000">
              <a:latin typeface="Cambria" pitchFamily="18" charset="0"/>
            </a:endParaRPr>
          </a:p>
          <a:p>
            <a:pPr lvl="1"/>
            <a:r>
              <a:rPr lang="ru-RU" sz="2400" b="1">
                <a:latin typeface="Cambria" pitchFamily="18" charset="0"/>
              </a:rPr>
              <a:t>Игла</a:t>
            </a:r>
            <a:endParaRPr lang="ru-RU" sz="2000">
              <a:latin typeface="Cambria" pitchFamily="18" charset="0"/>
            </a:endParaRPr>
          </a:p>
          <a:p>
            <a:pPr lvl="1"/>
            <a:r>
              <a:rPr lang="ru-RU" sz="2400" b="1">
                <a:latin typeface="Cambria" pitchFamily="18" charset="0"/>
              </a:rPr>
              <a:t>Ножницы</a:t>
            </a:r>
            <a:endParaRPr lang="ru-RU" sz="2000">
              <a:latin typeface="Cambria" pitchFamily="18" charset="0"/>
            </a:endParaRPr>
          </a:p>
          <a:p>
            <a:pPr lvl="1"/>
            <a:r>
              <a:rPr lang="ru-RU" sz="2400" b="1">
                <a:latin typeface="Cambria" pitchFamily="18" charset="0"/>
              </a:rPr>
              <a:t>Игольница</a:t>
            </a:r>
            <a:endParaRPr lang="ru-RU" sz="2000">
              <a:latin typeface="Cambria" pitchFamily="18" charset="0"/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>
            <a:off x="6929438" y="1785938"/>
            <a:ext cx="1000125" cy="1857375"/>
          </a:xfrm>
          <a:prstGeom prst="curved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>
            <a:off x="714375" y="2000250"/>
            <a:ext cx="1214438" cy="1857375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758020">
            <a:off x="2786063" y="1143000"/>
            <a:ext cx="500062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9735385">
            <a:off x="5357813" y="1143000"/>
            <a:ext cx="500062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80" name="Picture 8" descr="9398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13573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1" grpId="0" animBg="1"/>
      <p:bldP spid="11271" grpId="0"/>
      <p:bldP spid="11272" grpId="0"/>
      <p:bldP spid="11273" grpId="0"/>
      <p:bldP spid="11274" grpId="0"/>
      <p:bldP spid="11275" grpId="0"/>
      <p:bldP spid="11275" grpId="1"/>
      <p:bldP spid="24" grpId="0" animBg="1"/>
      <p:bldP spid="26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Горизонтальный свиток 10"/>
          <p:cNvSpPr/>
          <p:nvPr/>
        </p:nvSpPr>
        <p:spPr>
          <a:xfrm>
            <a:off x="2214563" y="3786188"/>
            <a:ext cx="5572125" cy="2571750"/>
          </a:xfrm>
          <a:prstGeom prst="horizontalScroll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3143250" y="214313"/>
            <a:ext cx="3571875" cy="642937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2" name="Picture 8" descr="9398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88"/>
            <a:ext cx="13573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3"/>
          <p:cNvSpPr>
            <a:spLocks noChangeArrowheads="1"/>
          </p:cNvSpPr>
          <p:nvPr/>
        </p:nvSpPr>
        <p:spPr bwMode="auto">
          <a:xfrm>
            <a:off x="3214688" y="285750"/>
            <a:ext cx="3406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Cambria" pitchFamily="18" charset="0"/>
              </a:rPr>
              <a:t>ВЫПОЛНЕНИЕ КРЕСТА</a:t>
            </a:r>
            <a:endParaRPr lang="ru-RU" sz="2400" b="1">
              <a:latin typeface="Cambria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071563"/>
            <a:ext cx="7929563" cy="2690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295" name="Прямоугольник 5"/>
          <p:cNvSpPr>
            <a:spLocks noChangeArrowheads="1"/>
          </p:cNvSpPr>
          <p:nvPr/>
        </p:nvSpPr>
        <p:spPr bwMode="auto">
          <a:xfrm>
            <a:off x="2714625" y="4071938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Крест выполняется двумя перекрещивающимися диагональными стежками.  Главное при выполнения креста все верхние стежки должны лежать в одном направление, тогда вышивка будет смотреться очень красиво.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2293" grpId="0"/>
      <p:bldP spid="122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шукшин цветн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50"/>
            <a:ext cx="27146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500688" y="857250"/>
          <a:ext cx="3429024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42" name="Рисунок 3" descr="шукшин цветн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714625"/>
            <a:ext cx="27146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57688" y="2643188"/>
          <a:ext cx="2643207" cy="32861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601"/>
                <a:gridCol w="377601"/>
                <a:gridCol w="377601"/>
                <a:gridCol w="377601"/>
                <a:gridCol w="377601"/>
                <a:gridCol w="377601"/>
                <a:gridCol w="377601"/>
              </a:tblGrid>
              <a:tr h="4694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4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4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4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4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4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4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409" name="Picture 8" descr="93982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786313"/>
            <a:ext cx="13573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0" name="TextBox 6"/>
          <p:cNvSpPr txBox="1">
            <a:spLocks noChangeArrowheads="1"/>
          </p:cNvSpPr>
          <p:nvPr/>
        </p:nvSpPr>
        <p:spPr bwMode="auto">
          <a:xfrm>
            <a:off x="571500" y="4143375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фотографию</a:t>
            </a:r>
          </a:p>
        </p:txBody>
      </p:sp>
      <p:sp>
        <p:nvSpPr>
          <p:cNvPr id="13411" name="TextBox 7"/>
          <p:cNvSpPr txBox="1">
            <a:spLocks noChangeArrowheads="1"/>
          </p:cNvSpPr>
          <p:nvPr/>
        </p:nvSpPr>
        <p:spPr bwMode="auto">
          <a:xfrm>
            <a:off x="6929438" y="2286000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таблицу</a:t>
            </a:r>
          </a:p>
        </p:txBody>
      </p:sp>
      <p:sp>
        <p:nvSpPr>
          <p:cNvPr id="13412" name="TextBox 8"/>
          <p:cNvSpPr txBox="1">
            <a:spLocks noChangeArrowheads="1"/>
          </p:cNvSpPr>
          <p:nvPr/>
        </p:nvSpPr>
        <p:spPr bwMode="auto">
          <a:xfrm>
            <a:off x="3571875" y="6143625"/>
            <a:ext cx="435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Накладываем на фотографию таблицу</a:t>
            </a:r>
          </a:p>
        </p:txBody>
      </p:sp>
      <p:sp>
        <p:nvSpPr>
          <p:cNvPr id="13413" name="TextBox 9"/>
          <p:cNvSpPr txBox="1">
            <a:spLocks noChangeArrowheads="1"/>
          </p:cNvSpPr>
          <p:nvPr/>
        </p:nvSpPr>
        <p:spPr bwMode="auto">
          <a:xfrm>
            <a:off x="1214438" y="285750"/>
            <a:ext cx="600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 где взять схему для вышивки?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0" grpId="0"/>
      <p:bldP spid="13411" grpId="0"/>
      <p:bldP spid="13412" grpId="0"/>
      <p:bldP spid="134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714375"/>
            <a:ext cx="29702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714375"/>
            <a:ext cx="30543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0" y="714375"/>
          <a:ext cx="4117388" cy="4746630"/>
        </p:xfrm>
        <a:graphic>
          <a:graphicData uri="http://schemas.openxmlformats.org/drawingml/2006/table">
            <a:tbl>
              <a:tblPr/>
              <a:tblGrid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  <a:gridCol w="87604"/>
              </a:tblGrid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7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pic>
        <p:nvPicPr>
          <p:cNvPr id="16743" name="Picture 8" descr="93982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428625"/>
            <a:ext cx="13573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44" name="TextBox 6"/>
          <p:cNvSpPr txBox="1">
            <a:spLocks noChangeArrowheads="1"/>
          </p:cNvSpPr>
          <p:nvPr/>
        </p:nvSpPr>
        <p:spPr bwMode="auto">
          <a:xfrm>
            <a:off x="1571625" y="5643563"/>
            <a:ext cx="3929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Получаем схему для вышивки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285875" y="357188"/>
            <a:ext cx="657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Следующий этап: оформление вышивки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714500" y="2000250"/>
            <a:ext cx="5786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Оформить рамку веточками калины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071688" y="3000375"/>
            <a:ext cx="5072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Сделать паспорту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2071688" y="4000500"/>
            <a:ext cx="414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Вставить в рамку</a:t>
            </a:r>
          </a:p>
        </p:txBody>
      </p:sp>
      <p:pic>
        <p:nvPicPr>
          <p:cNvPr id="17414" name="Picture 8" descr="9398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1000125"/>
            <a:ext cx="13573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 со стрелкой вправо 6"/>
          <p:cNvSpPr/>
          <p:nvPr/>
        </p:nvSpPr>
        <p:spPr>
          <a:xfrm>
            <a:off x="857250" y="2071688"/>
            <a:ext cx="785813" cy="35718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928688" y="3000375"/>
            <a:ext cx="785812" cy="35718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928688" y="4071938"/>
            <a:ext cx="785812" cy="35718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4">
      <a:dk1>
        <a:sysClr val="windowText" lastClr="000000"/>
      </a:dk1>
      <a:lt1>
        <a:sysClr val="window" lastClr="FFFFFF"/>
      </a:lt1>
      <a:dk2>
        <a:srgbClr val="B13F9A"/>
      </a:dk2>
      <a:lt2>
        <a:srgbClr val="F5E1EC"/>
      </a:lt2>
      <a:accent1>
        <a:srgbClr val="D787A3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491</TotalTime>
  <Words>991</Words>
  <Application>Microsoft Office PowerPoint</Application>
  <PresentationFormat>Экран (4:3)</PresentationFormat>
  <Paragraphs>137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KIROLAN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</cp:revision>
  <dcterms:created xsi:type="dcterms:W3CDTF">2009-03-22T14:17:15Z</dcterms:created>
  <dcterms:modified xsi:type="dcterms:W3CDTF">2010-01-28T19:38:48Z</dcterms:modified>
</cp:coreProperties>
</file>