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6" r:id="rId15"/>
    <p:sldId id="271" r:id="rId16"/>
    <p:sldId id="273" r:id="rId17"/>
    <p:sldId id="269" r:id="rId18"/>
    <p:sldId id="272" r:id="rId19"/>
    <p:sldId id="274" r:id="rId20"/>
    <p:sldId id="270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FF"/>
    <a:srgbClr val="996633"/>
    <a:srgbClr val="3A1E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01717-84CB-4D56-A34D-FF794A1155FA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3B769-2014-4B74-8FBC-CDA8C1CA5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3B769-2014-4B74-8FBC-CDA8C1CA5A4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F9F29F-CF58-40E4-B655-A8D623A8394C}" type="datetimeFigureOut">
              <a:rPr lang="ru-RU" smtClean="0"/>
              <a:pPr/>
              <a:t>17.07.2010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C7CA70-05CE-4337-9B01-6EABA35EC59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gif"/><Relationship Id="rId3" Type="http://schemas.openxmlformats.org/officeDocument/2006/relationships/image" Target="../media/image20.gif"/><Relationship Id="rId7" Type="http://schemas.openxmlformats.org/officeDocument/2006/relationships/image" Target="../media/image2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gif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851648" cy="8572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/>
              <a:t>«Математика  без скуки»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57364"/>
            <a:ext cx="7854696" cy="40005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9900"/>
                </a:solidFill>
              </a:rPr>
              <a:t>Интеллектуальный  математический турнир </a:t>
            </a:r>
          </a:p>
          <a:p>
            <a:pPr algn="ctr"/>
            <a:r>
              <a:rPr lang="ru-RU" sz="4400" dirty="0" smtClean="0">
                <a:solidFill>
                  <a:srgbClr val="FF9900"/>
                </a:solidFill>
              </a:rPr>
              <a:t>для 6 класса</a:t>
            </a:r>
          </a:p>
          <a:p>
            <a:pPr algn="ctr"/>
            <a:endParaRPr lang="ru-RU" sz="4400" dirty="0" smtClean="0">
              <a:solidFill>
                <a:srgbClr val="FF9900"/>
              </a:solidFill>
            </a:endParaRPr>
          </a:p>
          <a:p>
            <a:pPr algn="ctr"/>
            <a:endParaRPr lang="ru-RU" sz="4400" dirty="0">
              <a:solidFill>
                <a:srgbClr val="FF9900"/>
              </a:solidFill>
            </a:endParaRPr>
          </a:p>
        </p:txBody>
      </p:sp>
      <p:pic>
        <p:nvPicPr>
          <p:cNvPr id="1026" name="Picture 2" descr="D:\Классный руководитель\Картинки 1\Анимация.  Школа\анимации\1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214817"/>
            <a:ext cx="2214578" cy="21693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«Тёмная лошадка»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500174"/>
            <a:ext cx="4000528" cy="135732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Угадайте: </a:t>
            </a:r>
          </a:p>
          <a:p>
            <a:pPr algn="ctr"/>
            <a:r>
              <a:rPr lang="ru-RU" dirty="0" smtClean="0">
                <a:solidFill>
                  <a:srgbClr val="FF9900"/>
                </a:solidFill>
              </a:rPr>
              <a:t>«Кто спрятан под </a:t>
            </a:r>
          </a:p>
          <a:p>
            <a:pPr algn="ctr"/>
            <a:r>
              <a:rPr lang="ru-RU" dirty="0" smtClean="0">
                <a:solidFill>
                  <a:srgbClr val="FF9900"/>
                </a:solidFill>
              </a:rPr>
              <a:t>«темной лошадкой»?»</a:t>
            </a:r>
            <a:endParaRPr lang="ru-RU" dirty="0">
              <a:solidFill>
                <a:srgbClr val="FF99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285861"/>
            <a:ext cx="4041775" cy="1228740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pic>
        <p:nvPicPr>
          <p:cNvPr id="8196" name="Picture 4" descr="F:\000152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461837"/>
            <a:ext cx="4000528" cy="50888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3071810"/>
            <a:ext cx="4040188" cy="27884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Много читает;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Умеет танцевать;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Любит детей;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Живёт в </a:t>
            </a:r>
            <a:r>
              <a:rPr lang="ru-RU" dirty="0" err="1" smtClean="0">
                <a:solidFill>
                  <a:srgbClr val="FF0000"/>
                </a:solidFill>
              </a:rPr>
              <a:t>Снежногорске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Владеет компьютером;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И вообще, Классная дама!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429124" y="1285860"/>
            <a:ext cx="4214842" cy="535782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build="p" animBg="1"/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 err="1" smtClean="0">
                <a:solidFill>
                  <a:srgbClr val="FF9900"/>
                </a:solidFill>
              </a:rPr>
              <a:t>Коломоец</a:t>
            </a:r>
            <a:r>
              <a:rPr lang="ru-RU" sz="4000" dirty="0" smtClean="0">
                <a:solidFill>
                  <a:srgbClr val="FF9900"/>
                </a:solidFill>
              </a:rPr>
              <a:t/>
            </a:r>
            <a:br>
              <a:rPr lang="ru-RU" sz="4000" dirty="0" smtClean="0">
                <a:solidFill>
                  <a:srgbClr val="FF9900"/>
                </a:solidFill>
              </a:rPr>
            </a:br>
            <a:r>
              <a:rPr lang="ru-RU" sz="4000" dirty="0" smtClean="0">
                <a:solidFill>
                  <a:srgbClr val="FF9900"/>
                </a:solidFill>
              </a:rPr>
              <a:t> Елена Александровна, </a:t>
            </a:r>
            <a:br>
              <a:rPr lang="ru-RU" sz="4000" dirty="0" smtClean="0">
                <a:solidFill>
                  <a:srgbClr val="FF9900"/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классный руководитель 6 класса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3357562"/>
            <a:ext cx="4429156" cy="15001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Предлагает  поиграть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 игру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«Кто первым скажет  </a:t>
            </a:r>
            <a:r>
              <a:rPr lang="ru-RU" sz="2400" dirty="0" smtClean="0">
                <a:solidFill>
                  <a:srgbClr val="FF0000"/>
                </a:solidFill>
              </a:rPr>
              <a:t>100 </a:t>
            </a:r>
            <a:r>
              <a:rPr lang="ru-RU" sz="2400" dirty="0" smtClean="0">
                <a:solidFill>
                  <a:srgbClr val="0070C0"/>
                </a:solidFill>
              </a:rPr>
              <a:t>?»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0628" y="2428868"/>
            <a:ext cx="3286148" cy="342902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8" name="Picture 11" descr="H:\DCIM\101MSDCF\DSC039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571744"/>
            <a:ext cx="3217055" cy="321471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5716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solidFill>
                  <a:srgbClr val="FF9900"/>
                </a:solidFill>
              </a:rPr>
              <a:t>Анаграмма</a:t>
            </a:r>
            <a:r>
              <a:rPr lang="ru-RU" sz="5400" b="1" i="1" dirty="0" smtClean="0">
                <a:solidFill>
                  <a:srgbClr val="FF9900"/>
                </a:solidFill>
              </a:rPr>
              <a:t> </a:t>
            </a:r>
            <a:r>
              <a:rPr lang="ru-RU" sz="2200" b="1" i="1" dirty="0" smtClean="0">
                <a:solidFill>
                  <a:srgbClr val="FF9900"/>
                </a:solidFill>
              </a:rPr>
              <a:t>(от греч. перестановка  букв) – </a:t>
            </a:r>
            <a:r>
              <a:rPr lang="ru-RU" sz="2200" b="1" i="1" dirty="0" smtClean="0">
                <a:solidFill>
                  <a:schemeClr val="bg2">
                    <a:lumMod val="50000"/>
                  </a:schemeClr>
                </a:solidFill>
              </a:rPr>
              <a:t>слово или словосочетание, образованное перестановкой букв, другого слова или словосочетания. Используется для создание псевдонимов, встречаются в загадках, в шарадах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714620"/>
            <a:ext cx="4038600" cy="29289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Итлиьлесч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err="1" smtClean="0">
                <a:solidFill>
                  <a:srgbClr val="FF0000"/>
                </a:solidFill>
              </a:rPr>
              <a:t>Прицяороп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err="1" smtClean="0">
                <a:solidFill>
                  <a:srgbClr val="FF0000"/>
                </a:solidFill>
              </a:rPr>
              <a:t>Ежаревыни</a:t>
            </a:r>
            <a:endParaRPr lang="ru-RU" sz="4000" dirty="0" smtClean="0">
              <a:solidFill>
                <a:srgbClr val="FF0000"/>
              </a:solidFill>
            </a:endParaRPr>
          </a:p>
          <a:p>
            <a:r>
              <a:rPr lang="ru-RU" sz="4000" dirty="0" err="1" smtClean="0">
                <a:solidFill>
                  <a:srgbClr val="FF0000"/>
                </a:solidFill>
              </a:rPr>
              <a:t>Фогипар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2714620"/>
            <a:ext cx="4038600" cy="292895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4300" dirty="0" smtClean="0">
                <a:solidFill>
                  <a:schemeClr val="bg2">
                    <a:lumMod val="50000"/>
                  </a:schemeClr>
                </a:solidFill>
              </a:rPr>
              <a:t>Числитель</a:t>
            </a:r>
          </a:p>
          <a:p>
            <a:pPr>
              <a:buFont typeface="Wingdings" pitchFamily="2" charset="2"/>
              <a:buChar char="ü"/>
            </a:pPr>
            <a:r>
              <a:rPr lang="ru-RU" sz="4300" dirty="0" smtClean="0">
                <a:solidFill>
                  <a:schemeClr val="bg2">
                    <a:lumMod val="50000"/>
                  </a:schemeClr>
                </a:solidFill>
              </a:rPr>
              <a:t>Пропорция</a:t>
            </a:r>
          </a:p>
          <a:p>
            <a:pPr>
              <a:buFont typeface="Wingdings" pitchFamily="2" charset="2"/>
              <a:buChar char="ü"/>
            </a:pPr>
            <a:r>
              <a:rPr lang="ru-RU" sz="4300" dirty="0" smtClean="0">
                <a:solidFill>
                  <a:schemeClr val="bg2">
                    <a:lumMod val="50000"/>
                  </a:schemeClr>
                </a:solidFill>
              </a:rPr>
              <a:t>Выражение</a:t>
            </a:r>
          </a:p>
          <a:p>
            <a:pPr>
              <a:buFont typeface="Wingdings" pitchFamily="2" charset="2"/>
              <a:buChar char="ü"/>
            </a:pPr>
            <a:r>
              <a:rPr lang="ru-RU" sz="4300" dirty="0" smtClean="0">
                <a:solidFill>
                  <a:schemeClr val="bg2">
                    <a:lumMod val="50000"/>
                  </a:schemeClr>
                </a:solidFill>
              </a:rPr>
              <a:t>Пифагор</a:t>
            </a:r>
          </a:p>
          <a:p>
            <a:pPr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9" name="Picture 3" descr="D:\Классный руководитель\Картинки 1\Анимация.  Школа\анимации\3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823427"/>
            <a:ext cx="2786082" cy="20345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800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</a:rPr>
              <a:t>Гонка за лидером</a:t>
            </a:r>
            <a:br>
              <a:rPr lang="ru-RU" sz="4800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rgbClr val="FF9900"/>
                </a:solidFill>
              </a:rPr>
              <a:t>(два ученика,  набравшие наибольшее количество баллов)</a:t>
            </a:r>
            <a:endParaRPr lang="ru-RU" sz="2000" b="1" i="1" dirty="0">
              <a:solidFill>
                <a:srgbClr val="FF99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920085"/>
            <a:ext cx="4614866" cy="44348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Высший балл в школах России.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9900"/>
                </a:solidFill>
              </a:rPr>
              <a:t>Город, состоящий из 101 имени.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Наименьшее чётное число.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9900"/>
                </a:solidFill>
              </a:rPr>
              <a:t>Какой вал изображен на картине Айвазовского?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Дробь, у которой числитель меньше знаменателя.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C000"/>
                </a:solidFill>
              </a:rPr>
              <a:t>Соперник нолика.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Сколько козлят было у многодетной козы?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9900"/>
                </a:solidFill>
              </a:rPr>
              <a:t>Треугольный платок.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Сколько музыкантов в квартете?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FF9900"/>
                </a:solidFill>
              </a:rPr>
              <a:t>Назовите наименьшее двузначное число.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  <p:pic>
        <p:nvPicPr>
          <p:cNvPr id="10242" name="Picture 2" descr="D:\Классный руководитель\Картинки 1\Анимация Люди\76[1]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0444" y="2214554"/>
            <a:ext cx="3022862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Исторический экскурс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143372" y="1428736"/>
            <a:ext cx="4714908" cy="50006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FF9900"/>
                </a:solidFill>
                <a:latin typeface="Monotype Corsiva" pitchFamily="66" charset="0"/>
              </a:rPr>
              <a:t>Пифагор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родился около 570 г. до н. э. на острове Самосее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в семье резчика по драгоценным камням.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Древнегреческий философ,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религиозный и политический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деятель,  основатель пифагореизма,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математик.</a:t>
            </a:r>
          </a:p>
          <a:p>
            <a:endParaRPr lang="ru-RU" dirty="0"/>
          </a:p>
        </p:txBody>
      </p:sp>
      <p:pic>
        <p:nvPicPr>
          <p:cNvPr id="6" name="Picture 2" descr="C:\Documents and Settings\Loner\Рабочий стол\Пифагор\pif-sta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3536181" cy="47149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72452" cy="10715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Одно из открытий пифагорейцев</a:t>
            </a:r>
            <a:b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</a:rPr>
              <a:t>VI </a:t>
            </a:r>
            <a:r>
              <a:rPr lang="ru-RU" sz="3600" b="1" i="1" dirty="0" smtClean="0">
                <a:solidFill>
                  <a:schemeClr val="bg2">
                    <a:lumMod val="50000"/>
                  </a:schemeClr>
                </a:solidFill>
              </a:rPr>
              <a:t>веке до н.э.</a:t>
            </a:r>
            <a:endParaRPr lang="ru-RU" sz="3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3050"/>
            <a:ext cx="4038600" cy="47118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273050" indent="438150">
              <a:buNone/>
            </a:pPr>
            <a:r>
              <a:rPr lang="ru-RU" sz="2000" b="1" dirty="0" smtClean="0">
                <a:solidFill>
                  <a:srgbClr val="FF9900"/>
                </a:solidFill>
              </a:rPr>
              <a:t>А началось всё с простого, казалось бы, вопроса: </a:t>
            </a:r>
          </a:p>
          <a:p>
            <a:pPr marL="273050" indent="438150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Каким числом выражается длина диагонали квадрата со стороной в 1?   </a:t>
            </a:r>
            <a:r>
              <a:rPr lang="ru-RU" sz="2000" b="1" dirty="0" smtClean="0">
                <a:solidFill>
                  <a:srgbClr val="FF0000"/>
                </a:solidFill>
              </a:rPr>
              <a:t>√2</a:t>
            </a:r>
          </a:p>
          <a:p>
            <a:pPr marL="273050" indent="539750">
              <a:buNone/>
            </a:pPr>
            <a:r>
              <a:rPr lang="ru-RU" sz="2000" b="1" dirty="0" smtClean="0">
                <a:solidFill>
                  <a:srgbClr val="FF9900"/>
                </a:solidFill>
              </a:rPr>
              <a:t>Пифагорейцы  доказали, что такого отрезка, который целое число раз откладывался бы и на диагонали и на стороне, не существует.</a:t>
            </a:r>
          </a:p>
          <a:p>
            <a:pPr marL="273050" indent="438150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Открыв новый математический объект, пифагорейцы пришли в полное замешательство. </a:t>
            </a:r>
          </a:p>
          <a:p>
            <a:pPr marL="273050" indent="438150">
              <a:buNone/>
            </a:pPr>
            <a:r>
              <a:rPr lang="ru-RU" sz="2000" b="1" dirty="0" smtClean="0">
                <a:solidFill>
                  <a:srgbClr val="FF9900"/>
                </a:solidFill>
              </a:rPr>
              <a:t>В основе всеобщей гармонии мира, считали они, лежат целые числа и их отношения.</a:t>
            </a:r>
          </a:p>
          <a:p>
            <a:pPr marL="273050" indent="438150"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Никаких других чисел они не знали.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7" name="Picture 3" descr="C:\Documents and Settings\Дарья\Мои документы\Мои рисунки\Изображение\Изображение 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5607851" y="2464587"/>
            <a:ext cx="2714644" cy="25003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Легенды о 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Гиппасе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785926"/>
            <a:ext cx="4500594" cy="44291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273050" indent="438150"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О пережитом учениками Пифагора смятении свидетельствуют  древние легенды.</a:t>
            </a:r>
          </a:p>
          <a:p>
            <a:pPr marL="273050" indent="438150">
              <a:buNone/>
            </a:pPr>
            <a:r>
              <a:rPr lang="ru-RU" sz="1800" dirty="0" smtClean="0">
                <a:solidFill>
                  <a:srgbClr val="FF9900"/>
                </a:solidFill>
              </a:rPr>
              <a:t>Они держали своё открытие в тайне. Однако </a:t>
            </a:r>
            <a:r>
              <a:rPr lang="ru-RU" sz="1800" dirty="0" err="1" smtClean="0">
                <a:solidFill>
                  <a:srgbClr val="FF9900"/>
                </a:solidFill>
              </a:rPr>
              <a:t>Гиппас</a:t>
            </a:r>
            <a:r>
              <a:rPr lang="ru-RU" sz="1800" dirty="0" smtClean="0">
                <a:solidFill>
                  <a:srgbClr val="FF9900"/>
                </a:solidFill>
              </a:rPr>
              <a:t> из </a:t>
            </a:r>
            <a:r>
              <a:rPr lang="ru-RU" sz="1800" dirty="0" err="1" smtClean="0">
                <a:solidFill>
                  <a:srgbClr val="FF9900"/>
                </a:solidFill>
              </a:rPr>
              <a:t>Менапонта</a:t>
            </a:r>
            <a:r>
              <a:rPr lang="ru-RU" sz="1800" dirty="0" smtClean="0">
                <a:solidFill>
                  <a:srgbClr val="FF9900"/>
                </a:solidFill>
              </a:rPr>
              <a:t> разгласил людям «ужасную» тайну существования несоизмеримых величин, и Небо покарало его: он утонул в море во время шторма.</a:t>
            </a:r>
          </a:p>
          <a:p>
            <a:pPr marL="273050" indent="438150">
              <a:buNone/>
            </a:pP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По другой легенде, накликая на голову </a:t>
            </a:r>
            <a:r>
              <a:rPr lang="ru-RU" sz="1800" dirty="0" err="1" smtClean="0">
                <a:solidFill>
                  <a:schemeClr val="bg2">
                    <a:lumMod val="50000"/>
                  </a:schemeClr>
                </a:solidFill>
              </a:rPr>
              <a:t>Гиппаса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несчастья, пифагорейцы сами вырыли ему символическую могилу, «как будто некогда бывший их товарищ в самом деле ушёл из земной жизни», - так писал  античный философ </a:t>
            </a:r>
            <a:r>
              <a:rPr lang="ru-RU" sz="1800" dirty="0" err="1" smtClean="0">
                <a:solidFill>
                  <a:schemeClr val="bg2">
                    <a:lumMod val="50000"/>
                  </a:schemeClr>
                </a:solidFill>
              </a:rPr>
              <a:t>Ямвлих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273050" indent="438150"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Впрочем, в это трудно поверить, ведь члены пифагорейского союза всегда славились взаимовыручкой и крепкими у</a:t>
            </a:r>
            <a:r>
              <a:rPr lang="ru-RU" sz="1600" dirty="0" smtClean="0">
                <a:solidFill>
                  <a:srgbClr val="FFC000"/>
                </a:solidFill>
              </a:rPr>
              <a:t>зами дружбы.</a:t>
            </a:r>
          </a:p>
          <a:p>
            <a:pPr marL="273050" indent="438150">
              <a:buNone/>
            </a:pPr>
            <a:r>
              <a:rPr lang="ru-RU" sz="3800" b="1" dirty="0" smtClean="0">
                <a:solidFill>
                  <a:schemeClr val="bg2">
                    <a:lumMod val="50000"/>
                  </a:schemeClr>
                </a:solidFill>
              </a:rPr>
              <a:t>√2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- иррациональное число</a:t>
            </a:r>
            <a:endParaRPr lang="ru-RU" sz="1800" dirty="0" smtClean="0"/>
          </a:p>
        </p:txBody>
      </p:sp>
      <p:pic>
        <p:nvPicPr>
          <p:cNvPr id="2050" name="Picture 2" descr="C:\Documents and Settings\Дарья\Мои документы\Мои рисунки\Изображение\Изображение 0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8012650">
            <a:off x="4476311" y="3065079"/>
            <a:ext cx="4688598" cy="21433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9628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Поздравляем победителя</a:t>
            </a:r>
            <a:b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 в математическом турнире</a:t>
            </a:r>
            <a:b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«Математика без скуки»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1266" name="Picture 2" descr="D:\Классный руководитель\Картинки 1\Анимация\130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429000"/>
            <a:ext cx="4090559" cy="2714644"/>
          </a:xfrm>
          <a:prstGeom prst="rect">
            <a:avLst/>
          </a:prstGeom>
          <a:noFill/>
        </p:spPr>
      </p:pic>
      <p:pic>
        <p:nvPicPr>
          <p:cNvPr id="11267" name="Picture 3" descr="D:\Классный руководитель\Картинки 1\Анимация\0009219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4929198"/>
            <a:ext cx="1643074" cy="1643074"/>
          </a:xfrm>
          <a:prstGeom prst="rect">
            <a:avLst/>
          </a:prstGeom>
          <a:noFill/>
        </p:spPr>
      </p:pic>
      <p:pic>
        <p:nvPicPr>
          <p:cNvPr id="11268" name="Picture 4" descr="D:\Классный руководитель\Картинки 1\Анимация\124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429132"/>
            <a:ext cx="2126962" cy="2081221"/>
          </a:xfrm>
          <a:prstGeom prst="rect">
            <a:avLst/>
          </a:prstGeom>
          <a:noFill/>
        </p:spPr>
      </p:pic>
      <p:pic>
        <p:nvPicPr>
          <p:cNvPr id="11269" name="Picture 5" descr="D:\Классный руководитель\Картинки 1\Анимация\62[2]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2786058"/>
            <a:ext cx="1857388" cy="1745997"/>
          </a:xfrm>
          <a:prstGeom prst="rect">
            <a:avLst/>
          </a:prstGeom>
          <a:noFill/>
        </p:spPr>
      </p:pic>
      <p:pic>
        <p:nvPicPr>
          <p:cNvPr id="11270" name="Picture 6" descr="D:\Классный руководитель\Картинки 1\Анимация\25[1]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96" y="285728"/>
            <a:ext cx="1357290" cy="1357322"/>
          </a:xfrm>
          <a:prstGeom prst="rect">
            <a:avLst/>
          </a:prstGeom>
          <a:noFill/>
        </p:spPr>
      </p:pic>
      <p:pic>
        <p:nvPicPr>
          <p:cNvPr id="11271" name="Picture 7" descr="D:\Классный руководитель\Картинки 1\Анимация\89[1]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42910" y="3071810"/>
            <a:ext cx="1600200" cy="1381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48680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i="1" dirty="0" smtClean="0">
                <a:latin typeface="Monotype Corsiva" pitchFamily="66" charset="0"/>
              </a:rPr>
              <a:t>Мероприятие подготовила :</a:t>
            </a:r>
            <a:endParaRPr lang="ru-RU" sz="4400" i="1" dirty="0">
              <a:latin typeface="Monotype Corsiva" pitchFamily="66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5465272" y="2218662"/>
            <a:ext cx="2395978" cy="3082336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143117"/>
            <a:ext cx="3500462" cy="36433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sz="3200" b="1" i="1" dirty="0" smtClean="0">
                <a:solidFill>
                  <a:srgbClr val="FF9900"/>
                </a:solidFill>
                <a:latin typeface="Monotype Corsiva" pitchFamily="66" charset="0"/>
              </a:rPr>
              <a:t>Лазакович </a:t>
            </a:r>
          </a:p>
          <a:p>
            <a:pPr algn="ctr"/>
            <a:r>
              <a:rPr lang="ru-RU" sz="3200" b="1" i="1" dirty="0" smtClean="0">
                <a:solidFill>
                  <a:srgbClr val="FF9900"/>
                </a:solidFill>
                <a:latin typeface="Monotype Corsiva" pitchFamily="66" charset="0"/>
              </a:rPr>
              <a:t>Татьяна Валерьевна, учитель математики</a:t>
            </a:r>
          </a:p>
          <a:p>
            <a:pPr algn="ctr"/>
            <a:r>
              <a:rPr lang="ru-RU" sz="3200" b="1" i="1" dirty="0" smtClean="0">
                <a:solidFill>
                  <a:srgbClr val="FF9900"/>
                </a:solidFill>
                <a:latin typeface="Monotype Corsiva" pitchFamily="66" charset="0"/>
              </a:rPr>
              <a:t>МБОУ СОШ № 24</a:t>
            </a:r>
          </a:p>
          <a:p>
            <a:pPr algn="ctr"/>
            <a:endParaRPr lang="ru-RU" sz="3200" b="1" dirty="0" smtClean="0">
              <a:latin typeface="Monotype Corsiva" pitchFamily="66" charset="0"/>
            </a:endParaRPr>
          </a:p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п.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Снежногорск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,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2009 года</a:t>
            </a:r>
            <a:endParaRPr lang="ru-R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12" descr="D:\Классный руководитель\Новая папка\SDC107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239616">
            <a:off x="4902827" y="1879714"/>
            <a:ext cx="3170588" cy="42030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1071546"/>
            <a:ext cx="7772400" cy="8572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2961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9900"/>
                </a:solidFill>
              </a:rPr>
              <a:t>Энциклопедия для детей. Математика. /Глав. Редактор </a:t>
            </a:r>
            <a:r>
              <a:rPr lang="ru-RU" b="1" i="1" dirty="0" err="1" smtClean="0">
                <a:solidFill>
                  <a:srgbClr val="FF9900"/>
                </a:solidFill>
              </a:rPr>
              <a:t>М.Д.ксёнова</a:t>
            </a:r>
            <a:r>
              <a:rPr lang="ru-RU" b="1" i="1" dirty="0" smtClean="0">
                <a:solidFill>
                  <a:srgbClr val="FF9900"/>
                </a:solidFill>
              </a:rPr>
              <a:t>. – М.: </a:t>
            </a:r>
            <a:r>
              <a:rPr lang="ru-RU" b="1" i="1" dirty="0" err="1" smtClean="0">
                <a:solidFill>
                  <a:srgbClr val="FF9900"/>
                </a:solidFill>
              </a:rPr>
              <a:t>Аванта+</a:t>
            </a:r>
            <a:r>
              <a:rPr lang="ru-RU" b="1" i="1" dirty="0" smtClean="0">
                <a:solidFill>
                  <a:srgbClr val="FF9900"/>
                </a:solidFill>
              </a:rPr>
              <a:t>, 2000.</a:t>
            </a:r>
          </a:p>
          <a:p>
            <a:pPr marL="457200" indent="-457200">
              <a:buFont typeface="+mj-lt"/>
              <a:buAutoNum type="arabicPeriod"/>
            </a:pPr>
            <a:endParaRPr lang="ru-RU" b="1" i="1" dirty="0" smtClean="0">
              <a:solidFill>
                <a:srgbClr val="FF99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9900"/>
                </a:solidFill>
              </a:rPr>
              <a:t>Час занимательной математики./ Под. Ред. Л.Я.Фальке. – М.: </a:t>
            </a:r>
            <a:r>
              <a:rPr lang="ru-RU" b="1" i="1" dirty="0" err="1" smtClean="0">
                <a:solidFill>
                  <a:srgbClr val="FF9900"/>
                </a:solidFill>
              </a:rPr>
              <a:t>Илекса</a:t>
            </a:r>
            <a:r>
              <a:rPr lang="ru-RU" b="1" i="1" dirty="0" smtClean="0">
                <a:solidFill>
                  <a:srgbClr val="FF9900"/>
                </a:solidFill>
              </a:rPr>
              <a:t>, 2005.</a:t>
            </a:r>
          </a:p>
          <a:p>
            <a:pPr marL="457200" indent="-457200">
              <a:buFont typeface="+mj-lt"/>
              <a:buAutoNum type="arabicPeriod"/>
            </a:pPr>
            <a:endParaRPr lang="ru-RU" b="1" i="1" dirty="0" smtClean="0">
              <a:solidFill>
                <a:srgbClr val="FF99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9900"/>
                </a:solidFill>
              </a:rPr>
              <a:t>Предметные недели в школе. Математика / Сост. Л.В.Гончарова. – Волгоград: Учитель, 2003.</a:t>
            </a:r>
          </a:p>
          <a:p>
            <a:pPr marL="457200" indent="-457200">
              <a:buFont typeface="+mj-lt"/>
              <a:buAutoNum type="arabicPeriod"/>
            </a:pPr>
            <a:endParaRPr lang="ru-RU" b="1" i="1" dirty="0" smtClean="0">
              <a:solidFill>
                <a:srgbClr val="FF99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i="1" dirty="0" smtClean="0">
                <a:solidFill>
                  <a:srgbClr val="FF9900"/>
                </a:solidFill>
              </a:rPr>
              <a:t>Отдыхаем с математикой: внеклассная работа по математике в 5-11 классах/ авт.-сост. </a:t>
            </a:r>
            <a:r>
              <a:rPr lang="ru-RU" b="1" i="1" dirty="0" err="1" smtClean="0">
                <a:solidFill>
                  <a:srgbClr val="FF9900"/>
                </a:solidFill>
              </a:rPr>
              <a:t>М.А.Иченская</a:t>
            </a:r>
            <a:r>
              <a:rPr lang="ru-RU" b="1" i="1" dirty="0" smtClean="0">
                <a:solidFill>
                  <a:srgbClr val="FF9900"/>
                </a:solidFill>
              </a:rPr>
              <a:t>. - Волгоград: Учитель, 2006.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8101042" cy="7715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tabLst>
                <a:tab pos="6278563" algn="l"/>
              </a:tabLst>
            </a:pP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</a:rPr>
              <a:t>Мой юный друг!</a:t>
            </a:r>
            <a:endParaRPr lang="ru-RU" sz="44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28596" y="1714488"/>
            <a:ext cx="3214710" cy="4286280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143372" y="1676400"/>
            <a:ext cx="4714908" cy="41100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Сегодня ты пришёл вот в этот класс,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Не вспоминать недобрым этот час.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Чтоб посидеть, подумать,      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                                              отдохнуть,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На всё вокруг  обдуманно взглянуть.</a:t>
            </a:r>
          </a:p>
          <a:p>
            <a:pPr>
              <a:buNone/>
            </a:pP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Пусть ты не станешь Пифагором,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Каким хотел бы, может, быть,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Но будешь ты рабочим, а может, и              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                                                    учёным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И будешь математику любить.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Picture 2" descr="C:\Documents and Settings\Loner\Рабочий стол\Пифагор\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3401302" cy="414340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Классный руководитель\Картинки 1\Анимация\i[1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7527" y="1285859"/>
            <a:ext cx="7337811" cy="505139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Загадки (приложение)</a:t>
            </a:r>
            <a:endParaRPr lang="ru-RU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06906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Ноль подставил спинку брату,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Тот забрался, не спеша, -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Стали новой цифрой братцы, 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Не найти нам в ней конца.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Повернуть её ты можешь,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Головой поставить вниз.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Цифра будет всё такой же,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Посмотри, оборотись!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b="1" dirty="0" smtClean="0">
                <a:solidFill>
                  <a:srgbClr val="FF9900"/>
                </a:solidFill>
              </a:rPr>
              <a:t>Десятки превратил он в сотни,</a:t>
            </a:r>
            <a:endParaRPr lang="ru-RU" sz="56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FF9900"/>
                </a:solidFill>
              </a:rPr>
              <a:t>А может в миллионы превратить,</a:t>
            </a:r>
            <a:endParaRPr lang="ru-RU" sz="56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FF9900"/>
                </a:solidFill>
              </a:rPr>
              <a:t>Он среди чисел равноправен,</a:t>
            </a:r>
            <a:endParaRPr lang="ru-RU" sz="56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FF9900"/>
                </a:solidFill>
              </a:rPr>
              <a:t>но на него нельзя делить.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Когда меня ты ранишь, то не плачешь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И всё-таки слезу смахнёшь с лица,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А сменишь букву – выгляжу иначе:</a:t>
            </a:r>
            <a:endParaRPr lang="ru-RU" sz="5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chemeClr val="bg2">
                    <a:lumMod val="50000"/>
                  </a:schemeClr>
                </a:solidFill>
              </a:rPr>
              <a:t>С началом стану я, но без конца.</a:t>
            </a:r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r>
              <a:rPr lang="ru-RU" sz="5600" b="1" dirty="0" smtClean="0">
                <a:solidFill>
                  <a:srgbClr val="FF9900"/>
                </a:solidFill>
              </a:rPr>
              <a:t>Я цифра меньше десяти,</a:t>
            </a:r>
            <a:endParaRPr lang="ru-RU" sz="56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FF9900"/>
                </a:solidFill>
              </a:rPr>
              <a:t>Меня тебе легко найти,</a:t>
            </a:r>
            <a:endParaRPr lang="ru-RU" sz="56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FF9900"/>
                </a:solidFill>
              </a:rPr>
              <a:t>Но если букве «Я» прикажешь</a:t>
            </a:r>
            <a:endParaRPr lang="ru-RU" sz="56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FF9900"/>
                </a:solidFill>
              </a:rPr>
              <a:t>Рядом стать! Я – всё!</a:t>
            </a:r>
            <a:endParaRPr lang="ru-RU" sz="56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FF9900"/>
                </a:solidFill>
              </a:rPr>
              <a:t>Отец, и ты, и дедушка, и мать.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214422"/>
            <a:ext cx="4714908" cy="535784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Прочитайте слова, которые вы видите. Найдите «лишнее» слово. Остальные слова замените общим названием.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Сложение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Вычитание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Умножение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Раздробление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Деление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9900"/>
                </a:solidFill>
              </a:rPr>
              <a:t>Шарада-загадка, в которой слово отгадывается по частям.</a:t>
            </a:r>
            <a:endParaRPr lang="ru-RU" sz="14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9900"/>
                </a:solidFill>
              </a:rPr>
              <a:t>За мерой ноту вставишь вдруг,</a:t>
            </a:r>
            <a:endParaRPr lang="ru-RU" sz="14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9900"/>
                </a:solidFill>
              </a:rPr>
              <a:t>И её найдешь среди подруг.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Арифметический я знак,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В задачнике меня найдёшь во многих строчках,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Лишь «о» ты вставишь, знак как,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И я – географическая точка.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i="1" dirty="0" smtClean="0">
                <a:solidFill>
                  <a:srgbClr val="FF9900"/>
                </a:solidFill>
              </a:rPr>
              <a:t>Я приношу с собою боль,</a:t>
            </a:r>
            <a:endParaRPr lang="ru-RU" sz="14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9900"/>
                </a:solidFill>
              </a:rPr>
              <a:t>В лице – большое искаженье.</a:t>
            </a:r>
            <a:endParaRPr lang="ru-RU" sz="14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9900"/>
                </a:solidFill>
              </a:rPr>
              <a:t>А «</a:t>
            </a:r>
            <a:r>
              <a:rPr lang="ru-RU" sz="1400" b="1" i="1" dirty="0" err="1" smtClean="0">
                <a:solidFill>
                  <a:srgbClr val="FF9900"/>
                </a:solidFill>
              </a:rPr>
              <a:t>ф</a:t>
            </a:r>
            <a:r>
              <a:rPr lang="ru-RU" sz="1400" b="1" i="1" dirty="0" smtClean="0">
                <a:solidFill>
                  <a:srgbClr val="FF9900"/>
                </a:solidFill>
              </a:rPr>
              <a:t>» на «</a:t>
            </a:r>
            <a:r>
              <a:rPr lang="ru-RU" sz="1400" b="1" i="1" dirty="0" err="1" smtClean="0">
                <a:solidFill>
                  <a:srgbClr val="FF9900"/>
                </a:solidFill>
              </a:rPr>
              <a:t>п</a:t>
            </a:r>
            <a:r>
              <a:rPr lang="ru-RU" sz="1400" b="1" i="1" dirty="0" smtClean="0">
                <a:solidFill>
                  <a:srgbClr val="FF9900"/>
                </a:solidFill>
              </a:rPr>
              <a:t>» заменишь коль,</a:t>
            </a:r>
            <a:endParaRPr lang="ru-RU" sz="14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9900"/>
                </a:solidFill>
              </a:rPr>
              <a:t>То превращусь я в знак сложенья.</a:t>
            </a:r>
            <a:endParaRPr lang="ru-RU" sz="1400" dirty="0" smtClean="0">
              <a:solidFill>
                <a:srgbClr val="FF990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FF9900"/>
                </a:solidFill>
              </a:rPr>
              <a:t> </a:t>
            </a:r>
            <a:endParaRPr lang="ru-RU" sz="1400" dirty="0" smtClean="0">
              <a:solidFill>
                <a:srgbClr val="FF9900"/>
              </a:solidFill>
            </a:endParaRPr>
          </a:p>
          <a:p>
            <a:endParaRPr lang="ru-RU" sz="12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86742" cy="8572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Содержание турнира</a:t>
            </a:r>
            <a:endParaRPr lang="ru-RU" sz="5400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1857364"/>
            <a:ext cx="4214842" cy="40719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Разминка                  «Кто больше…..?»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«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Заморочки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из бочки»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Конкурс  эрудитов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Задачи-шутки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«Тёмная лошадка»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Анаграммы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Гонка за лидером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Исторический экскурс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Подведение итогов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D:\Классный руководитель\Картинки 1\Анимация Люди\2[1]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 rot="764269">
            <a:off x="4613827" y="3126068"/>
            <a:ext cx="4041808" cy="27745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1285860"/>
            <a:ext cx="2928958" cy="14287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i="1" dirty="0" smtClean="0"/>
              <a:t>Девиз турнира:</a:t>
            </a:r>
            <a:endParaRPr lang="ru-RU" sz="4000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5286388"/>
            <a:ext cx="8072494" cy="85725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C000"/>
                </a:solidFill>
                <a:latin typeface="+mj-lt"/>
              </a:rPr>
              <a:t>«Каждый сам за себя»</a:t>
            </a:r>
            <a:endParaRPr lang="ru-RU" sz="6000" b="1" i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3077" name="Picture 5" descr="D:\Классный руководитель\Картинки 1\Анимация\162[1]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 rot="420000">
            <a:off x="4963768" y="575833"/>
            <a:ext cx="3780811" cy="31434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4291"/>
            <a:ext cx="7677176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«Кто больше ответит на вопросы?»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1285860"/>
            <a:ext cx="5072098" cy="5072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82563" indent="258763"/>
            <a:r>
              <a:rPr lang="ru-RU" sz="1600" dirty="0" smtClean="0">
                <a:solidFill>
                  <a:srgbClr val="FF9900"/>
                </a:solidFill>
              </a:rPr>
              <a:t>1. </a:t>
            </a:r>
            <a:r>
              <a:rPr lang="ru-RU" sz="1600" b="1" i="1" dirty="0" smtClean="0">
                <a:solidFill>
                  <a:srgbClr val="FF9900"/>
                </a:solidFill>
              </a:rPr>
              <a:t>Наука о числах, их свойствах и действиях над ними.</a:t>
            </a:r>
          </a:p>
          <a:p>
            <a:pPr marL="182563" indent="258763"/>
            <a:r>
              <a:rPr lang="ru-RU" sz="1600" b="1" i="1" dirty="0" smtClean="0">
                <a:solidFill>
                  <a:srgbClr val="FF0000"/>
                </a:solidFill>
              </a:rPr>
              <a:t>             (Арифметика).</a:t>
            </a:r>
          </a:p>
          <a:p>
            <a:pPr marL="182563" indent="258763"/>
            <a:r>
              <a:rPr lang="ru-RU" sz="1600" b="1" i="1" dirty="0" smtClean="0">
                <a:solidFill>
                  <a:srgbClr val="FF9900"/>
                </a:solidFill>
              </a:rPr>
              <a:t>2. Место, занимаемое цифрой в записи  числа.</a:t>
            </a:r>
            <a:r>
              <a:rPr lang="ru-RU" sz="1600" b="1" i="1" dirty="0" smtClean="0"/>
              <a:t> </a:t>
            </a:r>
          </a:p>
          <a:p>
            <a:pPr marL="182563" indent="258763"/>
            <a:r>
              <a:rPr lang="ru-RU" sz="1600" b="1" i="1" dirty="0" smtClean="0">
                <a:solidFill>
                  <a:srgbClr val="FF0000"/>
                </a:solidFill>
              </a:rPr>
              <a:t>(Разряд)</a:t>
            </a:r>
            <a:endParaRPr lang="ru-RU" sz="1600" b="1" i="1" dirty="0" smtClean="0"/>
          </a:p>
          <a:p>
            <a:pPr marL="182563" indent="258763"/>
            <a:r>
              <a:rPr lang="ru-RU" sz="1600" b="1" i="1" dirty="0" smtClean="0">
                <a:solidFill>
                  <a:srgbClr val="FF9900"/>
                </a:solidFill>
              </a:rPr>
              <a:t>3. Третий месяц каникул. </a:t>
            </a:r>
          </a:p>
          <a:p>
            <a:pPr marL="182563" indent="258763"/>
            <a:r>
              <a:rPr lang="ru-RU" sz="1600" b="1" i="1" dirty="0" smtClean="0">
                <a:solidFill>
                  <a:srgbClr val="FF0000"/>
                </a:solidFill>
              </a:rPr>
              <a:t>(Август)</a:t>
            </a:r>
          </a:p>
          <a:p>
            <a:pPr marL="182563" indent="258763"/>
            <a:r>
              <a:rPr lang="ru-RU" sz="1600" b="1" i="1" dirty="0" smtClean="0">
                <a:solidFill>
                  <a:srgbClr val="FF9900"/>
                </a:solidFill>
              </a:rPr>
              <a:t>4.</a:t>
            </a:r>
            <a:r>
              <a:rPr lang="ru-RU" sz="1600" b="1" i="1" dirty="0" smtClean="0"/>
              <a:t> </a:t>
            </a:r>
            <a:r>
              <a:rPr lang="ru-RU" sz="1600" b="1" i="1" dirty="0" smtClean="0">
                <a:solidFill>
                  <a:srgbClr val="FF9900"/>
                </a:solidFill>
              </a:rPr>
              <a:t>Цифровой знак, обозначающий отсутствие величины. </a:t>
            </a:r>
            <a:r>
              <a:rPr lang="ru-RU" sz="1600" b="1" i="1" dirty="0" smtClean="0">
                <a:solidFill>
                  <a:srgbClr val="FF0000"/>
                </a:solidFill>
              </a:rPr>
              <a:t> </a:t>
            </a:r>
          </a:p>
          <a:p>
            <a:pPr marL="182563" indent="258763"/>
            <a:r>
              <a:rPr lang="ru-RU" sz="1600" b="1" i="1" dirty="0" smtClean="0">
                <a:solidFill>
                  <a:srgbClr val="FF0000"/>
                </a:solidFill>
              </a:rPr>
              <a:t> (Ноль)</a:t>
            </a:r>
          </a:p>
          <a:p>
            <a:pPr marL="182563" indent="258763"/>
            <a:r>
              <a:rPr lang="ru-RU" sz="1600" b="1" i="1" dirty="0" smtClean="0">
                <a:solidFill>
                  <a:srgbClr val="FF9900"/>
                </a:solidFill>
              </a:rPr>
              <a:t>5. На какое наименьшее целое число делится без остатка  любое целое число? </a:t>
            </a:r>
          </a:p>
          <a:p>
            <a:pPr marL="182563" indent="258763"/>
            <a:r>
              <a:rPr lang="ru-RU" sz="1600" b="1" i="1" dirty="0" smtClean="0">
                <a:solidFill>
                  <a:srgbClr val="FF0000"/>
                </a:solidFill>
              </a:rPr>
              <a:t>(На один)</a:t>
            </a:r>
          </a:p>
          <a:p>
            <a:pPr marL="182563" indent="258763"/>
            <a:r>
              <a:rPr lang="ru-RU" sz="1600" b="1" i="1" dirty="0" smtClean="0">
                <a:solidFill>
                  <a:srgbClr val="FF9900"/>
                </a:solidFill>
              </a:rPr>
              <a:t>6. Первый месяц зимы. </a:t>
            </a:r>
          </a:p>
          <a:p>
            <a:pPr marL="182563" indent="258763"/>
            <a:r>
              <a:rPr lang="ru-RU" sz="1600" b="1" i="1" dirty="0" smtClean="0">
                <a:solidFill>
                  <a:srgbClr val="FF0000"/>
                </a:solidFill>
              </a:rPr>
              <a:t>(Декабрь)</a:t>
            </a:r>
          </a:p>
          <a:p>
            <a:pPr marL="182563" indent="258763"/>
            <a:r>
              <a:rPr lang="ru-RU" sz="1600" b="1" i="1" dirty="0" smtClean="0">
                <a:solidFill>
                  <a:srgbClr val="FF9900"/>
                </a:solidFill>
              </a:rPr>
              <a:t>7.</a:t>
            </a:r>
            <a:r>
              <a:rPr lang="ru-RU" sz="1600" b="1" i="1" dirty="0" smtClean="0"/>
              <a:t> </a:t>
            </a:r>
            <a:r>
              <a:rPr lang="ru-RU" sz="1600" b="1" i="1" dirty="0" smtClean="0">
                <a:solidFill>
                  <a:srgbClr val="FF9900"/>
                </a:solidFill>
              </a:rPr>
              <a:t>Сколько раз в году встает солнце? </a:t>
            </a:r>
            <a:r>
              <a:rPr lang="ru-RU" sz="1600" b="1" i="1" dirty="0" smtClean="0">
                <a:solidFill>
                  <a:srgbClr val="FF0000"/>
                </a:solidFill>
              </a:rPr>
              <a:t> </a:t>
            </a:r>
          </a:p>
          <a:p>
            <a:pPr marL="182563" indent="258763"/>
            <a:r>
              <a:rPr lang="ru-RU" sz="1600" b="1" i="1" dirty="0" smtClean="0">
                <a:solidFill>
                  <a:srgbClr val="FF0000"/>
                </a:solidFill>
              </a:rPr>
              <a:t>(365 или 366)</a:t>
            </a:r>
          </a:p>
        </p:txBody>
      </p:sp>
      <p:pic>
        <p:nvPicPr>
          <p:cNvPr id="4100" name="Picture 4" descr="D:\Классный руководитель\Картинки 1\Анимация Люди\132[1]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 rot="420000">
            <a:off x="5877046" y="2194589"/>
            <a:ext cx="3364705" cy="28649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4291"/>
            <a:ext cx="7677176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«Кто больше ответит на вопросы?»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1214422"/>
            <a:ext cx="4643470" cy="5072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57200" indent="-182563"/>
            <a:endParaRPr lang="ru-RU" sz="2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8. Мера веса драгоценных камней. </a:t>
            </a:r>
          </a:p>
          <a:p>
            <a:pPr marL="457200" indent="-182563"/>
            <a:r>
              <a:rPr lang="ru-RU" sz="2200" dirty="0" smtClean="0">
                <a:solidFill>
                  <a:srgbClr val="FF0000"/>
                </a:solidFill>
              </a:rPr>
              <a:t>                         (Карат)</a:t>
            </a: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9. Угол, меньший прямого.                                                                                                      </a:t>
            </a:r>
          </a:p>
          <a:p>
            <a:pPr marL="457200" indent="-182563"/>
            <a:r>
              <a:rPr lang="ru-RU" sz="2200" dirty="0" smtClean="0">
                <a:solidFill>
                  <a:srgbClr val="FF0000"/>
                </a:solidFill>
              </a:rPr>
              <a:t>(Острый)</a:t>
            </a: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10. Сколько цифр вы знаете?  </a:t>
            </a:r>
          </a:p>
          <a:p>
            <a:pPr marL="457200" indent="-182563"/>
            <a:r>
              <a:rPr lang="ru-RU" sz="2200" dirty="0" smtClean="0">
                <a:solidFill>
                  <a:srgbClr val="FF0000"/>
                </a:solidFill>
              </a:rPr>
              <a:t>                                 (10)</a:t>
            </a: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11. Прибор для измерения углов.                                                                                 </a:t>
            </a:r>
          </a:p>
          <a:p>
            <a:pPr marL="457200" indent="-182563"/>
            <a:r>
              <a:rPr lang="ru-RU" sz="2200" dirty="0" smtClean="0">
                <a:solidFill>
                  <a:srgbClr val="FF0000"/>
                </a:solidFill>
              </a:rPr>
              <a:t>(Транспортир)</a:t>
            </a: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12. Наименьшее простое число.</a:t>
            </a:r>
            <a:r>
              <a:rPr lang="ru-RU" sz="2200" dirty="0" smtClean="0"/>
              <a:t>  </a:t>
            </a:r>
            <a:r>
              <a:rPr lang="ru-RU" sz="22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</a:t>
            </a:r>
          </a:p>
          <a:p>
            <a:pPr marL="457200" indent="-182563"/>
            <a:r>
              <a:rPr lang="ru-RU" sz="2200" dirty="0" smtClean="0">
                <a:solidFill>
                  <a:srgbClr val="FF0000"/>
                </a:solidFill>
              </a:rPr>
              <a:t>                                    (2)</a:t>
            </a: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13. Что меньше   0.4 или ½?</a:t>
            </a:r>
            <a:r>
              <a:rPr lang="ru-RU" sz="2200" dirty="0" smtClean="0"/>
              <a:t>                                                                                             </a:t>
            </a:r>
          </a:p>
          <a:p>
            <a:pPr marL="457200" indent="-182563"/>
            <a:r>
              <a:rPr lang="ru-RU" sz="2200" dirty="0" smtClean="0">
                <a:solidFill>
                  <a:srgbClr val="FF0000"/>
                </a:solidFill>
              </a:rPr>
              <a:t>                                  (0.4)</a:t>
            </a: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14. Какую часть часа составляют 20 мин?                                                                                          </a:t>
            </a: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</a:t>
            </a:r>
            <a:r>
              <a:rPr lang="ru-RU" sz="2200" dirty="0" smtClean="0">
                <a:solidFill>
                  <a:srgbClr val="FF0000"/>
                </a:solidFill>
              </a:rPr>
              <a:t>(1/3)</a:t>
            </a:r>
          </a:p>
          <a:p>
            <a:pPr marL="457200" indent="-182563"/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15. Когда частное равно нулю?</a:t>
            </a:r>
          </a:p>
          <a:p>
            <a:pPr marL="457200" indent="-182563"/>
            <a:r>
              <a:rPr lang="ru-RU" sz="2200" dirty="0" smtClean="0"/>
              <a:t>        </a:t>
            </a:r>
            <a:r>
              <a:rPr lang="ru-RU" sz="2200" dirty="0" smtClean="0">
                <a:solidFill>
                  <a:srgbClr val="FF0000"/>
                </a:solidFill>
              </a:rPr>
              <a:t>(Когда делимое равно нулю)</a:t>
            </a:r>
          </a:p>
          <a:p>
            <a:pPr marL="457200" indent="258763">
              <a:buAutoNum type="arabicPeriod"/>
            </a:pPr>
            <a:endParaRPr lang="ru-RU" sz="1800" dirty="0"/>
          </a:p>
        </p:txBody>
      </p:sp>
      <p:pic>
        <p:nvPicPr>
          <p:cNvPr id="4100" name="Picture 4" descr="D:\Классный руководитель\Картинки 1\Анимация Люди\132[1]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 rot="684002">
            <a:off x="5205022" y="3122294"/>
            <a:ext cx="3387148" cy="28841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64294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sz="4400" b="1" i="1" dirty="0" err="1" smtClean="0">
                <a:solidFill>
                  <a:schemeClr val="accent1">
                    <a:lumMod val="75000"/>
                  </a:schemeClr>
                </a:solidFill>
              </a:rPr>
              <a:t>Заморочки</a:t>
            </a: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 из бочки»</a:t>
            </a:r>
            <a:endParaRPr lang="ru-RU" sz="4400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500034" y="2714620"/>
            <a:ext cx="4071966" cy="250032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9900"/>
                </a:solidFill>
              </a:rPr>
              <a:t>Каждый тянет из бочонка себе загадку.</a:t>
            </a:r>
            <a:endParaRPr lang="ru-RU" sz="4000" dirty="0">
              <a:solidFill>
                <a:srgbClr val="FF9900"/>
              </a:solidFill>
            </a:endParaRPr>
          </a:p>
        </p:txBody>
      </p:sp>
      <p:pic>
        <p:nvPicPr>
          <p:cNvPr id="9" name="Picture 2" descr="D:\Классный руководитель\Картинки 1\Анимация.  Школа\анимации\241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357430"/>
            <a:ext cx="3500462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Конкурс  «Эрудитов»</a:t>
            </a:r>
            <a:endParaRPr lang="ru-RU" b="1" i="1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57200" y="1714488"/>
            <a:ext cx="4040188" cy="16430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2800" dirty="0" smtClean="0">
              <a:solidFill>
                <a:srgbClr val="FF9900"/>
              </a:solidFill>
            </a:endParaRPr>
          </a:p>
          <a:p>
            <a:pPr algn="ctr"/>
            <a:r>
              <a:rPr lang="ru-RU" sz="2800" dirty="0" smtClean="0">
                <a:solidFill>
                  <a:srgbClr val="FF9900"/>
                </a:solidFill>
              </a:rPr>
              <a:t>Кто больше составит слов из слова  «Треугольник»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500034" y="3786190"/>
            <a:ext cx="3997354" cy="25741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Например: </a:t>
            </a:r>
          </a:p>
          <a:p>
            <a:pPr>
              <a:buNone/>
            </a:pPr>
            <a:r>
              <a:rPr lang="ru-RU" sz="3200" b="1" i="1" dirty="0" smtClea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   три, уголь, угол, кол, луг, торт, урок, рок, ноль, кино, кот, рот, торг, ток, кит, корь, укол.</a:t>
            </a:r>
          </a:p>
        </p:txBody>
      </p:sp>
      <p:pic>
        <p:nvPicPr>
          <p:cNvPr id="6150" name="Picture 6" descr="D:\Классный руководитель\Картинки 1\Анимация.  Школа\141[1].gif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14488"/>
            <a:ext cx="3429024" cy="47586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chemeClr val="accent1">
                    <a:lumMod val="75000"/>
                  </a:schemeClr>
                </a:solidFill>
              </a:rPr>
              <a:t>Задачи-шутки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4040188" cy="11430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i="1" dirty="0" smtClean="0">
                <a:solidFill>
                  <a:srgbClr val="996633"/>
                </a:solidFill>
              </a:rPr>
              <a:t>Двое пошли – три гвоздя нашли. Следом четверо пойдут – много ли найдут?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57752" y="1928802"/>
            <a:ext cx="3757610" cy="11430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/>
            <a:r>
              <a:rPr lang="ru-RU" sz="2200" i="1" dirty="0" smtClean="0">
                <a:solidFill>
                  <a:srgbClr val="996633"/>
                </a:solidFill>
              </a:rPr>
              <a:t>В каком числе столько же цифр, сколько букв в его названии?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4000504"/>
            <a:ext cx="4400552" cy="16430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ru-RU" b="1" i="1" dirty="0" smtClean="0">
              <a:solidFill>
                <a:srgbClr val="996633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b="1" i="1" dirty="0" smtClean="0">
                <a:solidFill>
                  <a:srgbClr val="996633"/>
                </a:solidFill>
              </a:rPr>
              <a:t>Крыша одного дома несимметрична: один её скат составляет с горизонтом угол в 70°, а другой - 60°. Предположим, что петух откладывает на гребне крыши яйцо. Куда оно катится?</a:t>
            </a:r>
          </a:p>
          <a:p>
            <a:pPr>
              <a:buNone/>
            </a:pPr>
            <a:endParaRPr lang="ru-RU" dirty="0" smtClean="0">
              <a:latin typeface="+mj-lt"/>
            </a:endParaRPr>
          </a:p>
          <a:p>
            <a:pPr>
              <a:buNone/>
            </a:pPr>
            <a:endParaRPr lang="ru-RU" dirty="0">
              <a:latin typeface="+mj-lt"/>
            </a:endParaRPr>
          </a:p>
        </p:txBody>
      </p:sp>
      <p:pic>
        <p:nvPicPr>
          <p:cNvPr id="7171" name="Picture 3" descr="D:\Классный руководитель\Картинки 1\Анимация\19m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857496"/>
            <a:ext cx="1311602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D:\Классный руководитель\Картинки 1\Анимация\11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2714620"/>
            <a:ext cx="857256" cy="857256"/>
          </a:xfrm>
          <a:prstGeom prst="rect">
            <a:avLst/>
          </a:prstGeom>
          <a:noFill/>
        </p:spPr>
      </p:pic>
      <p:pic>
        <p:nvPicPr>
          <p:cNvPr id="7173" name="Picture 5" descr="D:\Классный руководитель\Картинки 1\Анимация\clown_bukett[1].gif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214942" y="3429000"/>
            <a:ext cx="3214710" cy="3122200"/>
          </a:xfrm>
          <a:prstGeom prst="rect">
            <a:avLst/>
          </a:prstGeom>
          <a:noFill/>
        </p:spPr>
      </p:pic>
      <p:pic>
        <p:nvPicPr>
          <p:cNvPr id="7174" name="Picture 6" descr="D:\Классный руководитель\Картинки 1\Картинки\MWE_Ecard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71934" y="5137380"/>
            <a:ext cx="1239621" cy="17206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626</TotalTime>
  <Words>1140</Words>
  <Application>Microsoft Office PowerPoint</Application>
  <PresentationFormat>Экран (4:3)</PresentationFormat>
  <Paragraphs>191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«Математика  без скуки»</vt:lpstr>
      <vt:lpstr>Мой юный друг!</vt:lpstr>
      <vt:lpstr>Содержание турнира</vt:lpstr>
      <vt:lpstr>Девиз турнира:</vt:lpstr>
      <vt:lpstr>«Кто больше ответит на вопросы?»</vt:lpstr>
      <vt:lpstr>«Кто больше ответит на вопросы?»</vt:lpstr>
      <vt:lpstr>    «Заморочки из бочки»</vt:lpstr>
      <vt:lpstr> Конкурс  «Эрудитов»</vt:lpstr>
      <vt:lpstr>Задачи-шутки</vt:lpstr>
      <vt:lpstr>«Тёмная лошадка»</vt:lpstr>
      <vt:lpstr>Коломоец  Елена Александровна,  классный руководитель 6 класса</vt:lpstr>
      <vt:lpstr>Анаграмма (от греч. перестановка  букв) – слово или словосочетание, образованное перестановкой букв, другого слова или словосочетания. Используется для создание псевдонимов, встречаются в загадках, в шарадах</vt:lpstr>
      <vt:lpstr> Гонка за лидером (два ученика,  набравшие наибольшее количество баллов)</vt:lpstr>
      <vt:lpstr>Исторический экскурс</vt:lpstr>
      <vt:lpstr>Одно из открытий пифагорейцев  в VI веке до н.э.</vt:lpstr>
      <vt:lpstr>Легенды о Гиппасе</vt:lpstr>
      <vt:lpstr>Поздравляем победителя  в математическом турнире «Математика без скуки»</vt:lpstr>
      <vt:lpstr>Мероприятие подготовила :</vt:lpstr>
      <vt:lpstr>Литература:</vt:lpstr>
      <vt:lpstr>Слайд 20</vt:lpstr>
      <vt:lpstr>  Загадки (приложение)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«Математика  без скуки»</dc:title>
  <dc:creator>Лазакович</dc:creator>
  <cp:lastModifiedBy>TATA</cp:lastModifiedBy>
  <cp:revision>93</cp:revision>
  <dcterms:created xsi:type="dcterms:W3CDTF">2009-11-21T14:26:49Z</dcterms:created>
  <dcterms:modified xsi:type="dcterms:W3CDTF">2010-07-17T14:57:48Z</dcterms:modified>
</cp:coreProperties>
</file>