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5E636-098C-44C7-A9AF-BD1A58752268}" type="doc">
      <dgm:prSet loTypeId="urn:microsoft.com/office/officeart/2005/8/layout/ven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735341-60A8-4578-BEFB-6A0FAB0A4FC4}">
      <dgm:prSet phldrT="[Текст]"/>
      <dgm:spPr/>
      <dgm:t>
        <a:bodyPr/>
        <a:lstStyle/>
        <a:p>
          <a:r>
            <a:rPr lang="en-US" dirty="0" smtClean="0"/>
            <a:t>Q-</a:t>
          </a:r>
          <a:r>
            <a:rPr lang="ru-RU" dirty="0" smtClean="0"/>
            <a:t>Рациональные числа</a:t>
          </a:r>
          <a:endParaRPr lang="ru-RU" dirty="0"/>
        </a:p>
      </dgm:t>
    </dgm:pt>
    <dgm:pt modelId="{CF8102D8-A5AC-4EB6-8CF7-2EB66676A1C8}" type="parTrans" cxnId="{816DE165-1A3B-4A86-9613-13CD29684AEB}">
      <dgm:prSet/>
      <dgm:spPr/>
      <dgm:t>
        <a:bodyPr/>
        <a:lstStyle/>
        <a:p>
          <a:endParaRPr lang="ru-RU"/>
        </a:p>
      </dgm:t>
    </dgm:pt>
    <dgm:pt modelId="{7D060D1C-1C21-46C0-9E3B-779156F6EF4C}" type="sibTrans" cxnId="{816DE165-1A3B-4A86-9613-13CD29684AEB}">
      <dgm:prSet/>
      <dgm:spPr/>
      <dgm:t>
        <a:bodyPr/>
        <a:lstStyle/>
        <a:p>
          <a:endParaRPr lang="ru-RU"/>
        </a:p>
      </dgm:t>
    </dgm:pt>
    <dgm:pt modelId="{64DF44E7-9EE7-45E7-870C-7A2D9AD55F62}">
      <dgm:prSet phldrT="[Текст]"/>
      <dgm:spPr/>
      <dgm:t>
        <a:bodyPr/>
        <a:lstStyle/>
        <a:p>
          <a:r>
            <a:rPr lang="en-US" dirty="0" smtClean="0"/>
            <a:t>Z-</a:t>
          </a:r>
          <a:r>
            <a:rPr lang="ru-RU" dirty="0" smtClean="0"/>
            <a:t>целые числа</a:t>
          </a:r>
          <a:endParaRPr lang="ru-RU" dirty="0"/>
        </a:p>
      </dgm:t>
    </dgm:pt>
    <dgm:pt modelId="{02F34C3B-21AB-448B-A59D-EC3770227345}" type="parTrans" cxnId="{45C58004-E983-41BE-8965-A7222152E643}">
      <dgm:prSet/>
      <dgm:spPr/>
      <dgm:t>
        <a:bodyPr/>
        <a:lstStyle/>
        <a:p>
          <a:endParaRPr lang="ru-RU"/>
        </a:p>
      </dgm:t>
    </dgm:pt>
    <dgm:pt modelId="{3ECD66B6-4EF6-46C9-9696-37CE1679D5B0}" type="sibTrans" cxnId="{45C58004-E983-41BE-8965-A7222152E643}">
      <dgm:prSet/>
      <dgm:spPr/>
      <dgm:t>
        <a:bodyPr/>
        <a:lstStyle/>
        <a:p>
          <a:endParaRPr lang="ru-RU"/>
        </a:p>
      </dgm:t>
    </dgm:pt>
    <dgm:pt modelId="{DDF028A3-7680-4673-82FB-7644CBF80468}">
      <dgm:prSet phldrT="[Текст]"/>
      <dgm:spPr/>
      <dgm:t>
        <a:bodyPr/>
        <a:lstStyle/>
        <a:p>
          <a:r>
            <a:rPr lang="en-US" dirty="0" smtClean="0"/>
            <a:t>N</a:t>
          </a:r>
          <a:r>
            <a:rPr lang="ru-RU" dirty="0" smtClean="0"/>
            <a:t>-натуральные числа</a:t>
          </a:r>
          <a:endParaRPr lang="ru-RU" dirty="0"/>
        </a:p>
      </dgm:t>
    </dgm:pt>
    <dgm:pt modelId="{AA0DFD5C-36CF-413D-8B7D-0DC985967707}" type="parTrans" cxnId="{CAD7875D-8E2F-49BB-BF29-11190ED80CBA}">
      <dgm:prSet/>
      <dgm:spPr/>
      <dgm:t>
        <a:bodyPr/>
        <a:lstStyle/>
        <a:p>
          <a:endParaRPr lang="ru-RU"/>
        </a:p>
      </dgm:t>
    </dgm:pt>
    <dgm:pt modelId="{B20FAF48-1529-4870-977B-AD2D127A2E0E}" type="sibTrans" cxnId="{CAD7875D-8E2F-49BB-BF29-11190ED80CBA}">
      <dgm:prSet/>
      <dgm:spPr/>
      <dgm:t>
        <a:bodyPr/>
        <a:lstStyle/>
        <a:p>
          <a:endParaRPr lang="ru-RU"/>
        </a:p>
      </dgm:t>
    </dgm:pt>
    <dgm:pt modelId="{A9E91647-A8B3-40DA-AF6B-15013D626208}" type="pres">
      <dgm:prSet presAssocID="{6EE5E636-098C-44C7-A9AF-BD1A5875226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13710-E7A5-4A97-A523-61C3D183E69F}" type="pres">
      <dgm:prSet presAssocID="{6EE5E636-098C-44C7-A9AF-BD1A58752268}" presName="comp1" presStyleCnt="0"/>
      <dgm:spPr/>
    </dgm:pt>
    <dgm:pt modelId="{ABAD8EE8-ACAD-4731-9295-5EFE877211E4}" type="pres">
      <dgm:prSet presAssocID="{6EE5E636-098C-44C7-A9AF-BD1A58752268}" presName="circle1" presStyleLbl="node1" presStyleIdx="0" presStyleCnt="3" custLinFactNeighborX="-4793" custLinFactNeighborY="-9327"/>
      <dgm:spPr/>
      <dgm:t>
        <a:bodyPr/>
        <a:lstStyle/>
        <a:p>
          <a:endParaRPr lang="ru-RU"/>
        </a:p>
      </dgm:t>
    </dgm:pt>
    <dgm:pt modelId="{509D9B61-A448-4D83-9915-A765DE6053AB}" type="pres">
      <dgm:prSet presAssocID="{6EE5E636-098C-44C7-A9AF-BD1A5875226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32EC-FB0F-4607-886C-DC330DB6AE03}" type="pres">
      <dgm:prSet presAssocID="{6EE5E636-098C-44C7-A9AF-BD1A58752268}" presName="comp2" presStyleCnt="0"/>
      <dgm:spPr/>
    </dgm:pt>
    <dgm:pt modelId="{094B1E9B-F06C-4BE4-AF7C-314A9E9C9852}" type="pres">
      <dgm:prSet presAssocID="{6EE5E636-098C-44C7-A9AF-BD1A58752268}" presName="circle2" presStyleLbl="node1" presStyleIdx="1" presStyleCnt="3" custLinFactNeighborX="-13731" custLinFactNeighborY="-11571"/>
      <dgm:spPr/>
      <dgm:t>
        <a:bodyPr/>
        <a:lstStyle/>
        <a:p>
          <a:endParaRPr lang="ru-RU"/>
        </a:p>
      </dgm:t>
    </dgm:pt>
    <dgm:pt modelId="{988D99A0-583B-4862-9809-3DE48BEA84D5}" type="pres">
      <dgm:prSet presAssocID="{6EE5E636-098C-44C7-A9AF-BD1A5875226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9096D-1DB5-406C-8737-4667B83F8C8E}" type="pres">
      <dgm:prSet presAssocID="{6EE5E636-098C-44C7-A9AF-BD1A58752268}" presName="comp3" presStyleCnt="0"/>
      <dgm:spPr/>
    </dgm:pt>
    <dgm:pt modelId="{BFFCAF9E-5791-49DE-9A24-28156FBCB2D2}" type="pres">
      <dgm:prSet presAssocID="{6EE5E636-098C-44C7-A9AF-BD1A58752268}" presName="circle3" presStyleLbl="node1" presStyleIdx="2" presStyleCnt="3" custLinFactNeighborX="-31607" custLinFactNeighborY="-34714"/>
      <dgm:spPr/>
      <dgm:t>
        <a:bodyPr/>
        <a:lstStyle/>
        <a:p>
          <a:endParaRPr lang="ru-RU"/>
        </a:p>
      </dgm:t>
    </dgm:pt>
    <dgm:pt modelId="{FCAA4397-529C-4C75-84AB-CA504B689A12}" type="pres">
      <dgm:prSet presAssocID="{6EE5E636-098C-44C7-A9AF-BD1A5875226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79A59-FFBC-4BDF-9D2E-64BFDC67401F}" type="presOf" srcId="{64DF44E7-9EE7-45E7-870C-7A2D9AD55F62}" destId="{988D99A0-583B-4862-9809-3DE48BEA84D5}" srcOrd="1" destOrd="0" presId="urn:microsoft.com/office/officeart/2005/8/layout/venn2"/>
    <dgm:cxn modelId="{8BA30C9E-A599-4EDA-BDE3-0919A3FFADA3}" type="presOf" srcId="{DDF028A3-7680-4673-82FB-7644CBF80468}" destId="{FCAA4397-529C-4C75-84AB-CA504B689A12}" srcOrd="1" destOrd="0" presId="urn:microsoft.com/office/officeart/2005/8/layout/venn2"/>
    <dgm:cxn modelId="{3AA08BCA-3CFD-44B8-BC17-C91B2A322799}" type="presOf" srcId="{49735341-60A8-4578-BEFB-6A0FAB0A4FC4}" destId="{509D9B61-A448-4D83-9915-A765DE6053AB}" srcOrd="1" destOrd="0" presId="urn:microsoft.com/office/officeart/2005/8/layout/venn2"/>
    <dgm:cxn modelId="{D0464239-1F55-46B0-AA95-D3C98A5781EB}" type="presOf" srcId="{64DF44E7-9EE7-45E7-870C-7A2D9AD55F62}" destId="{094B1E9B-F06C-4BE4-AF7C-314A9E9C9852}" srcOrd="0" destOrd="0" presId="urn:microsoft.com/office/officeart/2005/8/layout/venn2"/>
    <dgm:cxn modelId="{4684F377-8C68-4E46-83C9-37650FD85C16}" type="presOf" srcId="{6EE5E636-098C-44C7-A9AF-BD1A58752268}" destId="{A9E91647-A8B3-40DA-AF6B-15013D626208}" srcOrd="0" destOrd="0" presId="urn:microsoft.com/office/officeart/2005/8/layout/venn2"/>
    <dgm:cxn modelId="{816DE165-1A3B-4A86-9613-13CD29684AEB}" srcId="{6EE5E636-098C-44C7-A9AF-BD1A58752268}" destId="{49735341-60A8-4578-BEFB-6A0FAB0A4FC4}" srcOrd="0" destOrd="0" parTransId="{CF8102D8-A5AC-4EB6-8CF7-2EB66676A1C8}" sibTransId="{7D060D1C-1C21-46C0-9E3B-779156F6EF4C}"/>
    <dgm:cxn modelId="{CAD7875D-8E2F-49BB-BF29-11190ED80CBA}" srcId="{6EE5E636-098C-44C7-A9AF-BD1A58752268}" destId="{DDF028A3-7680-4673-82FB-7644CBF80468}" srcOrd="2" destOrd="0" parTransId="{AA0DFD5C-36CF-413D-8B7D-0DC985967707}" sibTransId="{B20FAF48-1529-4870-977B-AD2D127A2E0E}"/>
    <dgm:cxn modelId="{2831A956-6B2B-446F-B9F4-A6B31AF55FBE}" type="presOf" srcId="{49735341-60A8-4578-BEFB-6A0FAB0A4FC4}" destId="{ABAD8EE8-ACAD-4731-9295-5EFE877211E4}" srcOrd="0" destOrd="0" presId="urn:microsoft.com/office/officeart/2005/8/layout/venn2"/>
    <dgm:cxn modelId="{A1048DCF-5F3F-4D7B-A98D-D32580338536}" type="presOf" srcId="{DDF028A3-7680-4673-82FB-7644CBF80468}" destId="{BFFCAF9E-5791-49DE-9A24-28156FBCB2D2}" srcOrd="0" destOrd="0" presId="urn:microsoft.com/office/officeart/2005/8/layout/venn2"/>
    <dgm:cxn modelId="{45C58004-E983-41BE-8965-A7222152E643}" srcId="{6EE5E636-098C-44C7-A9AF-BD1A58752268}" destId="{64DF44E7-9EE7-45E7-870C-7A2D9AD55F62}" srcOrd="1" destOrd="0" parTransId="{02F34C3B-21AB-448B-A59D-EC3770227345}" sibTransId="{3ECD66B6-4EF6-46C9-9696-37CE1679D5B0}"/>
    <dgm:cxn modelId="{D2EB2096-41D7-4000-9559-586CCCABB758}" type="presParOf" srcId="{A9E91647-A8B3-40DA-AF6B-15013D626208}" destId="{62513710-E7A5-4A97-A523-61C3D183E69F}" srcOrd="0" destOrd="0" presId="urn:microsoft.com/office/officeart/2005/8/layout/venn2"/>
    <dgm:cxn modelId="{EE2765DA-7E71-4E9C-B660-2D58EF164B13}" type="presParOf" srcId="{62513710-E7A5-4A97-A523-61C3D183E69F}" destId="{ABAD8EE8-ACAD-4731-9295-5EFE877211E4}" srcOrd="0" destOrd="0" presId="urn:microsoft.com/office/officeart/2005/8/layout/venn2"/>
    <dgm:cxn modelId="{D83BF85F-6F46-4D2E-A47A-92D9FE6A755F}" type="presParOf" srcId="{62513710-E7A5-4A97-A523-61C3D183E69F}" destId="{509D9B61-A448-4D83-9915-A765DE6053AB}" srcOrd="1" destOrd="0" presId="urn:microsoft.com/office/officeart/2005/8/layout/venn2"/>
    <dgm:cxn modelId="{10B25AE0-F3C3-4E6F-B210-37CE64DC5370}" type="presParOf" srcId="{A9E91647-A8B3-40DA-AF6B-15013D626208}" destId="{DDB132EC-FB0F-4607-886C-DC330DB6AE03}" srcOrd="1" destOrd="0" presId="urn:microsoft.com/office/officeart/2005/8/layout/venn2"/>
    <dgm:cxn modelId="{63BDC045-CC5D-406B-ACDC-26606166240A}" type="presParOf" srcId="{DDB132EC-FB0F-4607-886C-DC330DB6AE03}" destId="{094B1E9B-F06C-4BE4-AF7C-314A9E9C9852}" srcOrd="0" destOrd="0" presId="urn:microsoft.com/office/officeart/2005/8/layout/venn2"/>
    <dgm:cxn modelId="{012389E6-9E26-44E9-B4D5-03E937E3FCB4}" type="presParOf" srcId="{DDB132EC-FB0F-4607-886C-DC330DB6AE03}" destId="{988D99A0-583B-4862-9809-3DE48BEA84D5}" srcOrd="1" destOrd="0" presId="urn:microsoft.com/office/officeart/2005/8/layout/venn2"/>
    <dgm:cxn modelId="{73F64A03-F736-471F-BE53-0740B4F53D0B}" type="presParOf" srcId="{A9E91647-A8B3-40DA-AF6B-15013D626208}" destId="{12F9096D-1DB5-406C-8737-4667B83F8C8E}" srcOrd="2" destOrd="0" presId="urn:microsoft.com/office/officeart/2005/8/layout/venn2"/>
    <dgm:cxn modelId="{35A88148-BCC2-4145-BE17-75494C03A2F3}" type="presParOf" srcId="{12F9096D-1DB5-406C-8737-4667B83F8C8E}" destId="{BFFCAF9E-5791-49DE-9A24-28156FBCB2D2}" srcOrd="0" destOrd="0" presId="urn:microsoft.com/office/officeart/2005/8/layout/venn2"/>
    <dgm:cxn modelId="{507370BA-808B-43A5-B57D-B9E883F10712}" type="presParOf" srcId="{12F9096D-1DB5-406C-8737-4667B83F8C8E}" destId="{FCAA4397-529C-4C75-84AB-CA504B689A1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AD8EE8-ACAD-4731-9295-5EFE877211E4}">
      <dsp:nvSpPr>
        <dsp:cNvPr id="0" name=""/>
        <dsp:cNvSpPr/>
      </dsp:nvSpPr>
      <dsp:spPr>
        <a:xfrm>
          <a:off x="1857395" y="0"/>
          <a:ext cx="3063868" cy="30638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Q-</a:t>
          </a:r>
          <a:r>
            <a:rPr lang="ru-RU" sz="800" kern="1200" dirty="0" smtClean="0"/>
            <a:t>Рациональные числа</a:t>
          </a:r>
          <a:endParaRPr lang="ru-RU" sz="800" kern="1200" dirty="0"/>
        </a:p>
      </dsp:txBody>
      <dsp:txXfrm>
        <a:off x="2853918" y="153193"/>
        <a:ext cx="1070821" cy="459580"/>
      </dsp:txXfrm>
    </dsp:sp>
    <dsp:sp modelId="{094B1E9B-F06C-4BE4-AF7C-314A9E9C9852}">
      <dsp:nvSpPr>
        <dsp:cNvPr id="0" name=""/>
        <dsp:cNvSpPr/>
      </dsp:nvSpPr>
      <dsp:spPr>
        <a:xfrm>
          <a:off x="2071705" y="500076"/>
          <a:ext cx="2297901" cy="2297901"/>
        </a:xfrm>
        <a:prstGeom prst="ellipse">
          <a:avLst/>
        </a:prstGeom>
        <a:gradFill rotWithShape="0">
          <a:gsLst>
            <a:gs pos="0">
              <a:schemeClr val="accent4">
                <a:hueOff val="-2226204"/>
                <a:satOff val="-26449"/>
                <a:lumOff val="25881"/>
                <a:alphaOff val="0"/>
                <a:shade val="51000"/>
                <a:satMod val="130000"/>
              </a:schemeClr>
            </a:gs>
            <a:gs pos="80000">
              <a:schemeClr val="accent4">
                <a:hueOff val="-2226204"/>
                <a:satOff val="-26449"/>
                <a:lumOff val="25881"/>
                <a:alphaOff val="0"/>
                <a:shade val="93000"/>
                <a:satMod val="130000"/>
              </a:schemeClr>
            </a:gs>
            <a:gs pos="100000">
              <a:schemeClr val="accent4">
                <a:hueOff val="-2226204"/>
                <a:satOff val="-26449"/>
                <a:lumOff val="258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Z-</a:t>
          </a:r>
          <a:r>
            <a:rPr lang="ru-RU" sz="800" kern="1200" dirty="0" smtClean="0"/>
            <a:t>целые числа</a:t>
          </a:r>
          <a:endParaRPr lang="ru-RU" sz="800" kern="1200" dirty="0"/>
        </a:p>
      </dsp:txBody>
      <dsp:txXfrm>
        <a:off x="2685245" y="643695"/>
        <a:ext cx="1070821" cy="430856"/>
      </dsp:txXfrm>
    </dsp:sp>
    <dsp:sp modelId="{BFFCAF9E-5791-49DE-9A24-28156FBCB2D2}">
      <dsp:nvSpPr>
        <dsp:cNvPr id="0" name=""/>
        <dsp:cNvSpPr/>
      </dsp:nvSpPr>
      <dsp:spPr>
        <a:xfrm>
          <a:off x="2286015" y="1000138"/>
          <a:ext cx="1531934" cy="1531934"/>
        </a:xfrm>
        <a:prstGeom prst="ellipse">
          <a:avLst/>
        </a:prstGeom>
        <a:gradFill rotWithShape="0">
          <a:gsLst>
            <a:gs pos="0">
              <a:schemeClr val="accent4">
                <a:hueOff val="-4452407"/>
                <a:satOff val="-52897"/>
                <a:lumOff val="51762"/>
                <a:alphaOff val="0"/>
                <a:shade val="51000"/>
                <a:satMod val="130000"/>
              </a:schemeClr>
            </a:gs>
            <a:gs pos="80000">
              <a:schemeClr val="accent4">
                <a:hueOff val="-4452407"/>
                <a:satOff val="-52897"/>
                <a:lumOff val="51762"/>
                <a:alphaOff val="0"/>
                <a:shade val="93000"/>
                <a:satMod val="130000"/>
              </a:schemeClr>
            </a:gs>
            <a:gs pos="100000">
              <a:schemeClr val="accent4">
                <a:hueOff val="-4452407"/>
                <a:satOff val="-52897"/>
                <a:lumOff val="517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</a:t>
          </a:r>
          <a:r>
            <a:rPr lang="ru-RU" sz="800" kern="1200" dirty="0" smtClean="0"/>
            <a:t>-натуральные числа</a:t>
          </a:r>
          <a:endParaRPr lang="ru-RU" sz="800" kern="1200" dirty="0"/>
        </a:p>
      </dsp:txBody>
      <dsp:txXfrm>
        <a:off x="2510362" y="1383121"/>
        <a:ext cx="1083240" cy="765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091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092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093" name="Image" r:id="rId5" imgW="3492063" imgH="4926984" progId="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E58243D-B41A-4BC2-82EC-9FC1A440BB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2E410-E27F-41B3-911F-DA7EF1EC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7465-F9D5-4D41-800C-677581055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844BFE3-F00B-488E-8A53-87DBC05A8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20AE-74AC-44A4-9665-0153131F6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1364-7F0C-4453-BC0E-4B9E1052A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A35F-A7FD-409B-9B87-606EB29FE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4A562-DF33-455C-9C7E-FB460CF83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74DB0-DC7B-4441-AB0C-375540E8E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429F-142D-4117-B889-FE6653555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DB9B-520D-41C9-9307-06150FCCE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BE117-6813-43E9-B227-AC7764DF8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42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43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44" name="Image" r:id="rId17" imgW="3492063" imgH="4926984" progId="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D7F06BB6-CD0E-45A1-A68B-27E073866F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изучения чисел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0" y="4929198"/>
            <a:ext cx="5000660" cy="609600"/>
          </a:xfrm>
        </p:spPr>
        <p:txBody>
          <a:bodyPr/>
          <a:lstStyle/>
          <a:p>
            <a:pPr algn="l"/>
            <a:r>
              <a:rPr lang="ru-RU" sz="1200" i="1" dirty="0">
                <a:latin typeface="Arial" pitchFamily="34" charset="0"/>
                <a:cs typeface="Arial" pitchFamily="34" charset="0"/>
              </a:rPr>
              <a:t>«Если бы ни </a:t>
            </a:r>
            <a:r>
              <a:rPr lang="ru-RU" sz="12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и его природа,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существующее нельзя было бы постичь им само по себе, ни в его отношениях к другим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вещам. Мощь </a:t>
            </a:r>
            <a:r>
              <a:rPr lang="ru-RU" sz="12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чисел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проявляется во всех деяниях и помыслах людей, во всех ремеслах  и в музыке»   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Пифагореец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Филолай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5 в. до н. э.</a:t>
            </a:r>
          </a:p>
          <a:p>
            <a:endParaRPr lang="en-US" sz="140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Иррациональные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           </a:t>
            </a:r>
          </a:p>
          <a:p>
            <a:pPr>
              <a:buNone/>
            </a:pPr>
            <a:r>
              <a:rPr lang="ru-RU" sz="1200" dirty="0" smtClean="0"/>
              <a:t>           Еще в Древнем Египте и Вавилоне ХХ веков назад были известны так называемые несоизмеримые отрезки ( ,  ,  </a:t>
            </a:r>
            <a:r>
              <a:rPr lang="ru-RU" sz="1200" dirty="0" err="1" smtClean="0"/>
              <a:t>π</a:t>
            </a:r>
            <a:r>
              <a:rPr lang="ru-RU" sz="1200" dirty="0" smtClean="0"/>
              <a:t>…), которые нельзя было выразить отношением, относительными, рациональными </a:t>
            </a:r>
            <a:r>
              <a:rPr lang="ru-RU" sz="1200" dirty="0" err="1" smtClean="0"/>
              <a:t>числами.Точно</a:t>
            </a:r>
            <a:r>
              <a:rPr lang="ru-RU" sz="1200" dirty="0" smtClean="0"/>
              <a:t> не известно, исследование каких вопросов привело к открытию несоизмеримости. Это могло произойти:</a:t>
            </a:r>
          </a:p>
          <a:p>
            <a:pPr lvl="0"/>
            <a:r>
              <a:rPr lang="ru-RU" sz="1200" dirty="0" smtClean="0"/>
              <a:t>в геометрических расчетах при нахождении общей меры стороны и диагонали квадрата;</a:t>
            </a:r>
          </a:p>
          <a:p>
            <a:pPr lvl="0"/>
            <a:r>
              <a:rPr lang="ru-RU" sz="1200" dirty="0" smtClean="0"/>
              <a:t>в теории музыки при попытках поделить октаву пополам, что сводится к определению среднего геометрического между 1 и 2;</a:t>
            </a:r>
          </a:p>
          <a:p>
            <a:pPr lvl="0"/>
            <a:r>
              <a:rPr lang="ru-RU" sz="1200" dirty="0" smtClean="0"/>
              <a:t>в арифметике при определении дроби, квадрат которой равняется двум.</a:t>
            </a:r>
          </a:p>
          <a:p>
            <a:pPr>
              <a:buNone/>
            </a:pPr>
            <a:r>
              <a:rPr lang="ru-RU" sz="1200" dirty="0" smtClean="0"/>
              <a:t>            Речь шла об отыскании и исследовании величины, которую мы теперь обозначаем . Открытие факта, что между двумя отрезками – стороной и диагональю квадрата – не существует общей меры, привело к настоящему кризису основ, по крайней мере, древнегреческой математики.</a:t>
            </a:r>
          </a:p>
          <a:p>
            <a:pPr>
              <a:buNone/>
            </a:pPr>
            <a:r>
              <a:rPr lang="ru-RU" sz="1200" dirty="0" smtClean="0"/>
              <a:t>            Факт существования несоизмеримых отрезков, тем не менее, не тормозил развитие геометрии в древней Греции. Греки разработали теорию отношения отрезков, которая учитывала возможность их несоизмеримости. Они умели сравнивать такие соотношения по величине, выполнять над ними арифметические действия в чисто геометрической форме, иначе говоря, пользоваться такими соотношениями как числами.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Иррациональные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/>
              <a:t>            В Европе существование геометрических несоизмеримых величин в средние века не оспаривалось, но для многих </a:t>
            </a:r>
            <a:r>
              <a:rPr lang="ru-RU" sz="1100" i="1" dirty="0" smtClean="0"/>
              <a:t>иррациональные числа</a:t>
            </a:r>
            <a:r>
              <a:rPr lang="ru-RU" sz="1100" dirty="0" smtClean="0"/>
              <a:t> были лишь символами, лишенными точно определенного содержания, поэтому их называли «глухими», «недействительными», «фиктивными» и т.д.</a:t>
            </a:r>
          </a:p>
          <a:p>
            <a:pPr>
              <a:buNone/>
            </a:pPr>
            <a:r>
              <a:rPr lang="ru-RU" sz="1100" dirty="0" smtClean="0"/>
              <a:t>            Только после появления геометрии Декарта (1637 г) началось применение </a:t>
            </a:r>
            <a:r>
              <a:rPr lang="ru-RU" sz="1100" i="1" dirty="0" smtClean="0"/>
              <a:t>иррациональных</a:t>
            </a:r>
            <a:r>
              <a:rPr lang="ru-RU" sz="1100" dirty="0" smtClean="0"/>
              <a:t>, как впрочем, и </a:t>
            </a:r>
            <a:r>
              <a:rPr lang="ru-RU" sz="1100" i="1" dirty="0" smtClean="0"/>
              <a:t>отрицательных чисел</a:t>
            </a:r>
            <a:r>
              <a:rPr lang="ru-RU" sz="1100" dirty="0" smtClean="0"/>
              <a:t>. Идеи Декарта привели к обобщению понятия о числе. Между точками прямой и числами было определено взаимно однозначное соответствие. В математику была введена переменная величина.</a:t>
            </a:r>
          </a:p>
          <a:p>
            <a:pPr>
              <a:buNone/>
            </a:pPr>
            <a:r>
              <a:rPr lang="ru-RU" sz="1100" dirty="0" smtClean="0"/>
              <a:t>               В начале </a:t>
            </a:r>
            <a:r>
              <a:rPr lang="en-US" sz="1100" dirty="0" smtClean="0"/>
              <a:t>XVIII</a:t>
            </a:r>
            <a:r>
              <a:rPr lang="ru-RU" sz="1100" dirty="0" smtClean="0"/>
              <a:t> столетия существовало три понятия </a:t>
            </a:r>
            <a:r>
              <a:rPr lang="ru-RU" sz="1100" i="1" dirty="0" smtClean="0"/>
              <a:t>иррационального числа</a:t>
            </a:r>
            <a:r>
              <a:rPr lang="ru-RU" sz="1100" dirty="0" smtClean="0"/>
              <a:t>:</a:t>
            </a:r>
          </a:p>
          <a:p>
            <a:pPr lvl="0"/>
            <a:r>
              <a:rPr lang="ru-RU" sz="1100" i="1" dirty="0" smtClean="0"/>
              <a:t>иррациональное число</a:t>
            </a:r>
            <a:r>
              <a:rPr lang="ru-RU" sz="1100" dirty="0" smtClean="0"/>
              <a:t> рассматривали как корень </a:t>
            </a:r>
            <a:r>
              <a:rPr lang="en-US" sz="1100" i="1" dirty="0" smtClean="0"/>
              <a:t>n</a:t>
            </a:r>
            <a:r>
              <a:rPr lang="ru-RU" sz="1100" dirty="0" smtClean="0"/>
              <a:t>-ой степени из целого или дробного числа, когда результат извлечения корня нельзя выразить «точно» целым или дробным числом;</a:t>
            </a:r>
          </a:p>
          <a:p>
            <a:pPr lvl="0"/>
            <a:r>
              <a:rPr lang="ru-RU" sz="1100" i="1" dirty="0" smtClean="0"/>
              <a:t>иррациональное число</a:t>
            </a:r>
            <a:r>
              <a:rPr lang="ru-RU" sz="1100" dirty="0" smtClean="0"/>
              <a:t> трактовали как границу, к которой его рациональные приближения могут подойти как угодно близко;</a:t>
            </a:r>
          </a:p>
          <a:p>
            <a:pPr lvl="0"/>
            <a:r>
              <a:rPr lang="ru-RU" sz="1100" dirty="0" smtClean="0"/>
              <a:t>число рассматривали как отношение одной величины к другой величине того же самого рода, взятой за единицу; когда величина несоизмерима с единицей, число называли </a:t>
            </a:r>
            <a:r>
              <a:rPr lang="ru-RU" sz="1100" i="1" dirty="0" smtClean="0"/>
              <a:t>иррациональным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  Позднее Эйлер, Ламберт показали, что </a:t>
            </a:r>
            <a:r>
              <a:rPr lang="ru-RU" sz="1100" i="1" dirty="0" smtClean="0"/>
              <a:t>иррациональные числа</a:t>
            </a:r>
            <a:r>
              <a:rPr lang="ru-RU" sz="1100" dirty="0" smtClean="0"/>
              <a:t> можно представить бесконечными непериодическими десятичными дробями (например, </a:t>
            </a:r>
            <a:r>
              <a:rPr lang="ru-RU" sz="1100" dirty="0" err="1" smtClean="0"/>
              <a:t>π </a:t>
            </a:r>
            <a:r>
              <a:rPr lang="ru-RU" sz="1100" dirty="0" smtClean="0"/>
              <a:t>= 3,141592…). </a:t>
            </a:r>
          </a:p>
          <a:p>
            <a:pPr>
              <a:buNone/>
            </a:pPr>
            <a:r>
              <a:rPr lang="ru-RU" sz="1100" dirty="0" smtClean="0"/>
              <a:t>               Свое дальнейшее развитие теория </a:t>
            </a:r>
            <a:r>
              <a:rPr lang="ru-RU" sz="1100" i="1" dirty="0" smtClean="0"/>
              <a:t>иррациональных чисел</a:t>
            </a:r>
            <a:r>
              <a:rPr lang="ru-RU" sz="1100" dirty="0" smtClean="0"/>
              <a:t> получила во второй половине </a:t>
            </a:r>
            <a:r>
              <a:rPr lang="en-US" sz="1100" dirty="0" smtClean="0"/>
              <a:t>XIX</a:t>
            </a:r>
            <a:r>
              <a:rPr lang="ru-RU" sz="1100" dirty="0" smtClean="0"/>
              <a:t> века в трудах Дедекинда, Кантора и </a:t>
            </a:r>
            <a:r>
              <a:rPr lang="ru-RU" sz="1100" dirty="0" err="1" smtClean="0"/>
              <a:t>Вейерштрасе</a:t>
            </a:r>
            <a:r>
              <a:rPr lang="ru-RU" sz="1100" dirty="0" smtClean="0"/>
              <a:t> в связи с потребностями математического анализа.</a:t>
            </a:r>
          </a:p>
          <a:p>
            <a:r>
              <a:rPr lang="ru-RU" sz="1100" dirty="0" smtClean="0"/>
              <a:t>	</a:t>
            </a:r>
            <a:r>
              <a:rPr lang="ru-RU" sz="1100" i="1" dirty="0" smtClean="0"/>
              <a:t>Рациональные</a:t>
            </a:r>
            <a:r>
              <a:rPr lang="ru-RU" sz="1100" dirty="0" smtClean="0"/>
              <a:t> и </a:t>
            </a:r>
            <a:r>
              <a:rPr lang="ru-RU" sz="1100" i="1" dirty="0" smtClean="0"/>
              <a:t>иррациональные числа</a:t>
            </a:r>
            <a:r>
              <a:rPr lang="ru-RU" sz="1100" dirty="0" smtClean="0"/>
              <a:t>   на 3-ем уровне обобщения образовали </a:t>
            </a:r>
            <a:r>
              <a:rPr lang="ru-RU" sz="1100" i="1" dirty="0" smtClean="0"/>
              <a:t>действительные числа</a:t>
            </a:r>
            <a:r>
              <a:rPr lang="ru-RU" sz="1100" dirty="0" smtClean="0"/>
              <a:t>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Диаграммы Эйлера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            </a:t>
            </a:r>
            <a:r>
              <a:rPr lang="ru-RU" sz="1200" dirty="0" err="1" smtClean="0"/>
              <a:t>Эйлеровы</a:t>
            </a:r>
            <a:r>
              <a:rPr lang="ru-RU" sz="1200" dirty="0" smtClean="0"/>
              <a:t> круги (</a:t>
            </a:r>
            <a:r>
              <a:rPr lang="ru-RU" sz="1200" dirty="0" err="1" smtClean="0"/>
              <a:t>круги</a:t>
            </a:r>
            <a:r>
              <a:rPr lang="ru-RU" sz="1200" dirty="0" smtClean="0"/>
              <a:t> Эйлера) — принятый в логике способ моделирования, наглядного изображения отношений между объемами понятий с помощью кругов, предложенный знаменитым математиком Л. Эйлером (1707–1783).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1928794" y="2214554"/>
            <a:ext cx="4143404" cy="4000528"/>
          </a:xfrm>
          <a:prstGeom prst="ellipse">
            <a:avLst/>
          </a:prstGeom>
          <a:solidFill>
            <a:schemeClr val="tx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14546" y="2643182"/>
            <a:ext cx="3571900" cy="3500462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71736" y="3214686"/>
            <a:ext cx="2857520" cy="2928958"/>
          </a:xfrm>
          <a:prstGeom prst="ellipse">
            <a:avLst/>
          </a:prstGeom>
          <a:solidFill>
            <a:schemeClr val="tx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 anchorCtr="1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488" y="3857628"/>
            <a:ext cx="2214578" cy="221457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14678" y="4500570"/>
            <a:ext cx="1500198" cy="157163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Выноска 2 (без границы) 12"/>
          <p:cNvSpPr/>
          <p:nvPr/>
        </p:nvSpPr>
        <p:spPr>
          <a:xfrm>
            <a:off x="5929322" y="2143116"/>
            <a:ext cx="2286016" cy="428628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R-</a:t>
            </a:r>
            <a:r>
              <a:rPr lang="ru-RU" sz="1200" dirty="0" smtClean="0"/>
              <a:t>действительные числа</a:t>
            </a:r>
            <a:endParaRPr lang="ru-RU" dirty="0"/>
          </a:p>
        </p:txBody>
      </p:sp>
      <p:sp>
        <p:nvSpPr>
          <p:cNvPr id="16" name="Выноска 2 (без границы) 15"/>
          <p:cNvSpPr/>
          <p:nvPr/>
        </p:nvSpPr>
        <p:spPr>
          <a:xfrm>
            <a:off x="5929322" y="2857496"/>
            <a:ext cx="2286016" cy="500066"/>
          </a:xfrm>
          <a:prstGeom prst="callout2">
            <a:avLst>
              <a:gd name="adj1" fmla="val 18750"/>
              <a:gd name="adj2" fmla="val -5358"/>
              <a:gd name="adj3" fmla="val 18750"/>
              <a:gd name="adj4" fmla="val -16667"/>
              <a:gd name="adj5" fmla="val 85298"/>
              <a:gd name="adj6" fmla="val -39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ru-RU" sz="1200" dirty="0" smtClean="0"/>
              <a:t>иррациональные числа</a:t>
            </a:r>
            <a:endParaRPr lang="ru-RU" dirty="0"/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5929322" y="3571876"/>
            <a:ext cx="2286016" cy="500066"/>
          </a:xfrm>
          <a:prstGeom prst="callout2">
            <a:avLst>
              <a:gd name="adj1" fmla="val 17239"/>
              <a:gd name="adj2" fmla="val -5358"/>
              <a:gd name="adj3" fmla="val 18750"/>
              <a:gd name="adj4" fmla="val -16667"/>
              <a:gd name="adj5" fmla="val 79253"/>
              <a:gd name="adj6" fmla="val -3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ru-RU" dirty="0" smtClean="0"/>
              <a:t>-</a:t>
            </a:r>
            <a:r>
              <a:rPr lang="ru-RU" sz="1200" dirty="0" smtClean="0"/>
              <a:t>рациональные числа</a:t>
            </a:r>
            <a:endParaRPr lang="ru-RU" dirty="0"/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5929322" y="4286256"/>
            <a:ext cx="2286016" cy="500066"/>
          </a:xfrm>
          <a:prstGeom prst="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Z-</a:t>
            </a:r>
            <a:r>
              <a:rPr lang="ru-RU" sz="1200" dirty="0" smtClean="0"/>
              <a:t>целые числа</a:t>
            </a:r>
            <a:endParaRPr lang="ru-RU" dirty="0"/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5929322" y="5000636"/>
            <a:ext cx="2286016" cy="50006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7836"/>
              <a:gd name="adj6" fmla="val -68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N-</a:t>
            </a:r>
            <a:r>
              <a:rPr lang="ru-RU" sz="1000" dirty="0" smtClean="0"/>
              <a:t>натуральные числа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1928035" y="1962948"/>
            <a:ext cx="3890973" cy="396555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Действительные числа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Иррациональные числа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Рациональные числа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Целые числа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Натуральные числа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Натуральные числа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086600" cy="4579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0" dirty="0" smtClean="0">
                <a:solidFill>
                  <a:schemeClr val="tx1"/>
                </a:solidFill>
              </a:rPr>
              <a:t>Что такое число? </a:t>
            </a:r>
            <a:endParaRPr lang="en-US" sz="3200" b="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400" dirty="0" smtClean="0"/>
              <a:t>Первое научное определение числа дал Эвклид в своих «Началах», которое он, очевидно, унаследовал от своего соотечественника </a:t>
            </a:r>
            <a:r>
              <a:rPr lang="ru-RU" sz="1400" dirty="0" err="1" smtClean="0"/>
              <a:t>Эвдокса</a:t>
            </a:r>
            <a:r>
              <a:rPr lang="ru-RU" sz="1400" dirty="0" smtClean="0"/>
              <a:t> </a:t>
            </a:r>
            <a:r>
              <a:rPr lang="ru-RU" sz="1400" dirty="0" err="1" smtClean="0"/>
              <a:t>Книдского</a:t>
            </a:r>
            <a:r>
              <a:rPr lang="ru-RU" sz="1400" dirty="0" smtClean="0"/>
              <a:t> (около 408 – около 355 гг. до н. э.): «Единица есть то, в соответствии с чем каждая из существующих вещей называется одной. Число есть множество, сложенное из единиц». Так определял понятие числа и русский математик Магницкий в своей «Арифметике» (1703 г.).</a:t>
            </a:r>
          </a:p>
          <a:p>
            <a:pPr lvl="1">
              <a:lnSpc>
                <a:spcPct val="80000"/>
              </a:lnSpc>
            </a:pPr>
            <a:r>
              <a:rPr lang="ru-RU" sz="1400" dirty="0" smtClean="0"/>
              <a:t>В своей «Общей арифметике» (1707 г) великий английский физик, механик, астроном и математик Исаак Ньютон пишет: «Под числом мы подразумеваем не столько множество единиц, сколько абстрактное отношение какой-нибудь величины к другой величине такого же рода, взятой за единицу. Число бывает трех видов: целое, дробное и иррациональное. Целое  число есть то, что измеряется единицей; дробное – кратной частью единицы, иррациональное – число, не соизмеримое с единицей».</a:t>
            </a:r>
          </a:p>
          <a:p>
            <a:pPr lvl="1">
              <a:lnSpc>
                <a:spcPct val="80000"/>
              </a:lnSpc>
            </a:pPr>
            <a:r>
              <a:rPr lang="ru-RU" sz="1400" dirty="0" smtClean="0"/>
              <a:t>Число является одним из основных понятий математики. Понятие числа развивалось в тесной связи с изучением величин; эта связь сохраняется и теперь. Во всех разделах современной математики приходится рассматривать разные величины и пользоваться числами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Натуральные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Считается, что термин «натуральное число» впервые применил римский государственный деятель, философ, автор трудов по математике и теории музыки Боэций (480 – 524 гг.), но еще греческий математик </a:t>
            </a:r>
            <a:r>
              <a:rPr lang="ru-RU" sz="1400" dirty="0" err="1" smtClean="0"/>
              <a:t>Никомах</a:t>
            </a:r>
            <a:r>
              <a:rPr lang="ru-RU" sz="1400" dirty="0" smtClean="0"/>
              <a:t> из </a:t>
            </a:r>
            <a:r>
              <a:rPr lang="ru-RU" sz="1400" dirty="0" err="1" smtClean="0"/>
              <a:t>Геразы</a:t>
            </a:r>
            <a:r>
              <a:rPr lang="ru-RU" sz="1400" dirty="0" smtClean="0"/>
              <a:t> говорил о натуральном, то есть природном ряде чисел.</a:t>
            </a:r>
          </a:p>
          <a:p>
            <a:r>
              <a:rPr lang="ru-RU" sz="1400" dirty="0" smtClean="0"/>
              <a:t>Понятием «натуральное число» в современном его понимании последовательно пользовался выдающийся французский математик, философ-просветитель Даламбер (1717-1783 гг.).</a:t>
            </a:r>
          </a:p>
          <a:p>
            <a:r>
              <a:rPr lang="ru-RU" dirty="0" smtClean="0"/>
              <a:t>Итак, натуральные числа –это числа, применяемые для счета предметов.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1, 2, 3, 4, 5… -ряд их бесконечен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Функции натуральных чисел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i="1" u="sng" dirty="0" smtClean="0"/>
              <a:t>Натуральные числа имеют две основные функции:</a:t>
            </a:r>
          </a:p>
          <a:p>
            <a:pPr>
              <a:buNone/>
            </a:pPr>
            <a:endParaRPr lang="ru-RU" sz="1600" dirty="0" smtClean="0"/>
          </a:p>
          <a:p>
            <a:pPr lvl="0"/>
            <a:r>
              <a:rPr lang="ru-RU" sz="1600" i="1" dirty="0" smtClean="0"/>
              <a:t>характеристика количества предметов;</a:t>
            </a:r>
            <a:endParaRPr lang="ru-RU" sz="1600" dirty="0" smtClean="0"/>
          </a:p>
          <a:p>
            <a:pPr lvl="0"/>
            <a:r>
              <a:rPr lang="ru-RU" sz="1600" i="1" dirty="0" smtClean="0"/>
              <a:t>характеристика порядка предметов, размещенных в ряд.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В соответствии с этими функциями возникли понятия </a:t>
            </a:r>
            <a:r>
              <a:rPr lang="ru-RU" sz="1600" i="1" u="sng" dirty="0" smtClean="0"/>
              <a:t>порядкового числа</a:t>
            </a:r>
            <a:r>
              <a:rPr lang="ru-RU" sz="1600" dirty="0" smtClean="0"/>
              <a:t> (первый, второй и т.д.) и </a:t>
            </a:r>
            <a:r>
              <a:rPr lang="ru-RU" sz="1600" i="1" u="sng" dirty="0" smtClean="0"/>
              <a:t>количественного числа</a:t>
            </a:r>
            <a:r>
              <a:rPr lang="ru-RU" sz="1600" dirty="0" smtClean="0"/>
              <a:t> (один, два и т.д.).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Долго и трудно человечество добиралось до 1-го уровня обобщения чисел. Сто веков понадобилось, чтобы выстроить ряд самых коротких натуральных чисел от единицы до бесконечности:1, 2, … ∞. Натуральных потому, что ими обозначались (моделировались) реальные неделимые объекты: люди, животные, вещи…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i="1" u="sng" dirty="0" smtClean="0"/>
              <a:t>О происхождении дробей </a:t>
            </a:r>
            <a:endParaRPr lang="ru-RU" sz="1400" dirty="0" smtClean="0"/>
          </a:p>
          <a:p>
            <a:pPr>
              <a:buNone/>
            </a:pPr>
            <a:r>
              <a:rPr lang="ru-RU" sz="1200" dirty="0" smtClean="0"/>
              <a:t>           С возникновением представлений о целых числах возникали представления и о частях единицы, точнее, о частях целого конкретного предмета. С появлением натурального числа </a:t>
            </a:r>
            <a:r>
              <a:rPr lang="en-US" sz="1200" i="1" dirty="0" smtClean="0"/>
              <a:t>n</a:t>
            </a:r>
            <a:r>
              <a:rPr lang="ru-RU" sz="1200" dirty="0" smtClean="0"/>
              <a:t> возникло представление о дроби вида </a:t>
            </a:r>
            <a:r>
              <a:rPr lang="ru-RU" sz="1200" i="1" baseline="30000" dirty="0" smtClean="0"/>
              <a:t>1</a:t>
            </a:r>
            <a:r>
              <a:rPr lang="ru-RU" sz="1200" i="1" dirty="0" smtClean="0"/>
              <a:t>/</a:t>
            </a:r>
            <a:r>
              <a:rPr lang="en-US" sz="1200" i="1" baseline="-25000" dirty="0" smtClean="0"/>
              <a:t>n</a:t>
            </a:r>
            <a:r>
              <a:rPr lang="ru-RU" sz="1200" dirty="0" smtClean="0"/>
              <a:t>, которая называется сейчас аликвотной, родовой или </a:t>
            </a:r>
            <a:r>
              <a:rPr lang="ru-RU" sz="1200" dirty="0" err="1" smtClean="0"/>
              <a:t>основной.Чтобы</a:t>
            </a:r>
            <a:r>
              <a:rPr lang="ru-RU" sz="1200" dirty="0" smtClean="0"/>
              <a:t> выяснить вопрос о происхождении дроби, надо остановиться не на счете, а на другом процессе, который возник со стародавних времен, - на измерении. Исторически дроби возникли в процессе измерения. </a:t>
            </a:r>
          </a:p>
          <a:p>
            <a:pPr>
              <a:buNone/>
            </a:pPr>
            <a:r>
              <a:rPr lang="ru-RU" sz="1200" dirty="0" smtClean="0"/>
              <a:t>            В основе любого измерения всегда лежит какая-то величина (длина, объем, вес и т.д.). Потребность в более точных измерениях привела к тому, что начальные единицы меры начали дробить на 2, 3 и более частей. Более мелкой единице меры, которую получали как следствие раздробления, давали индивидуальное название, и величины измеряли уже этой более мелкой единицей.</a:t>
            </a:r>
          </a:p>
          <a:p>
            <a:pPr>
              <a:buNone/>
            </a:pPr>
            <a:r>
              <a:rPr lang="ru-RU" sz="1200" dirty="0" smtClean="0"/>
              <a:t>            Так возникали первые конкретные дроби как определенные части каких-то определенных мер. Только гораздо позже названиями этих конкретных дробей начали обозначать такие же самые части других величин, а потом и абстрактные дроби.</a:t>
            </a:r>
          </a:p>
          <a:p>
            <a:pPr>
              <a:buNone/>
            </a:pPr>
            <a:r>
              <a:rPr lang="ru-RU" sz="1200" dirty="0" smtClean="0"/>
              <a:t>            Первая дробь, с которой познакомились люди, была, наверное, половина. За ней последовали </a:t>
            </a:r>
            <a:r>
              <a:rPr lang="ru-RU" sz="1200" baseline="30000" dirty="0" smtClean="0"/>
              <a:t>1</a:t>
            </a:r>
            <a:r>
              <a:rPr lang="ru-RU" sz="1200" dirty="0" smtClean="0"/>
              <a:t>/</a:t>
            </a:r>
            <a:r>
              <a:rPr lang="ru-RU" sz="1200" baseline="-25000" dirty="0" smtClean="0"/>
              <a:t>4</a:t>
            </a:r>
            <a:r>
              <a:rPr lang="ru-RU" sz="1200" dirty="0" smtClean="0"/>
              <a:t>, </a:t>
            </a:r>
            <a:r>
              <a:rPr lang="ru-RU" sz="1200" baseline="30000" dirty="0" smtClean="0"/>
              <a:t>1</a:t>
            </a:r>
            <a:r>
              <a:rPr lang="ru-RU" sz="1200" dirty="0" smtClean="0"/>
              <a:t>/</a:t>
            </a:r>
            <a:r>
              <a:rPr lang="ru-RU" sz="1200" baseline="-25000" dirty="0" smtClean="0"/>
              <a:t>8 </a:t>
            </a:r>
            <a:r>
              <a:rPr lang="ru-RU" sz="1200" dirty="0" smtClean="0"/>
              <a:t>…, затем </a:t>
            </a:r>
            <a:r>
              <a:rPr lang="ru-RU" sz="1200" baseline="30000" dirty="0" smtClean="0"/>
              <a:t>1</a:t>
            </a:r>
            <a:r>
              <a:rPr lang="ru-RU" sz="1200" dirty="0" smtClean="0"/>
              <a:t>/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 , </a:t>
            </a:r>
            <a:r>
              <a:rPr lang="ru-RU" sz="1200" baseline="30000" dirty="0" smtClean="0"/>
              <a:t>1</a:t>
            </a:r>
            <a:r>
              <a:rPr lang="ru-RU" sz="1200" dirty="0" smtClean="0"/>
              <a:t>/</a:t>
            </a:r>
            <a:r>
              <a:rPr lang="ru-RU" sz="1200" baseline="-25000" dirty="0" smtClean="0"/>
              <a:t>6  </a:t>
            </a:r>
            <a:r>
              <a:rPr lang="ru-RU" sz="1200" dirty="0" smtClean="0"/>
              <a:t>и т.д., то есть самые простые дроби, доли целого, называемые </a:t>
            </a:r>
            <a:r>
              <a:rPr lang="ru-RU" sz="1200" i="1" dirty="0" smtClean="0"/>
              <a:t>единичными </a:t>
            </a:r>
            <a:r>
              <a:rPr lang="ru-RU" sz="1200" dirty="0" smtClean="0"/>
              <a:t>или </a:t>
            </a:r>
            <a:r>
              <a:rPr lang="ru-RU" sz="1200" i="1" dirty="0" smtClean="0"/>
              <a:t>основными дробями</a:t>
            </a:r>
            <a:r>
              <a:rPr lang="ru-RU" sz="1200" dirty="0" smtClean="0"/>
              <a:t>. У них числитель всегда единица. Некоторые народы древности и, в первую очередь, египтяне выражали любую дробь в виде суммы только основных дробей. Лишь значительно позже у греков, затем у индийцев и других народов стали входить в употребление и дроби общего вида, называемые обыкновенными, у которых числитель и знаменатель могут быть любыми натуральными числами.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/>
              <a:t>             В китайской «Математике в девяти разделах» уже имеют место сокращения дробей и все действия с дробями.</a:t>
            </a:r>
          </a:p>
          <a:p>
            <a:pPr>
              <a:buNone/>
            </a:pPr>
            <a:r>
              <a:rPr lang="ru-RU" sz="1100" dirty="0" smtClean="0"/>
              <a:t>             Только в </a:t>
            </a:r>
            <a:r>
              <a:rPr lang="en-US" sz="1100" dirty="0" smtClean="0"/>
              <a:t>XV</a:t>
            </a:r>
            <a:r>
              <a:rPr lang="ru-RU" sz="1100" dirty="0" smtClean="0"/>
              <a:t> – </a:t>
            </a:r>
            <a:r>
              <a:rPr lang="en-US" sz="1100" dirty="0" smtClean="0"/>
              <a:t>XVI</a:t>
            </a:r>
            <a:r>
              <a:rPr lang="ru-RU" sz="1100" dirty="0" smtClean="0"/>
              <a:t> столетиях учение о дробях приобретает уже знакомый нам теперь вид и оформляется приблизительно в те самые разделы, которые встречаются в наших учебниках.</a:t>
            </a:r>
          </a:p>
          <a:p>
            <a:pPr>
              <a:buNone/>
            </a:pPr>
            <a:r>
              <a:rPr lang="ru-RU" sz="1100" dirty="0" smtClean="0"/>
              <a:t>             Следует отметить, что раздел арифметики о дробях долгое время был одним из наиболее трудных. Недаром у немцев сохранилась поговорка: «Попасть в дроби», что означало – зайти в безвыходное положение. Считалось, что тот, кто не знает дробей, не знает и арифметики.</a:t>
            </a:r>
          </a:p>
          <a:p>
            <a:pPr>
              <a:buNone/>
            </a:pPr>
            <a:r>
              <a:rPr lang="ru-RU" sz="1100" dirty="0" smtClean="0"/>
              <a:t>              Со временем практика измерений и вычислений показала, что проще и удобнее пользоваться такими мерами, у которых отношение двух ближайших единиц длины было бы </a:t>
            </a:r>
            <a:r>
              <a:rPr lang="ru-RU" sz="1100" i="1" dirty="0" smtClean="0"/>
              <a:t>постоянным</a:t>
            </a:r>
            <a:r>
              <a:rPr lang="ru-RU" sz="1100" dirty="0" smtClean="0"/>
              <a:t> и равнялось бы именно </a:t>
            </a:r>
            <a:r>
              <a:rPr lang="ru-RU" sz="1100" i="1" dirty="0" smtClean="0"/>
              <a:t>десяти </a:t>
            </a:r>
            <a:r>
              <a:rPr lang="ru-RU" sz="1100" dirty="0" smtClean="0"/>
              <a:t>– основанию нумерации. Этим требованиям отвечает метрическая система </a:t>
            </a:r>
            <a:r>
              <a:rPr lang="ru-RU" sz="1100" dirty="0" err="1" smtClean="0"/>
              <a:t>мер.Она</a:t>
            </a:r>
            <a:r>
              <a:rPr lang="ru-RU" sz="1100" dirty="0" smtClean="0"/>
              <a:t> возникла во Франции как одно из следствий буржуазной революции. Новые меры должны были удовлетворять следующим требованиям:</a:t>
            </a:r>
          </a:p>
          <a:p>
            <a:pPr lvl="0"/>
            <a:r>
              <a:rPr lang="ru-RU" sz="1100" dirty="0" smtClean="0"/>
              <a:t>основой общей системы мер должна быть единица длины;</a:t>
            </a:r>
          </a:p>
          <a:p>
            <a:pPr lvl="0"/>
            <a:r>
              <a:rPr lang="ru-RU" sz="1100" dirty="0" smtClean="0"/>
              <a:t>меры длины, площади, объема, вместимости и веса должны быть связаны между собой;</a:t>
            </a:r>
          </a:p>
          <a:p>
            <a:pPr lvl="0"/>
            <a:r>
              <a:rPr lang="ru-RU" sz="1100" dirty="0" smtClean="0"/>
              <a:t>основную меру длины следовало выбрать так, чтобы она была постоянной «для всех времен и всех народов»;</a:t>
            </a:r>
          </a:p>
          <a:p>
            <a:pPr lvl="0"/>
            <a:r>
              <a:rPr lang="ru-RU" sz="1100" dirty="0" smtClean="0"/>
              <a:t>основанием системы мер необходимо было взять число, равное основанию системы счисления.</a:t>
            </a:r>
          </a:p>
          <a:p>
            <a:pPr>
              <a:buNone/>
            </a:pPr>
            <a:r>
              <a:rPr lang="ru-RU" sz="1100" dirty="0" smtClean="0"/>
              <a:t>              Во Франции за основную меру длины приняли одну десятимиллионную часть четверти земного меридиана и назвали ее </a:t>
            </a:r>
            <a:r>
              <a:rPr lang="ru-RU" sz="1100" i="1" dirty="0" smtClean="0"/>
              <a:t>метром</a:t>
            </a:r>
            <a:r>
              <a:rPr lang="ru-RU" sz="1100" dirty="0" smtClean="0"/>
              <a:t> (от греческого слова «</a:t>
            </a:r>
            <a:r>
              <a:rPr lang="ru-RU" sz="1100" dirty="0" err="1" smtClean="0"/>
              <a:t>метрон</a:t>
            </a:r>
            <a:r>
              <a:rPr lang="ru-RU" sz="1100" dirty="0" smtClean="0"/>
              <a:t>», означающего «мера»). На основании измерений меридиана, сделанных французскими учеными Мешеном и </a:t>
            </a:r>
            <a:r>
              <a:rPr lang="ru-RU" sz="1100" dirty="0" err="1" smtClean="0"/>
              <a:t>Деламбром</a:t>
            </a:r>
            <a:r>
              <a:rPr lang="ru-RU" sz="1100" dirty="0" smtClean="0"/>
              <a:t>, был изготовлен впоследствии платиновый эталон метра. Число 10 легло в основу подразделений метра. Вот почему метрическая система мер, применяемая ныне в большинстве стран мира, оказалась тесно связанной с </a:t>
            </a:r>
            <a:r>
              <a:rPr lang="ru-RU" sz="1100" i="1" dirty="0" smtClean="0"/>
              <a:t>десятичной</a:t>
            </a:r>
            <a:r>
              <a:rPr lang="ru-RU" sz="1100" dirty="0" smtClean="0"/>
              <a:t> системой счисления и с </a:t>
            </a:r>
            <a:r>
              <a:rPr lang="ru-RU" sz="1100" i="1" dirty="0" smtClean="0"/>
              <a:t>десятичными</a:t>
            </a:r>
            <a:r>
              <a:rPr lang="ru-RU" sz="1100" dirty="0" smtClean="0"/>
              <a:t> дробями.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Отрицательные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/>
              <a:t>             Обходиться только натуральными числами неудобно. Например, ими нельзя вычесть большее из меньшего. Для такого случая были введены отрицательные числа: китайцами – в Х в. до н. э., индийцами – в </a:t>
            </a:r>
            <a:r>
              <a:rPr lang="en-US" sz="1100" dirty="0" smtClean="0"/>
              <a:t>VII</a:t>
            </a:r>
            <a:r>
              <a:rPr lang="ru-RU" sz="1100" dirty="0" smtClean="0"/>
              <a:t> веке, европейцами – только в </a:t>
            </a:r>
            <a:r>
              <a:rPr lang="en-US" sz="1100" dirty="0" smtClean="0"/>
              <a:t>XIII</a:t>
            </a:r>
            <a:r>
              <a:rPr lang="ru-RU" sz="1100" dirty="0" smtClean="0"/>
              <a:t> веке. В Европе к идее отрицательного количества достаточно близко подошел в начале X</a:t>
            </a:r>
            <a:r>
              <a:rPr lang="en-US" sz="1100" dirty="0" smtClean="0"/>
              <a:t>III</a:t>
            </a:r>
            <a:r>
              <a:rPr lang="ru-RU" sz="1100" dirty="0" smtClean="0"/>
              <a:t> столетия Леонардо Пизанский, однако в явном виде отрицательные числа применил впервые в конце </a:t>
            </a:r>
            <a:r>
              <a:rPr lang="en-US" sz="1100" dirty="0" smtClean="0"/>
              <a:t>XV</a:t>
            </a:r>
            <a:r>
              <a:rPr lang="ru-RU" sz="1100" dirty="0" smtClean="0"/>
              <a:t> столетия французский математик </a:t>
            </a:r>
            <a:r>
              <a:rPr lang="ru-RU" sz="1100" dirty="0" err="1" smtClean="0"/>
              <a:t>Шюке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Современное обозначение положительных и отрицательных чисел со знаками « + »  и « - » применил немецкий математик </a:t>
            </a:r>
            <a:r>
              <a:rPr lang="ru-RU" sz="1100" dirty="0" err="1" smtClean="0"/>
              <a:t>Видман</a:t>
            </a:r>
            <a:r>
              <a:rPr lang="ru-RU" sz="1100" dirty="0" smtClean="0"/>
              <a:t>, однако еще в Х</a:t>
            </a:r>
            <a:r>
              <a:rPr lang="en-US" sz="1100" dirty="0" smtClean="0"/>
              <a:t>VI</a:t>
            </a:r>
            <a:r>
              <a:rPr lang="ru-RU" sz="1100" dirty="0" smtClean="0"/>
              <a:t> столетии много математиков (например, Виет) не признавали отрицательных чисел.</a:t>
            </a:r>
          </a:p>
          <a:p>
            <a:pPr>
              <a:buNone/>
            </a:pPr>
            <a:r>
              <a:rPr lang="ru-RU" sz="1100" dirty="0" smtClean="0"/>
              <a:t>              </a:t>
            </a:r>
          </a:p>
          <a:p>
            <a:pPr>
              <a:buNone/>
            </a:pPr>
            <a:r>
              <a:rPr lang="ru-RU" sz="1100" dirty="0" smtClean="0"/>
              <a:t>             Положительные количества в китайской математике называли «</a:t>
            </a:r>
            <a:r>
              <a:rPr lang="ru-RU" sz="1100" i="1" dirty="0" err="1" smtClean="0"/>
              <a:t>чен</a:t>
            </a:r>
            <a:r>
              <a:rPr lang="ru-RU" sz="1100" i="1" dirty="0" smtClean="0"/>
              <a:t>»</a:t>
            </a:r>
            <a:r>
              <a:rPr lang="ru-RU" sz="1100" dirty="0" smtClean="0"/>
              <a:t>, отрицательные – </a:t>
            </a:r>
            <a:r>
              <a:rPr lang="ru-RU" sz="1100" i="1" dirty="0" smtClean="0"/>
              <a:t>«фу»</a:t>
            </a:r>
            <a:r>
              <a:rPr lang="ru-RU" sz="1100" dirty="0" smtClean="0"/>
              <a:t>; их изображали разными цветами: «</a:t>
            </a:r>
            <a:r>
              <a:rPr lang="ru-RU" sz="1100" i="1" dirty="0" err="1" smtClean="0"/>
              <a:t>чен</a:t>
            </a:r>
            <a:r>
              <a:rPr lang="ru-RU" sz="1100" i="1" dirty="0" smtClean="0"/>
              <a:t>» </a:t>
            </a:r>
            <a:r>
              <a:rPr lang="ru-RU" sz="1100" dirty="0" smtClean="0"/>
              <a:t>- красным, </a:t>
            </a:r>
            <a:r>
              <a:rPr lang="ru-RU" sz="1100" i="1" dirty="0" smtClean="0"/>
              <a:t>«фу»</a:t>
            </a:r>
            <a:r>
              <a:rPr lang="ru-RU" sz="1100" dirty="0" smtClean="0"/>
              <a:t> - черным. Такой способ изображения использовался в Китае до середины X</a:t>
            </a:r>
            <a:r>
              <a:rPr lang="en-US" sz="1100" dirty="0" smtClean="0"/>
              <a:t>II</a:t>
            </a:r>
            <a:r>
              <a:rPr lang="ru-RU" sz="1100" dirty="0" smtClean="0"/>
              <a:t> столетия, пока Ли Е не предложил более удобное обозначение отрицательных чисел – цифры, которые изображали отрицательные числа, перечеркивали черточкой наискось справа налево. </a:t>
            </a:r>
          </a:p>
          <a:p>
            <a:pPr>
              <a:buNone/>
            </a:pPr>
            <a:r>
              <a:rPr lang="ru-RU" sz="1100" dirty="0" smtClean="0"/>
              <a:t>            </a:t>
            </a:r>
          </a:p>
          <a:p>
            <a:pPr>
              <a:buNone/>
            </a:pPr>
            <a:r>
              <a:rPr lang="ru-RU" sz="1100" dirty="0" smtClean="0"/>
              <a:t>             В </a:t>
            </a:r>
            <a:r>
              <a:rPr lang="en-US" sz="1100" dirty="0" smtClean="0"/>
              <a:t>V</a:t>
            </a:r>
            <a:r>
              <a:rPr lang="ru-RU" sz="1100" dirty="0" smtClean="0"/>
              <a:t>-</a:t>
            </a:r>
            <a:r>
              <a:rPr lang="en-US" sz="1100" dirty="0" smtClean="0"/>
              <a:t>VI</a:t>
            </a:r>
            <a:r>
              <a:rPr lang="ru-RU" sz="1100" dirty="0" smtClean="0"/>
              <a:t> столетиях отрицательные числа появляются и очень широко распространяются в индийской математике. В Индии отрицательные числа систематически использовали в основном так, как это мы делаем </a:t>
            </a:r>
            <a:r>
              <a:rPr lang="ru-RU" sz="1100" dirty="0" err="1" smtClean="0"/>
              <a:t>сейчас.Отрицательными</a:t>
            </a:r>
            <a:r>
              <a:rPr lang="ru-RU" sz="1100" dirty="0" smtClean="0"/>
              <a:t> числами индийские математики пользовались при решении уравнений, причем вычитание заменяли добавлением с равнопротивоположным </a:t>
            </a:r>
            <a:r>
              <a:rPr lang="ru-RU" sz="1100" dirty="0" err="1" smtClean="0"/>
              <a:t>числом.Вместе</a:t>
            </a:r>
            <a:r>
              <a:rPr lang="ru-RU" sz="1100" dirty="0" smtClean="0"/>
              <a:t> с отрицательными числами индийские математики ввели понятие ноль, что позволило им создать десятеричную систему исчисления. Но долгое время ноль не признавали числом, «</a:t>
            </a:r>
            <a:r>
              <a:rPr lang="en-US" sz="1100" dirty="0" err="1" smtClean="0"/>
              <a:t>nullus</a:t>
            </a:r>
            <a:r>
              <a:rPr lang="ru-RU" sz="1100" dirty="0" smtClean="0"/>
              <a:t>» по- латыни – никакой, отсутствие числа. И лишь через </a:t>
            </a:r>
            <a:r>
              <a:rPr lang="en-US" sz="1100" dirty="0" smtClean="0"/>
              <a:t>X</a:t>
            </a:r>
            <a:r>
              <a:rPr lang="ru-RU" sz="1100" dirty="0" smtClean="0"/>
              <a:t> веков, в </a:t>
            </a:r>
            <a:r>
              <a:rPr lang="en-US" sz="1100" dirty="0" smtClean="0"/>
              <a:t>XVII</a:t>
            </a:r>
            <a:r>
              <a:rPr lang="ru-RU" sz="1100" dirty="0" smtClean="0"/>
              <a:t>-</a:t>
            </a:r>
            <a:r>
              <a:rPr lang="ru-RU" sz="1100" dirty="0" err="1" smtClean="0"/>
              <a:t>ом</a:t>
            </a:r>
            <a:r>
              <a:rPr lang="ru-RU" sz="1100" dirty="0" smtClean="0"/>
              <a:t> столетии с введением системы координат ноль становится числом. </a:t>
            </a:r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i="1" dirty="0" smtClean="0"/>
              <a:t>Натуральные числа</a:t>
            </a:r>
            <a:r>
              <a:rPr lang="ru-RU" sz="1200" dirty="0" smtClean="0"/>
              <a:t>, </a:t>
            </a:r>
            <a:r>
              <a:rPr lang="ru-RU" sz="1200" i="1" dirty="0" smtClean="0"/>
              <a:t>противоположные им (отрицательные) числа и ноль</a:t>
            </a:r>
            <a:r>
              <a:rPr lang="ru-RU" sz="1200" dirty="0" smtClean="0"/>
              <a:t> называются </a:t>
            </a:r>
            <a:r>
              <a:rPr lang="ru-RU" sz="1200" i="1" dirty="0" smtClean="0"/>
              <a:t>целыми числами. Целые и дробные числа </a:t>
            </a:r>
            <a:r>
              <a:rPr lang="ru-RU" sz="1200" dirty="0" smtClean="0"/>
              <a:t>на 2-ом уровне обобщения получили общее название - </a:t>
            </a:r>
            <a:r>
              <a:rPr lang="ru-RU" sz="1200" i="1" dirty="0" smtClean="0"/>
              <a:t>рациональные числа</a:t>
            </a:r>
            <a:r>
              <a:rPr lang="ru-RU" sz="1200" dirty="0" smtClean="0"/>
              <a:t>. Их называли также </a:t>
            </a:r>
            <a:r>
              <a:rPr lang="ru-RU" sz="1200" i="1" dirty="0" smtClean="0"/>
              <a:t>относительными</a:t>
            </a:r>
            <a:r>
              <a:rPr lang="ru-RU" sz="1200" dirty="0" smtClean="0"/>
              <a:t>, потому что любое их них можно представить отношением двух целых чисел. Каждое </a:t>
            </a:r>
            <a:r>
              <a:rPr lang="ru-RU" sz="1200" i="1" dirty="0" smtClean="0"/>
              <a:t>рациональное число</a:t>
            </a:r>
            <a:r>
              <a:rPr lang="ru-RU" sz="1200" dirty="0" smtClean="0"/>
              <a:t> можно представить как бесконечную периодическую десятичную дробь.</a:t>
            </a:r>
          </a:p>
          <a:p>
            <a:r>
              <a:rPr lang="ru-RU" sz="1200" dirty="0" smtClean="0"/>
              <a:t> С помощью </a:t>
            </a:r>
            <a:r>
              <a:rPr lang="ru-RU" sz="1200" i="1" dirty="0" smtClean="0"/>
              <a:t>рациональных чисел </a:t>
            </a:r>
            <a:r>
              <a:rPr lang="ru-RU" sz="1200" dirty="0" smtClean="0"/>
              <a:t>можно осуществлять различные измерения (например, длины отрезка при выбранной единице масштаба) с любой точностью. То есть совокупность </a:t>
            </a:r>
            <a:r>
              <a:rPr lang="ru-RU" sz="1200" i="1" dirty="0" smtClean="0"/>
              <a:t>рациональных чисел</a:t>
            </a:r>
            <a:r>
              <a:rPr lang="ru-RU" sz="1200" dirty="0" smtClean="0"/>
              <a:t> достаточна для удовлетворения большинства практических потребностей.</a:t>
            </a:r>
          </a:p>
          <a:p>
            <a:endParaRPr lang="ru-RU" sz="1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3429000"/>
          <a:ext cx="7072362" cy="30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88</TotalTime>
  <Words>1931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cdb2004c012l</vt:lpstr>
      <vt:lpstr>Image</vt:lpstr>
      <vt:lpstr>История изучения чисел</vt:lpstr>
      <vt:lpstr>Содержание</vt:lpstr>
      <vt:lpstr>Натуральные числа</vt:lpstr>
      <vt:lpstr>Натуральные числа</vt:lpstr>
      <vt:lpstr>Функции натуральных чисел</vt:lpstr>
      <vt:lpstr>Дроби</vt:lpstr>
      <vt:lpstr>Дроби</vt:lpstr>
      <vt:lpstr>Отрицательные числа</vt:lpstr>
      <vt:lpstr>Обобщение чисел</vt:lpstr>
      <vt:lpstr>Иррациональные числа</vt:lpstr>
      <vt:lpstr>Иррациональные числа</vt:lpstr>
      <vt:lpstr>Диаграммы Эйлера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изучения чисел</dc:title>
  <dc:creator>Matrix</dc:creator>
  <cp:lastModifiedBy>Matrix</cp:lastModifiedBy>
  <cp:revision>10</cp:revision>
  <dcterms:created xsi:type="dcterms:W3CDTF">2010-01-22T14:49:01Z</dcterms:created>
  <dcterms:modified xsi:type="dcterms:W3CDTF">2010-01-28T21:26:34Z</dcterms:modified>
</cp:coreProperties>
</file>