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5" r:id="rId3"/>
    <p:sldId id="272" r:id="rId4"/>
    <p:sldId id="266" r:id="rId5"/>
    <p:sldId id="273" r:id="rId6"/>
    <p:sldId id="267" r:id="rId7"/>
    <p:sldId id="274" r:id="rId8"/>
    <p:sldId id="268" r:id="rId9"/>
    <p:sldId id="275" r:id="rId10"/>
    <p:sldId id="269" r:id="rId11"/>
    <p:sldId id="270" r:id="rId12"/>
    <p:sldId id="276" r:id="rId13"/>
    <p:sldId id="271" r:id="rId14"/>
    <p:sldId id="277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8AB6B-0F56-4910-9154-8E73D2984D45}" type="datetimeFigureOut">
              <a:rPr lang="ru-RU" smtClean="0"/>
              <a:pPr/>
              <a:t>03.01.2011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82B6B-B62C-4634-B5D0-9FE04E305A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3BB5-6847-44AA-BBCB-244DCA7D1B79}" type="datetime1">
              <a:rPr lang="ru-RU" smtClean="0"/>
              <a:pPr/>
              <a:t>03.01.2011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8856-04B6-4BCF-AA66-503EB161C514}" type="datetime1">
              <a:rPr lang="ru-RU" smtClean="0"/>
              <a:pPr/>
              <a:t>03.01.2011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4474-EF06-42E2-8C5C-B0F5FC9D9CDD}" type="datetime1">
              <a:rPr lang="ru-RU" smtClean="0"/>
              <a:pPr/>
              <a:t>03.01.2011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FE80-11EA-4C96-9C48-5FBE3629EE75}" type="datetime1">
              <a:rPr lang="ru-RU" smtClean="0"/>
              <a:pPr/>
              <a:t>03.01.2011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B386-3F08-4980-BCE2-36493E54BD05}" type="datetime1">
              <a:rPr lang="ru-RU" smtClean="0"/>
              <a:pPr/>
              <a:t>03.01.2011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5C31-6CFB-4E5A-848D-3B36C5AF2DE9}" type="datetime1">
              <a:rPr lang="ru-RU" smtClean="0"/>
              <a:pPr/>
              <a:t>03.01.2011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BAFE-BF72-4115-8060-B97E5D3194F4}" type="datetime1">
              <a:rPr lang="ru-RU" smtClean="0"/>
              <a:pPr/>
              <a:t>03.01.2011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021C-D4DD-4E00-A9EA-9A67EEA8CA35}" type="datetime1">
              <a:rPr lang="ru-RU" smtClean="0"/>
              <a:pPr/>
              <a:t>03.01.2011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ABB6-3884-4A1E-9339-BB7437C76612}" type="datetime1">
              <a:rPr lang="ru-RU" smtClean="0"/>
              <a:pPr/>
              <a:t>03.01.2011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AD68-38BA-4A34-B988-75DC004E1D69}" type="datetime1">
              <a:rPr lang="ru-RU" smtClean="0"/>
              <a:pPr/>
              <a:t>03.01.2011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7319-221C-4792-9E1D-B37A3EA81151}" type="datetime1">
              <a:rPr lang="ru-RU" smtClean="0"/>
              <a:pPr/>
              <a:t>03.01.2011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06F569-205E-4FE3-8852-2147C239ED06}" type="datetime1">
              <a:rPr lang="ru-RU" smtClean="0"/>
              <a:pPr/>
              <a:t>03.01.2011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785794"/>
            <a:ext cx="8229600" cy="3571900"/>
          </a:xfrm>
        </p:spPr>
        <p:txBody>
          <a:bodyPr>
            <a:prstTxWarp prst="textStop">
              <a:avLst/>
            </a:prstTxWarp>
            <a:noAutofit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«Световые явления»</a:t>
            </a:r>
            <a:br>
              <a:rPr lang="ru-RU" sz="4400" dirty="0" smtClean="0">
                <a:solidFill>
                  <a:schemeClr val="bg1"/>
                </a:solidFill>
              </a:rPr>
            </a:br>
            <a:r>
              <a:rPr lang="ru-RU" sz="4400" dirty="0" smtClean="0">
                <a:solidFill>
                  <a:schemeClr val="bg1"/>
                </a:solidFill>
              </a:rPr>
              <a:t>задания </a:t>
            </a:r>
            <a:br>
              <a:rPr lang="ru-RU" sz="44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8 класс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714884"/>
            <a:ext cx="8215370" cy="178595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u="sng" dirty="0" smtClean="0">
                <a:solidFill>
                  <a:schemeClr val="bg1"/>
                </a:solidFill>
              </a:rPr>
              <a:t>Разработала</a:t>
            </a:r>
            <a:r>
              <a:rPr lang="ru-RU" dirty="0" smtClean="0">
                <a:solidFill>
                  <a:schemeClr val="bg1"/>
                </a:solidFill>
              </a:rPr>
              <a:t>: Аксёнова Наталья Петровна,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МОУ </a:t>
            </a:r>
            <a:r>
              <a:rPr lang="ru-RU" dirty="0" smtClean="0">
                <a:solidFill>
                  <a:schemeClr val="bg1"/>
                </a:solidFill>
              </a:rPr>
              <a:t>«ООШ </a:t>
            </a:r>
            <a:r>
              <a:rPr lang="ru-RU" dirty="0" smtClean="0">
                <a:solidFill>
                  <a:schemeClr val="bg1"/>
                </a:solidFill>
              </a:rPr>
              <a:t>№ </a:t>
            </a:r>
            <a:r>
              <a:rPr lang="ru-RU" dirty="0" smtClean="0">
                <a:solidFill>
                  <a:schemeClr val="bg1"/>
                </a:solidFill>
              </a:rPr>
              <a:t>100 им. С.Е.Цветкова» 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г</a:t>
            </a:r>
            <a:r>
              <a:rPr lang="ru-RU" dirty="0" smtClean="0">
                <a:solidFill>
                  <a:schemeClr val="bg1"/>
                </a:solidFill>
              </a:rPr>
              <a:t>. Новокузнецк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2010 г.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ru-RU" sz="4000" u="sng" dirty="0" smtClean="0">
                <a:solidFill>
                  <a:schemeClr val="bg1"/>
                </a:solidFill>
              </a:rPr>
              <a:t>Задание от литературного кружка «Наследники Музы»:</a:t>
            </a:r>
            <a:endParaRPr lang="ru-RU" sz="4000" u="sng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0235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1.В повести В.Катаева «Белеет парус одинокий» есть такие строки</a:t>
            </a:r>
            <a:r>
              <a:rPr lang="ru-RU" b="1" dirty="0" smtClean="0">
                <a:solidFill>
                  <a:schemeClr val="bg1"/>
                </a:solidFill>
              </a:rPr>
              <a:t>: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i="1" dirty="0" smtClean="0">
                <a:solidFill>
                  <a:schemeClr val="bg1"/>
                </a:solidFill>
              </a:rPr>
              <a:t>«Ладони у Гаврика приятно горели. Весло, опущенное в прозрачную зелёную воду, казалось сломанным».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Почему висло казалось сломанным?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2.Стихотворение Ф.И.Тютчева: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     День вечереет, ночь близка,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     Длинней с горы ложится тень,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     На небе гаснут облака …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Почему же вечером тени становятся длиннее?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3.В романе Г.Хаггарда «Копи царя Соломона» есть такие строки: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«С каждой минутой тьма неумолимо и величественно наплывала на лунные кратеры… Луна приобрела медный оттенок, а часть её поверхности, которая не была ещё охвачена мраком, стала пепельно-серой. Кольцо тени всё больше закрывало Луну – оно теперь уже заволокло более половины её кроваво-красного диска, а багровая мгла сгущалась всё больше и больше…»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Какое явление здесь описано и почему Луна вначале была с медным оттенком, а затем стала кроваво-красной?</a:t>
            </a:r>
            <a:endParaRPr lang="ru-RU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r>
              <a:rPr lang="ru-RU" sz="5400" u="sng" dirty="0" smtClean="0">
                <a:solidFill>
                  <a:schemeClr val="bg1"/>
                </a:solidFill>
              </a:rPr>
              <a:t>ОТВЕТЫ:</a:t>
            </a:r>
            <a:endParaRPr lang="ru-RU" sz="5400" u="sng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6637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1.Преломление световых лучей водой.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2.Из-за увеличения угла падения лучей.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3.Здесь описывается лунное затмение. Лучи красного света рассеиваются атмосферой меньше, они проходят сквозь неё и попадают на Луну, которая оказалась в тени Земли.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chemeClr val="bg1"/>
                </a:solidFill>
              </a:rPr>
              <a:t>Задания от клуба «Любители фауны»:</a:t>
            </a:r>
            <a:endParaRPr lang="ru-RU" u="sng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3806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1.Для чего кошки легко изменяют зрачки своих глаз?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2.Чем на большей глубине обитают рыбы, тем больший размер глаз они имеют, а вот у обитателей сверх глубин – они вообще живут в полной темноте – глаза либо совсем маленькие, либо полностью отсутствуют. Почему?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3.Тела некоторых личинок насекомых невидимы в воде, но их глаза хорошо заметны в виде тёмных точек. Объясните, почему? 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ru-RU" sz="5400" u="sng" dirty="0" smtClean="0">
                <a:solidFill>
                  <a:schemeClr val="bg1"/>
                </a:solidFill>
              </a:rPr>
              <a:t>ОТВЕТЫ:</a:t>
            </a:r>
            <a:endParaRPr lang="ru-RU" sz="5400" u="sng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38069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1.Таким образом кошки приспосабливаются к ночной жизни. Если освещённость предметов мала – зрачок широко раскрывается и в глаза попадает больше световых лучей, это помогает лучше разглядеть предметы. В солнечный день – зрачок узкий и это защищает сетчатку глаза от ожога лучами света.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2.Свет рассеивается и поглощается водой и чем глубже, тем освещённость меньше. На огромных глубинах света вообще нет и рыбы там получают информацию о предметах другими путями – глаза им не нужны.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3.Значит, показатель преломления личинок такой же, как и у воды – и в воде они невидимы. Мы видим их глаза – значит, показатель преломления их вещества отличается от показателя преломления воды.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595004"/>
          </a:xfrm>
        </p:spPr>
        <p:txBody>
          <a:bodyPr>
            <a:prstTxWarp prst="textButtonPour">
              <a:avLst/>
            </a:prstTxWarp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chemeClr val="bg1"/>
                </a:solidFill>
              </a:rPr>
              <a:t>СПАСИБО </a:t>
            </a:r>
          </a:p>
          <a:p>
            <a:pPr algn="ctr">
              <a:buNone/>
            </a:pPr>
            <a:r>
              <a:rPr lang="ru-RU" sz="9600" b="1" dirty="0" smtClean="0">
                <a:solidFill>
                  <a:schemeClr val="bg1"/>
                </a:solidFill>
              </a:rPr>
              <a:t>ЗА ВНИМАНИЕ!</a:t>
            </a:r>
            <a:endParaRPr lang="ru-RU" sz="9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4000" u="sng" dirty="0" smtClean="0">
                <a:solidFill>
                  <a:schemeClr val="bg1"/>
                </a:solidFill>
              </a:rPr>
              <a:t>Задания от клуба: «Юные звездочёты».</a:t>
            </a:r>
            <a:endParaRPr lang="ru-RU" sz="4000" u="sng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51510" indent="-514350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1.Почему днём не видно звёзд?</a:t>
            </a:r>
          </a:p>
          <a:p>
            <a:pPr marL="651510" indent="-514350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2.Почему мы частично видим и ту область Луны, на которую не попадают прямые солнечные лучи?</a:t>
            </a:r>
          </a:p>
          <a:p>
            <a:pPr marL="651510" indent="-514350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3.Как бы мы видели звёздное небо, если бы земная атмосфера исчезла?</a:t>
            </a:r>
          </a:p>
          <a:p>
            <a:pPr marL="651510" indent="-514350">
              <a:buAutoNum type="arabicPeriod"/>
            </a:pP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u="sng" dirty="0" smtClean="0">
                <a:solidFill>
                  <a:schemeClr val="bg1"/>
                </a:solidFill>
              </a:rPr>
              <a:t>ОТВЕТЫ:</a:t>
            </a:r>
            <a:endParaRPr lang="ru-RU" sz="5400" u="sng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1.Солнечные  свет днём интенсивен и та его видимая часть, которая рассеивается атмосферой, ярче света звёзд.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2.Так как она освещается солнечными лучами, отражёнными от земной поверхности.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3.Так как свет преломляется в атмосфере планеты, звёзды нам кажутся выше над горизонтом, чем это есть на самом деле. Поэтому, без атмосферы, звёзды стали бы наблюдаться ближе к горизонту – кроме тех, которые находятся в зените.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chemeClr val="bg1"/>
                </a:solidFill>
              </a:rPr>
              <a:t>Задания от братьев Шумахеров:</a:t>
            </a:r>
            <a:endParaRPr lang="ru-RU" u="sng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1.Почему в летний солнечный день асфальтовое шоссе блестит, если на него мы будем смотреть вдаль?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2.Почему от света фар лужа на асфальте ночью кажется нам водителям тёмным пятном?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3.Известно, что боковые зеркала наших авто слегка выпуклые. Почему? Ведь так это неудобно!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ru-RU" sz="5400" u="sng" dirty="0" smtClean="0">
                <a:solidFill>
                  <a:schemeClr val="bg1"/>
                </a:solidFill>
              </a:rPr>
              <a:t>ОТВЕТЫ:</a:t>
            </a:r>
            <a:endParaRPr lang="ru-RU" sz="5400" u="sng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45212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1.Асфальт в таких местах сильно нагревается, возле него воздух становится тёплым, т.е. оптически менее плотным. Это условие для полного отражения. Солнечные лучи в таких местах отражаются, как от зеркала.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2.Потому, что свет от фар не попадает в глаза при отражении от гладкой поверхности луж.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3.Чтобы увеличить угол обзора. Неудобство состоит в том, что изображения в таких зеркалах получаются искажёнными.</a:t>
            </a:r>
          </a:p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u="sng" dirty="0" smtClean="0">
                <a:solidFill>
                  <a:schemeClr val="bg1"/>
                </a:solidFill>
              </a:rPr>
              <a:t>Задания от нас, домохозяек:</a:t>
            </a:r>
            <a:endParaRPr lang="ru-RU" sz="4400" u="sng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1.Маринованные и солёные огурцы и помидоры, которые находятся в закатанной банке, почему-то выглядят крупнее?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2.Мы, хорошие хозяйки, любим, что бы всё в доме «блестело». Почему это?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3.В посудных шкафчиках на задней стенке всегда плоское зеркало. Для чего это?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u="sng" dirty="0" smtClean="0">
                <a:solidFill>
                  <a:schemeClr val="bg1"/>
                </a:solidFill>
              </a:rPr>
              <a:t>ОТВЕТЫ:</a:t>
            </a:r>
            <a:endParaRPr lang="ru-RU" sz="5400" u="sng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1.Мы видим предметы в банке, как через собирающую линзу, которая даёт увеличенное изображение.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2.Блестящая поверхность – это гладкая и хорошо отражающая поверхность. На ней нет пыли, которая рассеивает свет и в которой могут находиться микробы.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3.Создаётся иллюзия большого объёма шкафа и большого количества предметов. Зеркало – это ещё и дополнительная подсветка.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Autofit/>
          </a:bodyPr>
          <a:lstStyle/>
          <a:p>
            <a:r>
              <a:rPr lang="ru-RU" sz="4000" u="sng" dirty="0" smtClean="0">
                <a:solidFill>
                  <a:schemeClr val="bg1"/>
                </a:solidFill>
              </a:rPr>
              <a:t>Задание от Шерлока Холмса, доктора Ватсона, великого </a:t>
            </a:r>
            <a:r>
              <a:rPr lang="ru-RU" sz="4000" u="sng" dirty="0" err="1" smtClean="0">
                <a:solidFill>
                  <a:schemeClr val="bg1"/>
                </a:solidFill>
              </a:rPr>
              <a:t>Пуаро</a:t>
            </a:r>
            <a:r>
              <a:rPr lang="ru-RU" sz="4000" u="sng" dirty="0" smtClean="0">
                <a:solidFill>
                  <a:schemeClr val="bg1"/>
                </a:solidFill>
              </a:rPr>
              <a:t> и мисс </a:t>
            </a:r>
            <a:r>
              <a:rPr lang="ru-RU" sz="4000" u="sng" dirty="0" err="1" smtClean="0">
                <a:solidFill>
                  <a:schemeClr val="bg1"/>
                </a:solidFill>
              </a:rPr>
              <a:t>Марпл</a:t>
            </a:r>
            <a:r>
              <a:rPr lang="ru-RU" sz="4000" u="sng" dirty="0" smtClean="0">
                <a:solidFill>
                  <a:schemeClr val="bg1"/>
                </a:solidFill>
              </a:rPr>
              <a:t>:</a:t>
            </a:r>
            <a:endParaRPr lang="ru-RU" sz="4000" u="sng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1.Почему по очкам, которые висят на носу человека, можно рассказать о дефектах зрения?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2. Необходимо срочно, хоть одним глазком, увидеть, что же там твориться за высоким сплошным забором. Для этого я, почему-то взял (-а) два плоских зеркала и длинную трубку.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3.Место преступления: сгоревшая веранда. 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Момент преступления: жаркий солнечный день.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Почему виновником я признал (-а), стоящий на подоконнике стеклянный графин с водой?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/>
          </a:bodyPr>
          <a:lstStyle/>
          <a:p>
            <a:r>
              <a:rPr lang="ru-RU" sz="5400" u="sng" dirty="0" smtClean="0">
                <a:solidFill>
                  <a:schemeClr val="bg1"/>
                </a:solidFill>
              </a:rPr>
              <a:t>ОТВЕТЫ:</a:t>
            </a:r>
            <a:endParaRPr lang="ru-RU" sz="5400" u="sng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1.Если дальнозоркость у человека – линзы в очках собирающие, тогда часть его лица, через эти линзы, выглядит увеличенной. У близорукого человека линзы рассеивающие, а значит, через такие очки глаза кажутся уменьшенными.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2.Сыщик сделал перископ.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3. Графин с водой действовал, как собирающая линза и сфокусировал солнечные лучи на легко воспламеняющемся предмете.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217</TotalTime>
  <Words>949</Words>
  <PresentationFormat>Экран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«Световые явления» задания  8 класс</vt:lpstr>
      <vt:lpstr>Задания от клуба: «Юные звездочёты».</vt:lpstr>
      <vt:lpstr>ОТВЕТЫ:</vt:lpstr>
      <vt:lpstr>Задания от братьев Шумахеров:</vt:lpstr>
      <vt:lpstr>ОТВЕТЫ:</vt:lpstr>
      <vt:lpstr>Задания от нас, домохозяек:</vt:lpstr>
      <vt:lpstr>ОТВЕТЫ:</vt:lpstr>
      <vt:lpstr>Задание от Шерлока Холмса, доктора Ватсона, великого Пуаро и мисс Марпл:</vt:lpstr>
      <vt:lpstr>ОТВЕТЫ:</vt:lpstr>
      <vt:lpstr>Задание от литературного кружка «Наследники Музы»:</vt:lpstr>
      <vt:lpstr>Слайд 11</vt:lpstr>
      <vt:lpstr>ОТВЕТЫ:</vt:lpstr>
      <vt:lpstr>Задания от клуба «Любители фауны»:</vt:lpstr>
      <vt:lpstr>ОТВЕТЫ: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«Световые явления» урок – обобщение 8 класс</dc:title>
  <cp:lastModifiedBy>Admin</cp:lastModifiedBy>
  <cp:revision>26</cp:revision>
  <dcterms:modified xsi:type="dcterms:W3CDTF">2011-01-03T07:26:51Z</dcterms:modified>
</cp:coreProperties>
</file>