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7378" autoAdjust="0"/>
    <p:restoredTop sz="94660"/>
  </p:normalViewPr>
  <p:slideViewPr>
    <p:cSldViewPr>
      <p:cViewPr>
        <p:scale>
          <a:sx n="100" d="100"/>
          <a:sy n="100" d="100"/>
        </p:scale>
        <p:origin x="-6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0851F-D125-4931-9F89-DDA0538F4946}" type="datetimeFigureOut">
              <a:rPr lang="ru-RU" smtClean="0"/>
              <a:pPr/>
              <a:t>13.01.2011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5CDD4-A5F8-48DB-8313-6271FD8CDE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0851F-D125-4931-9F89-DDA0538F4946}" type="datetimeFigureOut">
              <a:rPr lang="ru-RU" smtClean="0"/>
              <a:pPr/>
              <a:t>13.01.2011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5CDD4-A5F8-48DB-8313-6271FD8CDE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0851F-D125-4931-9F89-DDA0538F4946}" type="datetimeFigureOut">
              <a:rPr lang="ru-RU" smtClean="0"/>
              <a:pPr/>
              <a:t>13.01.2011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5CDD4-A5F8-48DB-8313-6271FD8CDE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0851F-D125-4931-9F89-DDA0538F4946}" type="datetimeFigureOut">
              <a:rPr lang="ru-RU" smtClean="0"/>
              <a:pPr/>
              <a:t>13.01.2011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5CDD4-A5F8-48DB-8313-6271FD8CDE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0851F-D125-4931-9F89-DDA0538F4946}" type="datetimeFigureOut">
              <a:rPr lang="ru-RU" smtClean="0"/>
              <a:pPr/>
              <a:t>13.01.2011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6E5CDD4-A5F8-48DB-8313-6271FD8CDE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0851F-D125-4931-9F89-DDA0538F4946}" type="datetimeFigureOut">
              <a:rPr lang="ru-RU" smtClean="0"/>
              <a:pPr/>
              <a:t>13.01.2011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5CDD4-A5F8-48DB-8313-6271FD8CDE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0851F-D125-4931-9F89-DDA0538F4946}" type="datetimeFigureOut">
              <a:rPr lang="ru-RU" smtClean="0"/>
              <a:pPr/>
              <a:t>13.01.2011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5CDD4-A5F8-48DB-8313-6271FD8CDE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0851F-D125-4931-9F89-DDA0538F4946}" type="datetimeFigureOut">
              <a:rPr lang="ru-RU" smtClean="0"/>
              <a:pPr/>
              <a:t>13.01.2011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5CDD4-A5F8-48DB-8313-6271FD8CDE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0851F-D125-4931-9F89-DDA0538F4946}" type="datetimeFigureOut">
              <a:rPr lang="ru-RU" smtClean="0"/>
              <a:pPr/>
              <a:t>13.01.2011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5CDD4-A5F8-48DB-8313-6271FD8CDE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0851F-D125-4931-9F89-DDA0538F4946}" type="datetimeFigureOut">
              <a:rPr lang="ru-RU" smtClean="0"/>
              <a:pPr/>
              <a:t>13.01.2011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5CDD4-A5F8-48DB-8313-6271FD8CDE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0851F-D125-4931-9F89-DDA0538F4946}" type="datetimeFigureOut">
              <a:rPr lang="ru-RU" smtClean="0"/>
              <a:pPr/>
              <a:t>13.01.2011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5CDD4-A5F8-48DB-8313-6271FD8CDE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8C0851F-D125-4931-9F89-DDA0538F4946}" type="datetimeFigureOut">
              <a:rPr lang="ru-RU" smtClean="0"/>
              <a:pPr/>
              <a:t>13.01.2011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6E5CDD4-A5F8-48DB-8313-6271FD8CDE5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video.yandex.ru/search.xml?text=%D0%B2%D0%B7%D0%B0%D0%B8%D0%BC%D0%BE%D0%B4%D0%B5%D0%B9%D1%81%D1%82%D0%B2%D0%B8%D0%B5%20%D0%BC%D0%B5%D1%82%D0%B0%D0%BB%D0%BB%D0%BE%D0%B2%20%D1%81%20%D0%BA%D0%B8%D1%81%D0%BB%D0%BE%D1%82%D0%B0%D0%BC%D0%B8&amp;where=all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video.yandex.ru/search.xml?text=%D0%BD%D0%B5%D0%B9%D1%82%D1%80%D0%B0%D0%BB%D0%B8%D0%B7%D0%B0%D1%86%D0%B8%D1%8F%20%D1%80%D0%B5%D0%B0%D0%BA%D1%86%D0%B8%D1%8F&amp;where=al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1928825"/>
          </a:xfrm>
        </p:spPr>
        <p:txBody>
          <a:bodyPr/>
          <a:lstStyle/>
          <a:p>
            <a:r>
              <a:rPr lang="ru-RU" b="1" dirty="0" smtClean="0"/>
              <a:t>Общие свойства кислот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488" y="3886200"/>
            <a:ext cx="4914912" cy="1752600"/>
          </a:xfrm>
        </p:spPr>
        <p:txBody>
          <a:bodyPr/>
          <a:lstStyle/>
          <a:p>
            <a:r>
              <a:rPr lang="ru-RU" dirty="0"/>
              <a:t>« Я слушаю - и забываю</a:t>
            </a:r>
          </a:p>
          <a:p>
            <a:r>
              <a:rPr lang="ru-RU" dirty="0"/>
              <a:t>Я вижу - и запоминаю</a:t>
            </a:r>
          </a:p>
          <a:p>
            <a:r>
              <a:rPr lang="ru-RU" dirty="0"/>
              <a:t>Я делаю -   и понимаю»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/>
              <a:t>кислоты</a:t>
            </a:r>
            <a:endParaRPr lang="ru-RU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en-US" b="1" dirty="0">
                <a:solidFill>
                  <a:srgbClr val="FF0000"/>
                </a:solidFill>
              </a:rPr>
              <a:t>H</a:t>
            </a:r>
            <a:r>
              <a:rPr lang="ru-RU" b="1" baseline="-25000" dirty="0"/>
              <a:t>2</a:t>
            </a:r>
            <a:r>
              <a:rPr lang="en-US" b="1" dirty="0"/>
              <a:t>SO</a:t>
            </a:r>
            <a:r>
              <a:rPr lang="ru-RU" b="1" baseline="-25000" dirty="0" smtClean="0"/>
              <a:t>4</a:t>
            </a:r>
            <a:r>
              <a:rPr lang="ru-RU" b="1" dirty="0" smtClean="0"/>
              <a:t>- серная</a:t>
            </a:r>
            <a:endParaRPr lang="ru-RU" b="1" dirty="0"/>
          </a:p>
          <a:p>
            <a:r>
              <a:rPr lang="en-US" b="1" dirty="0" err="1">
                <a:solidFill>
                  <a:srgbClr val="FF0000"/>
                </a:solidFill>
              </a:rPr>
              <a:t>H</a:t>
            </a:r>
            <a:r>
              <a:rPr lang="en-US" b="1" dirty="0" err="1"/>
              <a:t>Cl</a:t>
            </a:r>
            <a:r>
              <a:rPr lang="en-US" b="1" dirty="0"/>
              <a:t> </a:t>
            </a:r>
            <a:r>
              <a:rPr lang="ru-RU" b="1" dirty="0"/>
              <a:t>– </a:t>
            </a:r>
            <a:r>
              <a:rPr lang="ru-RU" b="1" dirty="0" smtClean="0"/>
              <a:t>соляная  </a:t>
            </a:r>
            <a:endParaRPr lang="ru-RU" b="1" dirty="0"/>
          </a:p>
          <a:p>
            <a:r>
              <a:rPr lang="en-US" b="1" dirty="0">
                <a:solidFill>
                  <a:srgbClr val="FF0000"/>
                </a:solidFill>
              </a:rPr>
              <a:t>H</a:t>
            </a:r>
            <a:r>
              <a:rPr lang="en-US" b="1" dirty="0"/>
              <a:t>NO</a:t>
            </a:r>
            <a:r>
              <a:rPr lang="en-US" b="1" baseline="-25000" dirty="0"/>
              <a:t>3</a:t>
            </a:r>
            <a:r>
              <a:rPr lang="en-US" b="1" dirty="0"/>
              <a:t> –</a:t>
            </a:r>
            <a:r>
              <a:rPr lang="ru-RU" b="1" dirty="0"/>
              <a:t>азотная </a:t>
            </a:r>
          </a:p>
          <a:p>
            <a:r>
              <a:rPr lang="en-US" b="1" dirty="0">
                <a:solidFill>
                  <a:srgbClr val="FF0000"/>
                </a:solidFill>
              </a:rPr>
              <a:t>H</a:t>
            </a:r>
            <a:r>
              <a:rPr lang="en-US" b="1" baseline="-25000" dirty="0"/>
              <a:t>3</a:t>
            </a:r>
            <a:r>
              <a:rPr lang="en-US" b="1" dirty="0"/>
              <a:t>PO</a:t>
            </a:r>
            <a:r>
              <a:rPr lang="en-US" b="1" baseline="-25000" dirty="0"/>
              <a:t>4</a:t>
            </a:r>
            <a:r>
              <a:rPr lang="en-US" b="1" dirty="0"/>
              <a:t> - </a:t>
            </a:r>
            <a:r>
              <a:rPr lang="ru-RU" b="1" dirty="0" smtClean="0"/>
              <a:t>фосфорная</a:t>
            </a:r>
            <a:endParaRPr lang="ru-RU" b="1" dirty="0"/>
          </a:p>
          <a:p>
            <a:endParaRPr lang="ru-RU" b="1" dirty="0"/>
          </a:p>
        </p:txBody>
      </p:sp>
      <p:pic>
        <p:nvPicPr>
          <p:cNvPr id="7170" name="Picture 2" descr="http://im2-tub.yandex.net/i?id=42810309-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500042"/>
            <a:ext cx="1976781" cy="1476000"/>
          </a:xfrm>
          <a:prstGeom prst="rect">
            <a:avLst/>
          </a:prstGeom>
          <a:noFill/>
        </p:spPr>
      </p:pic>
      <p:pic>
        <p:nvPicPr>
          <p:cNvPr id="7172" name="Picture 4" descr="http://im8-tub.yandex.net/i?id=115951892-0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2428868"/>
            <a:ext cx="1832139" cy="1368000"/>
          </a:xfrm>
          <a:prstGeom prst="rect">
            <a:avLst/>
          </a:prstGeom>
          <a:noFill/>
        </p:spPr>
      </p:pic>
      <p:pic>
        <p:nvPicPr>
          <p:cNvPr id="7174" name="Picture 6" descr="http://im5-tub.yandex.net/i?id=121254940-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00" y="4572008"/>
            <a:ext cx="1584960" cy="1872000"/>
          </a:xfrm>
          <a:prstGeom prst="rect">
            <a:avLst/>
          </a:prstGeom>
          <a:noFill/>
        </p:spPr>
      </p:pic>
      <p:pic>
        <p:nvPicPr>
          <p:cNvPr id="7178" name="Picture 10" descr="http://im5-tub.yandex.net/i?id=189828753-0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72264" y="4500570"/>
            <a:ext cx="1655999" cy="165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Лабораторная работа№1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 кусочек яблока и лимона  капните 1-2 капли лакмуса. Что наблюдаете?</a:t>
            </a:r>
          </a:p>
          <a:p>
            <a:endParaRPr lang="ru-RU" dirty="0"/>
          </a:p>
        </p:txBody>
      </p:sp>
      <p:pic>
        <p:nvPicPr>
          <p:cNvPr id="6146" name="Picture 2" descr="http://im0-tub.yandex.net/i?id=84255533-0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40" y="3071810"/>
            <a:ext cx="3110705" cy="208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6148" name="Picture 4" descr="http://im7-tub.yandex.net/i?id=104327673-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3071810"/>
            <a:ext cx="3070581" cy="208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Лабораторная </a:t>
            </a:r>
            <a:r>
              <a:rPr lang="ru-RU" dirty="0" smtClean="0"/>
              <a:t>работа №2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000" dirty="0" smtClean="0"/>
              <a:t>В каждую из трёх </a:t>
            </a:r>
            <a:r>
              <a:rPr lang="ru-RU" sz="2000" dirty="0" smtClean="0"/>
              <a:t>пробирок</a:t>
            </a:r>
            <a:r>
              <a:rPr lang="ru-RU" sz="2000" dirty="0" smtClean="0"/>
              <a:t>, где находятся металлы – цинк, железо, </a:t>
            </a:r>
            <a:r>
              <a:rPr lang="ru-RU" sz="2000" dirty="0" smtClean="0"/>
              <a:t>медь </a:t>
            </a:r>
            <a:r>
              <a:rPr lang="ru-RU" sz="2000" dirty="0" smtClean="0"/>
              <a:t>прилейте 1-2 мл. соляной кислоты. Что наблюдаете?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en-US" dirty="0" smtClean="0"/>
              <a:t>      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2643182"/>
            <a:ext cx="7786742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/>
              <a:t>Кислота + металл → соль + </a:t>
            </a:r>
            <a:r>
              <a:rPr lang="ru-RU" b="1" i="1" dirty="0" smtClean="0"/>
              <a:t>водород</a:t>
            </a:r>
            <a:endParaRPr lang="ru-RU" b="1" i="1" dirty="0" smtClean="0"/>
          </a:p>
          <a:p>
            <a:r>
              <a:rPr lang="ru-RU" i="1" baseline="30000" dirty="0" smtClean="0"/>
              <a:t>(реакция замещения</a:t>
            </a:r>
            <a:r>
              <a:rPr lang="ru-RU" i="1" baseline="30000" dirty="0" smtClean="0"/>
              <a:t>)</a:t>
            </a:r>
            <a:endParaRPr lang="ru-RU" i="1" baseline="30000" dirty="0" smtClean="0"/>
          </a:p>
          <a:p>
            <a:endParaRPr lang="ru-RU" i="1" baseline="30000" dirty="0" smtClean="0"/>
          </a:p>
          <a:p>
            <a:r>
              <a:rPr lang="ru-RU" i="1" baseline="30000" dirty="0" smtClean="0"/>
              <a:t>Данные реакции идут при выполнении нескольких условий:</a:t>
            </a:r>
          </a:p>
          <a:p>
            <a:pPr>
              <a:buFont typeface="Wingdings" pitchFamily="2" charset="2"/>
              <a:buChar char="Ø"/>
            </a:pPr>
            <a:r>
              <a:rPr lang="ru-RU" i="1" baseline="30000" dirty="0" smtClean="0"/>
              <a:t>если металлы стоят в ряду активности металлов до водорода;</a:t>
            </a:r>
          </a:p>
          <a:p>
            <a:pPr>
              <a:buFont typeface="Wingdings" pitchFamily="2" charset="2"/>
              <a:buChar char="Ø"/>
            </a:pPr>
            <a:r>
              <a:rPr lang="ru-RU" i="1" baseline="30000" dirty="0" smtClean="0"/>
              <a:t>в результате реакции должна получаться растворимая соль, если образуется нерастворимая соль то на поверхности металла образуется плёнка из этой соли, которая прекращает доступ кислоты к металлу;</a:t>
            </a:r>
          </a:p>
          <a:p>
            <a:pPr>
              <a:buFont typeface="Wingdings" pitchFamily="2" charset="2"/>
              <a:buChar char="Ø"/>
            </a:pPr>
            <a:r>
              <a:rPr lang="ru-RU" i="1" baseline="30000" dirty="0" smtClean="0"/>
              <a:t>нерастворимая кремниевая кислота не взаимодействует с металлами;</a:t>
            </a:r>
          </a:p>
          <a:p>
            <a:pPr>
              <a:buFont typeface="Wingdings" pitchFamily="2" charset="2"/>
              <a:buChar char="Ø"/>
            </a:pPr>
            <a:r>
              <a:rPr lang="ru-RU" i="1" baseline="30000" dirty="0" smtClean="0"/>
              <a:t>особо взаимодействуют с металлами азотная и концентрированная серная</a:t>
            </a:r>
          </a:p>
          <a:p>
            <a:r>
              <a:rPr lang="en-US" i="1" dirty="0" smtClean="0"/>
              <a:t>   </a:t>
            </a:r>
            <a:r>
              <a:rPr lang="ru-RU" i="1" dirty="0" smtClean="0"/>
              <a:t>                                              </a:t>
            </a:r>
            <a:r>
              <a:rPr lang="en-US" i="1" dirty="0" smtClean="0"/>
              <a:t>  </a:t>
            </a:r>
            <a:r>
              <a:rPr lang="en-US" dirty="0" smtClean="0"/>
              <a:t>Zn + 2HCl =ZnCl</a:t>
            </a:r>
            <a:r>
              <a:rPr lang="en-US" baseline="-25000" dirty="0" smtClean="0"/>
              <a:t>2</a:t>
            </a:r>
            <a:r>
              <a:rPr lang="en-US" dirty="0" smtClean="0"/>
              <a:t>+ H</a:t>
            </a:r>
            <a:r>
              <a:rPr lang="en-US" baseline="-25000" dirty="0" smtClean="0"/>
              <a:t>2</a:t>
            </a:r>
            <a:endParaRPr lang="ru-RU" dirty="0" smtClean="0"/>
          </a:p>
          <a:p>
            <a:pPr algn="ctr"/>
            <a:r>
              <a:rPr lang="en-US" dirty="0" smtClean="0"/>
              <a:t>  </a:t>
            </a:r>
            <a:r>
              <a:rPr lang="en-US" dirty="0" smtClean="0"/>
              <a:t>                   </a:t>
            </a:r>
            <a:r>
              <a:rPr lang="en-US" dirty="0" smtClean="0"/>
              <a:t>Fe + 2HCl =FeCl</a:t>
            </a:r>
            <a:r>
              <a:rPr lang="en-US" baseline="-25000" dirty="0" smtClean="0"/>
              <a:t>2</a:t>
            </a:r>
            <a:r>
              <a:rPr lang="en-US" dirty="0" smtClean="0"/>
              <a:t> +H</a:t>
            </a:r>
            <a:r>
              <a:rPr lang="en-US" baseline="-25000" dirty="0" smtClean="0"/>
              <a:t>2</a:t>
            </a:r>
            <a:endParaRPr lang="ru-RU" dirty="0" smtClean="0"/>
          </a:p>
          <a:p>
            <a:pPr algn="ctr"/>
            <a:r>
              <a:rPr lang="en-US" dirty="0" smtClean="0"/>
              <a:t>                     </a:t>
            </a:r>
            <a:r>
              <a:rPr lang="en-US" dirty="0" smtClean="0"/>
              <a:t>Cu +</a:t>
            </a:r>
            <a:r>
              <a:rPr lang="en-US" dirty="0" err="1" smtClean="0"/>
              <a:t>HCl</a:t>
            </a:r>
            <a:r>
              <a:rPr lang="en-US" dirty="0" smtClean="0"/>
              <a:t> = </a:t>
            </a:r>
            <a:r>
              <a:rPr lang="ru-RU" dirty="0" smtClean="0"/>
              <a:t>нет</a:t>
            </a:r>
          </a:p>
          <a:p>
            <a:pPr algn="ctr"/>
            <a:r>
              <a:rPr lang="en-US" dirty="0" smtClean="0"/>
              <a:t> </a:t>
            </a:r>
            <a:endParaRPr lang="ru-RU" dirty="0" smtClean="0"/>
          </a:p>
          <a:p>
            <a:endParaRPr lang="ru-RU" i="1" baseline="30000" dirty="0" smtClean="0"/>
          </a:p>
          <a:p>
            <a:r>
              <a:rPr lang="en-US" baseline="30000" dirty="0" smtClean="0"/>
              <a:t> </a:t>
            </a:r>
            <a:r>
              <a:rPr lang="en-US" dirty="0" smtClean="0"/>
              <a:t>        </a:t>
            </a:r>
            <a:endParaRPr lang="ru-RU" i="1" baseline="30000" dirty="0" smtClean="0"/>
          </a:p>
          <a:p>
            <a:r>
              <a:rPr lang="ru-RU" i="1" baseline="30000" dirty="0" smtClean="0"/>
              <a:t> </a:t>
            </a:r>
            <a:endParaRPr lang="ru-RU" i="1" baseline="30000" dirty="0"/>
          </a:p>
        </p:txBody>
      </p:sp>
      <p:pic>
        <p:nvPicPr>
          <p:cNvPr id="5122" name="Picture 2" descr="http://im2-tub.yandex.net/i?id=37945715-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4714884"/>
            <a:ext cx="2057999" cy="1512000"/>
          </a:xfrm>
          <a:prstGeom prst="rect">
            <a:avLst/>
          </a:prstGeom>
          <a:noFill/>
        </p:spPr>
      </p:pic>
      <p:pic>
        <p:nvPicPr>
          <p:cNvPr id="5124" name="Picture 4" descr=" 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7950" y="4786322"/>
            <a:ext cx="2015999" cy="151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Лабораторная работа №3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000" dirty="0" smtClean="0"/>
              <a:t>В каждую из двух пробирок, где находятся оксид кальция и оксид меди, добавьте 1-2 мл. соляной кислоты. Что наблюдаете?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</a:t>
            </a:r>
            <a:r>
              <a:rPr lang="en-US" dirty="0" err="1" smtClean="0"/>
              <a:t>CaO</a:t>
            </a:r>
            <a:r>
              <a:rPr lang="en-US" dirty="0" smtClean="0"/>
              <a:t> +2HCl =CaCl</a:t>
            </a:r>
            <a:r>
              <a:rPr lang="en-US" baseline="-25000" dirty="0" smtClean="0"/>
              <a:t>2</a:t>
            </a:r>
            <a:r>
              <a:rPr lang="en-US" dirty="0" smtClean="0"/>
              <a:t> +H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</a:t>
            </a:r>
            <a:r>
              <a:rPr lang="en-US" dirty="0" err="1" smtClean="0"/>
              <a:t>CuO</a:t>
            </a:r>
            <a:r>
              <a:rPr lang="en-US" dirty="0" smtClean="0"/>
              <a:t> + 2HCl = CuCl</a:t>
            </a:r>
            <a:r>
              <a:rPr lang="en-US" baseline="-25000" dirty="0" smtClean="0"/>
              <a:t>2</a:t>
            </a:r>
            <a:r>
              <a:rPr lang="en-US" dirty="0" smtClean="0"/>
              <a:t> +H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2786058"/>
            <a:ext cx="75724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/>
              <a:t>Кислота + оксид металла → соль + вода</a:t>
            </a:r>
            <a:r>
              <a:rPr lang="ru-RU" dirty="0" smtClean="0"/>
              <a:t> (реакция обмена)</a:t>
            </a:r>
          </a:p>
          <a:p>
            <a:r>
              <a:rPr lang="ru-RU" dirty="0" smtClean="0"/>
              <a:t>  </a:t>
            </a:r>
            <a:endParaRPr lang="ru-RU" dirty="0"/>
          </a:p>
        </p:txBody>
      </p:sp>
      <p:pic>
        <p:nvPicPr>
          <p:cNvPr id="4100" name="Picture 4" descr="http://im2-tub.yandex.net/i?id=109086036-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4786322"/>
            <a:ext cx="1717394" cy="1404000"/>
          </a:xfrm>
          <a:prstGeom prst="rect">
            <a:avLst/>
          </a:prstGeom>
          <a:noFill/>
        </p:spPr>
      </p:pic>
      <p:pic>
        <p:nvPicPr>
          <p:cNvPr id="4104" name="Picture 8" descr="http://im2-tub.yandex.net/i?id=46193736-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4643446"/>
            <a:ext cx="2155999" cy="158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Лабораторная работа №4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000" dirty="0" smtClean="0"/>
              <a:t>В пробирку с </a:t>
            </a:r>
            <a:r>
              <a:rPr lang="ru-RU" sz="2000" dirty="0" err="1" smtClean="0"/>
              <a:t>гидроксидом</a:t>
            </a:r>
            <a:r>
              <a:rPr lang="ru-RU" sz="2000" dirty="0" smtClean="0"/>
              <a:t> натрия добавьте 1-2 мл. соляной кислоты. Что наблюдаете?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2714620"/>
            <a:ext cx="7286676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/>
              <a:t>Кислота + основание → соль + вода</a:t>
            </a:r>
            <a:r>
              <a:rPr lang="ru-RU" dirty="0" smtClean="0"/>
              <a:t> (реакция нейтрализации)</a:t>
            </a:r>
          </a:p>
          <a:p>
            <a:r>
              <a:rPr lang="ru-RU" dirty="0" smtClean="0"/>
              <a:t>(реакция обмена)</a:t>
            </a:r>
          </a:p>
          <a:p>
            <a:r>
              <a:rPr lang="ru-RU" dirty="0" smtClean="0"/>
              <a:t>Эта реакция универсальна и протекает между любой кислотой и между любым основанием.</a:t>
            </a:r>
          </a:p>
          <a:p>
            <a:endParaRPr lang="ru-RU" dirty="0" smtClean="0"/>
          </a:p>
          <a:p>
            <a:r>
              <a:rPr lang="ru-RU" sz="2000" dirty="0" smtClean="0"/>
              <a:t>                        </a:t>
            </a:r>
            <a:r>
              <a:rPr lang="ru-RU" sz="2000" dirty="0" err="1" smtClean="0"/>
              <a:t>НCl</a:t>
            </a:r>
            <a:r>
              <a:rPr lang="ru-RU" sz="2000" dirty="0" smtClean="0"/>
              <a:t> + </a:t>
            </a:r>
            <a:r>
              <a:rPr lang="ru-RU" sz="2000" dirty="0" err="1" smtClean="0"/>
              <a:t>NaOH</a:t>
            </a:r>
            <a:r>
              <a:rPr lang="ru-RU" sz="2000" dirty="0" smtClean="0"/>
              <a:t> = </a:t>
            </a:r>
            <a:r>
              <a:rPr lang="ru-RU" sz="2000" dirty="0" err="1" smtClean="0"/>
              <a:t>NaCl</a:t>
            </a:r>
            <a:r>
              <a:rPr lang="ru-RU" sz="2000" dirty="0" smtClean="0"/>
              <a:t> + Н</a:t>
            </a:r>
            <a:r>
              <a:rPr lang="ru-RU" sz="2000" baseline="-25000" dirty="0" smtClean="0"/>
              <a:t>2</a:t>
            </a:r>
            <a:r>
              <a:rPr lang="ru-RU" sz="2000" dirty="0" smtClean="0"/>
              <a:t>О</a:t>
            </a:r>
          </a:p>
          <a:p>
            <a:r>
              <a:rPr lang="ru-RU" sz="2000" dirty="0" smtClean="0"/>
              <a:t> </a:t>
            </a:r>
            <a:endParaRPr lang="ru-RU" sz="2000" dirty="0"/>
          </a:p>
        </p:txBody>
      </p:sp>
      <p:pic>
        <p:nvPicPr>
          <p:cNvPr id="3074" name="Picture 2" descr=" 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4214818"/>
            <a:ext cx="2419199" cy="194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Лабораторная работа №5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В пробирку с раствором соляной кислоты добавьте 1-2 мл. нитрата </a:t>
            </a:r>
            <a:r>
              <a:rPr lang="ru-RU" sz="2000" dirty="0" err="1" smtClean="0"/>
              <a:t>серебра.Что</a:t>
            </a:r>
            <a:r>
              <a:rPr lang="ru-RU" sz="2000" dirty="0" smtClean="0"/>
              <a:t> наблюдаете?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</a:t>
            </a:r>
            <a:r>
              <a:rPr lang="en-US" sz="2800" dirty="0" err="1" smtClean="0"/>
              <a:t>HCl</a:t>
            </a:r>
            <a:r>
              <a:rPr lang="en-US" sz="2800" dirty="0" smtClean="0"/>
              <a:t> +AgNO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 =</a:t>
            </a:r>
            <a:r>
              <a:rPr lang="en-US" sz="2800" dirty="0" err="1" smtClean="0"/>
              <a:t>AgCl</a:t>
            </a:r>
            <a:r>
              <a:rPr lang="en-US" sz="2800" dirty="0" smtClean="0"/>
              <a:t> +HNO</a:t>
            </a:r>
            <a:r>
              <a:rPr lang="en-US" sz="2800" baseline="-25000" dirty="0" smtClean="0"/>
              <a:t>3</a:t>
            </a:r>
            <a:endParaRPr lang="ru-RU" sz="28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2786058"/>
            <a:ext cx="735811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/>
              <a:t>Кислота + соль → новая кислота + новая соль</a:t>
            </a:r>
            <a:r>
              <a:rPr lang="ru-RU" dirty="0" smtClean="0"/>
              <a:t> (реакция обмена)</a:t>
            </a:r>
          </a:p>
          <a:p>
            <a:r>
              <a:rPr lang="ru-RU" dirty="0" smtClean="0"/>
              <a:t>Взаимодействие кислот с солями типичная реакция обмена и протекает по тем же закономерностям, т.е. в случае образования осадка, газа или слабого электролита.  </a:t>
            </a:r>
          </a:p>
          <a:p>
            <a:r>
              <a:rPr lang="ru-RU" dirty="0" smtClean="0"/>
              <a:t>                 </a:t>
            </a:r>
          </a:p>
          <a:p>
            <a:endParaRPr lang="ru-RU" dirty="0" smtClean="0"/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Закрепление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286412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/>
              <a:t>Выбери правильный ответ.</a:t>
            </a:r>
          </a:p>
          <a:p>
            <a:pPr>
              <a:buNone/>
            </a:pPr>
            <a:r>
              <a:rPr lang="ru-RU" b="1" dirty="0" smtClean="0"/>
              <a:t>А-1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С какими из приведённых веществ  не будет взаимодействовать соляная кислота:</a:t>
            </a:r>
          </a:p>
          <a:p>
            <a:pPr>
              <a:buNone/>
            </a:pPr>
            <a:r>
              <a:rPr lang="ru-RU" dirty="0" smtClean="0"/>
              <a:t>а) </a:t>
            </a:r>
            <a:r>
              <a:rPr lang="en-US" dirty="0" smtClean="0"/>
              <a:t>Al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б) </a:t>
            </a:r>
            <a:r>
              <a:rPr lang="en-US" dirty="0" smtClean="0"/>
              <a:t>Hg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в) </a:t>
            </a:r>
            <a:r>
              <a:rPr lang="en-US" dirty="0" smtClean="0"/>
              <a:t>Zn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А-2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В какой цвет окрасится лакмус в растворе соляной кислоты:</a:t>
            </a:r>
          </a:p>
          <a:p>
            <a:pPr>
              <a:buNone/>
            </a:pPr>
            <a:r>
              <a:rPr lang="ru-RU" dirty="0" smtClean="0"/>
              <a:t>а) синий</a:t>
            </a:r>
          </a:p>
          <a:p>
            <a:pPr>
              <a:buNone/>
            </a:pPr>
            <a:r>
              <a:rPr lang="ru-RU" dirty="0" smtClean="0"/>
              <a:t>б) малиновый</a:t>
            </a:r>
          </a:p>
          <a:p>
            <a:pPr>
              <a:buNone/>
            </a:pPr>
            <a:r>
              <a:rPr lang="ru-RU" dirty="0" smtClean="0"/>
              <a:t>в) красный</a:t>
            </a:r>
          </a:p>
          <a:p>
            <a:pPr>
              <a:buNone/>
            </a:pPr>
            <a:r>
              <a:rPr lang="ru-RU" b="1" dirty="0" smtClean="0"/>
              <a:t>А-3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Реакция взаимодействия кислот со щелочами называется:</a:t>
            </a:r>
          </a:p>
          <a:p>
            <a:pPr>
              <a:buNone/>
            </a:pPr>
            <a:r>
              <a:rPr lang="ru-RU" dirty="0" smtClean="0"/>
              <a:t>а) замещения</a:t>
            </a:r>
          </a:p>
          <a:p>
            <a:pPr>
              <a:buNone/>
            </a:pPr>
            <a:r>
              <a:rPr lang="ru-RU" dirty="0" smtClean="0"/>
              <a:t>б) нейтрализации</a:t>
            </a:r>
          </a:p>
          <a:p>
            <a:pPr>
              <a:buNone/>
            </a:pPr>
            <a:r>
              <a:rPr lang="ru-RU" dirty="0" smtClean="0"/>
              <a:t>в) соединения</a:t>
            </a:r>
          </a:p>
          <a:p>
            <a:pPr>
              <a:buNone/>
            </a:pPr>
            <a:r>
              <a:rPr lang="ru-RU" b="1" dirty="0" smtClean="0"/>
              <a:t>А -4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В результате взаимодействия соляной кислоты с нитратом серебра выпадает :</a:t>
            </a:r>
          </a:p>
          <a:p>
            <a:pPr>
              <a:buNone/>
            </a:pPr>
            <a:r>
              <a:rPr lang="ru-RU" dirty="0" smtClean="0"/>
              <a:t>а) чёрный осадок</a:t>
            </a:r>
          </a:p>
          <a:p>
            <a:pPr>
              <a:buNone/>
            </a:pPr>
            <a:r>
              <a:rPr lang="ru-RU" dirty="0" smtClean="0"/>
              <a:t>б) красный осадок</a:t>
            </a:r>
          </a:p>
          <a:p>
            <a:pPr>
              <a:buNone/>
            </a:pPr>
            <a:r>
              <a:rPr lang="ru-RU" dirty="0" smtClean="0"/>
              <a:t>в) белый осадок</a:t>
            </a:r>
          </a:p>
          <a:p>
            <a:pPr>
              <a:buNone/>
            </a:pPr>
            <a:r>
              <a:rPr lang="ru-RU" b="1" dirty="0" smtClean="0"/>
              <a:t>А -5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За общие свойства кислот отвечает:</a:t>
            </a:r>
          </a:p>
          <a:p>
            <a:pPr>
              <a:buNone/>
            </a:pPr>
            <a:r>
              <a:rPr lang="ru-RU" dirty="0" smtClean="0"/>
              <a:t>а) ион водорода</a:t>
            </a:r>
          </a:p>
          <a:p>
            <a:pPr>
              <a:buNone/>
            </a:pPr>
            <a:r>
              <a:rPr lang="ru-RU" dirty="0" smtClean="0"/>
              <a:t>б) ион металла</a:t>
            </a:r>
          </a:p>
          <a:p>
            <a:pPr>
              <a:buNone/>
            </a:pPr>
            <a:r>
              <a:rPr lang="ru-RU" dirty="0" smtClean="0"/>
              <a:t>в) ион кислотного остатка.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153</TotalTime>
  <Words>471</Words>
  <Application>Microsoft Office PowerPoint</Application>
  <PresentationFormat>Экран (4:3)</PresentationFormat>
  <Paragraphs>86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Общие свойства кислот</vt:lpstr>
      <vt:lpstr>кислоты</vt:lpstr>
      <vt:lpstr>Лабораторная работа№1</vt:lpstr>
      <vt:lpstr>Лабораторная работа №2</vt:lpstr>
      <vt:lpstr>Лабораторная работа №3</vt:lpstr>
      <vt:lpstr>Лабораторная работа №4</vt:lpstr>
      <vt:lpstr>Лабораторная работа №5</vt:lpstr>
      <vt:lpstr>Закрепление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Общие свойства кмслот</dc:title>
  <dc:creator>Пользователь</dc:creator>
  <cp:lastModifiedBy>Пользователь</cp:lastModifiedBy>
  <cp:revision>18</cp:revision>
  <dcterms:created xsi:type="dcterms:W3CDTF">2011-01-12T17:07:53Z</dcterms:created>
  <dcterms:modified xsi:type="dcterms:W3CDTF">2011-01-13T18:13:05Z</dcterms:modified>
</cp:coreProperties>
</file>