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40"/>
  </p:notesMasterIdLst>
  <p:sldIdLst>
    <p:sldId id="273" r:id="rId5"/>
    <p:sldId id="274" r:id="rId6"/>
    <p:sldId id="260" r:id="rId7"/>
    <p:sldId id="259" r:id="rId8"/>
    <p:sldId id="261" r:id="rId9"/>
    <p:sldId id="262" r:id="rId10"/>
    <p:sldId id="263" r:id="rId11"/>
    <p:sldId id="264" r:id="rId12"/>
    <p:sldId id="303" r:id="rId13"/>
    <p:sldId id="302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7" r:id="rId22"/>
    <p:sldId id="278" r:id="rId23"/>
    <p:sldId id="279" r:id="rId24"/>
    <p:sldId id="280" r:id="rId25"/>
    <p:sldId id="281" r:id="rId26"/>
    <p:sldId id="304" r:id="rId27"/>
    <p:sldId id="282" r:id="rId28"/>
    <p:sldId id="283" r:id="rId29"/>
    <p:sldId id="284" r:id="rId30"/>
    <p:sldId id="285" r:id="rId31"/>
    <p:sldId id="295" r:id="rId32"/>
    <p:sldId id="296" r:id="rId33"/>
    <p:sldId id="297" r:id="rId34"/>
    <p:sldId id="298" r:id="rId35"/>
    <p:sldId id="301" r:id="rId36"/>
    <p:sldId id="299" r:id="rId37"/>
    <p:sldId id="300" r:id="rId38"/>
    <p:sldId id="294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99"/>
    <a:srgbClr val="F6BB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9290" autoAdjust="0"/>
  </p:normalViewPr>
  <p:slideViewPr>
    <p:cSldViewPr>
      <p:cViewPr varScale="1">
        <p:scale>
          <a:sx n="102" d="100"/>
          <a:sy n="102" d="100"/>
        </p:scale>
        <p:origin x="-3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490ADE-32BA-4A1A-8C6B-6D72EE6DC4C8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215AA8-B5BB-4A8D-AC64-27EEA32BF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DE30EE-28EB-41B8-A058-99657CBD972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1B030-F697-49E9-8752-A78D14AA6E49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132E0-172D-44A8-98CE-BB95A943C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05D84-CED2-463E-BE9A-49B948A4A06E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9FD55-67EA-44DA-982E-620CA0F0E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78193-6CEB-4849-A281-ACC92B47E6F0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2FFB6-969D-4498-9385-E1E8C743E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03E7B-4D5F-4414-BEC7-723EEDAA5D26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591E1-D828-4704-A862-85C9A1EF2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1F0A-2F87-499B-85C5-8C301CA6703C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0035-F7B2-47FC-9731-BBF02A144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488FB-B21C-4B5C-831C-EDF2E6644E6C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136FD-A67B-4C2C-B525-5AD36FF422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D29D-037A-4C21-A57B-B4C59308F4E1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7A7A5-93DF-4684-8A0F-E8E46A30D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03074-E031-4A59-A831-885D4973F463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059A0-C90F-4ACD-BC06-A270A05EE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0FEA3-1699-49AE-858C-8287108C613B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6F68A-D65D-4EB4-B262-8DB0DA89D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23543-5E14-40DB-BD7C-6C656D900503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80877-EB1F-43F4-B360-992B2E9DC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5CEFD-C197-4A2D-AA6A-7BDDCC8C8907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604BE-FD95-4F16-A3E0-B789C72A0F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7C4F-7D60-4CE8-B246-EB11CB9BB1E3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29399-3A00-46F3-A178-2AE712997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71D30-A766-4EBB-9FE0-70E3936E12BB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0C2D5-E1F3-4B0A-B39D-F8DF55D66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1308F-0803-4132-921C-8916AF6CEE4E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676C5-9CCF-415E-A4E3-6F2D5F081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67D9D-F287-4FD3-BDE4-F1AC1E81E802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F9A36-6C14-4BE3-830F-A1AAD1E3B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7" name="Freeform 9"/>
          <p:cNvGrpSpPr>
            <a:grpSpLocks/>
          </p:cNvGrpSpPr>
          <p:nvPr/>
        </p:nvGrpSpPr>
        <p:grpSpPr bwMode="auto">
          <a:xfrm>
            <a:off x="884238" y="5614988"/>
            <a:ext cx="7394575" cy="547687"/>
            <a:chOff x="557" y="3537"/>
            <a:chExt cx="4658" cy="345"/>
          </a:xfrm>
        </p:grpSpPr>
        <p:pic>
          <p:nvPicPr>
            <p:cNvPr id="8" name="Freeform 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7" y="3537"/>
              <a:ext cx="4658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 rot="10800000">
              <a:off x="562" y="3539"/>
              <a:ext cx="4650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0" name="Rectangle 10"/>
          <p:cNvSpPr/>
          <p:nvPr/>
        </p:nvSpPr>
        <p:spPr>
          <a:xfrm>
            <a:off x="990600" y="1017588"/>
            <a:ext cx="7178675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1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 dpi="0" rotWithShape="1">
            <a:blip r:embed="rId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435684">
            <a:off x="769938" y="701675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096196">
            <a:off x="7854950" y="74930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88" y="5357813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B28F6-52CE-47E5-AA82-BE48E164FDBF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5357813"/>
            <a:ext cx="5033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5357813"/>
            <a:ext cx="554038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E47899B-4939-4926-82D8-55E226837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B676C-A427-464F-93AB-076286490AB9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DDAC3-1E94-4849-9D0A-16CDD0095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FD640-041F-4805-96E9-AD79B5B28A9D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FFC0-2A32-4249-96E4-097D00CD6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70D6A-D36D-4D5B-AC10-87E757E86D9A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B761-8683-40E6-8240-1DEAB6C8A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4140-F1B4-4C9E-BF60-CDFC4A2D908A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601B5-5D6C-4F5D-BD5F-F1C253BA9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081ED-1D57-4869-AB66-018871CFD8E0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EFB09-D245-4C8A-A86A-F06485C6B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13189-573B-4925-968F-E1EACA6ACF3F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ABD37-3198-4072-9C81-63C22A8F9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BD0C6-35A1-4024-B282-729B326CFF2C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6FD79-8223-4EA7-8BAE-1F02187C9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5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6"/>
          <p:cNvSpPr/>
          <p:nvPr/>
        </p:nvSpPr>
        <p:spPr>
          <a:xfrm rot="60000">
            <a:off x="4471988" y="603250"/>
            <a:ext cx="3787775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2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3"/>
          <p:cNvSpPr/>
          <p:nvPr/>
        </p:nvSpPr>
        <p:spPr>
          <a:xfrm rot="21540000">
            <a:off x="749300" y="576263"/>
            <a:ext cx="378936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5886450"/>
            <a:ext cx="1212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04F8-8BD7-4AFD-A083-AC6DAD59E5FE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29300"/>
            <a:ext cx="352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5897563"/>
            <a:ext cx="5540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45B2-8740-4191-BF74-243BC8684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1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2"/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8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29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38" y="5888038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F78C-A7D4-4CA7-91E9-89C793DEA56D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30888"/>
            <a:ext cx="331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5900738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CDA9A-7552-4B61-AC77-946ADC5F4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C6367-87CB-4E82-8BF7-8634B1950E82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CAFFA-C8A9-4C11-A593-384C7FF85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B16D8-239F-4422-949A-4116ABA1C00B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4E0DC-E24C-436D-AFBD-13EBBD64EA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868D6-142E-4825-B15E-72A7504EE2AF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C3C8-0E3B-4ECE-AB66-8CED381E6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61F74-21C9-4D0E-B6C2-18A20264BBDD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DBDD4-F8D3-4917-ABF3-7C34716EA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pic>
        <p:nvPicPr>
          <p:cNvPr id="5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/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CC536-2D54-49B2-A13D-8EBE165428A2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A07F1-2A1A-4D2D-B4DC-B2D092328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5CA80-11F4-431F-BFDF-AD650185DA64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6731F-D472-40CB-929C-37DF70B15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rcRect/>
          <a:stretch>
            <a:fillRect/>
          </a:stretch>
        </p:blipFill>
        <p:spPr bwMode="auto">
          <a:xfrm>
            <a:off x="0" y="161925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8AD5-A19B-40AF-8F50-165C7CB306F2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9A14-DDFD-41BF-84CC-D44BB3AB3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38CC0-9A1A-4D18-8793-564DE6F0EEFE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14C87-B64A-4E0B-9CEE-CF247FE0E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4EA60-F248-40ED-9F5D-A0D31A840469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BB7A7-ED77-4909-BCDD-1C5F7A73A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CB295-CE20-4F7D-BD83-7FF91BEFB0BF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D4D6-CF12-4489-9ED3-1043FB659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37F62-17A1-40F0-B01F-0353F9754B12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DBEB-A5A6-4F09-85EB-479692776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9"/>
          <p:cNvSpPr/>
          <p:nvPr/>
        </p:nvSpPr>
        <p:spPr>
          <a:xfrm>
            <a:off x="1463675" y="1847850"/>
            <a:ext cx="3089275" cy="3089275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 rtlCol="0"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F6A2-71DC-47B7-A559-1EA7B6DFA9DB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D6603-9053-4928-8DF1-5B1FECEA7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84D31-079F-494F-9792-9C7DEDDE251C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C84BD-E001-4756-99C3-EDCF6AB51F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10F04-A80A-47F7-8A0D-A32D0E4AD817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F38F5-D0DE-423F-B78A-8398D4FE9A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7FEFA-98F8-4858-BFA3-DC09664DAF39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0EFD-4C3D-4C88-9CD8-297B2D8AF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49DB-A376-40D1-BBDB-886F0FD68620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8FF0E-C966-4588-845B-3841F7308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7419B-892C-444E-8BDA-5E64B0891972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B46AB-381D-485B-ADF5-FA751ACECC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0902F-C06C-4B26-9D43-D604C6577D41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327CD-2C23-4519-9239-E86883FEB0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60C47-D71F-4DE5-BEA7-FFC47CA126EF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04E4A-C9DD-4213-ADC7-6167E7C04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1D8ED9-076F-4172-AAA1-D07D09906F47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45EBB2-8F73-448F-9CFD-4BAA515BB2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6" r:id="rId2"/>
    <p:sldLayoutId id="2147483735" r:id="rId3"/>
    <p:sldLayoutId id="2147483734" r:id="rId4"/>
    <p:sldLayoutId id="2147483733" r:id="rId5"/>
    <p:sldLayoutId id="2147483732" r:id="rId6"/>
    <p:sldLayoutId id="2147483731" r:id="rId7"/>
    <p:sldLayoutId id="2147483730" r:id="rId8"/>
    <p:sldLayoutId id="2147483729" r:id="rId9"/>
    <p:sldLayoutId id="2147483728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Schoolbook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31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39ACD9-A1AA-43E3-A3E4-699A568516B5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821D19-3926-48CF-806E-583F4D464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40" r:id="rId4"/>
    <p:sldLayoutId id="2147483756" r:id="rId5"/>
    <p:sldLayoutId id="2147483739" r:id="rId6"/>
    <p:sldLayoutId id="2147483757" r:id="rId7"/>
    <p:sldLayoutId id="2147483758" r:id="rId8"/>
    <p:sldLayoutId id="2147483759" r:id="rId9"/>
    <p:sldLayoutId id="2147483738" r:id="rId10"/>
    <p:sldLayoutId id="21474837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5603" name="Freeform 9"/>
          <p:cNvGrpSpPr>
            <a:grpSpLocks/>
          </p:cNvGrpSpPr>
          <p:nvPr/>
        </p:nvGrpSpPr>
        <p:grpSpPr bwMode="auto">
          <a:xfrm>
            <a:off x="622300" y="6065838"/>
            <a:ext cx="7935913" cy="547687"/>
            <a:chOff x="392" y="3821"/>
            <a:chExt cx="4999" cy="345"/>
          </a:xfrm>
        </p:grpSpPr>
        <p:pic>
          <p:nvPicPr>
            <p:cNvPr id="25613" name="Freeform 9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92" y="3821"/>
              <a:ext cx="4999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 rot="10800000">
              <a:off x="396" y="3823"/>
              <a:ext cx="4990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Franklin Gothic Book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1838" y="574675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838" y="576263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6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1435684">
            <a:off x="544513" y="273050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4096196">
            <a:off x="8115300" y="29845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5808663"/>
            <a:ext cx="1212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D00F0E3B-3504-4E05-B711-DB16F9DEC607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08663"/>
            <a:ext cx="554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5808663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F689F485-22D3-45F5-927E-20A7923AE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48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62" r:id="rId8"/>
    <p:sldLayoutId id="2147483763" r:id="rId9"/>
    <p:sldLayoutId id="2147483742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window3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057400"/>
            <a:ext cx="640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8BE435-65A2-442F-A786-C347EC8D5BBD}" type="datetimeFigureOut">
              <a:rPr lang="ru-RU"/>
              <a:pPr>
                <a:defRPr/>
              </a:pPr>
              <a:t>02.12.2011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438" y="6364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F730-2041-438A-A214-0BEE33851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52" r:id="rId7"/>
    <p:sldLayoutId id="2147483751" r:id="rId8"/>
    <p:sldLayoutId id="2147483770" r:id="rId9"/>
    <p:sldLayoutId id="2147483750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 cap="all" spc="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6159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v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Ознакомление с окружающим  для детей старшего дошкольного  возраста.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1531938"/>
            <a:ext cx="9144000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22353">
            <a:off x="2397125" y="2984500"/>
            <a:ext cx="631031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787900" y="4652963"/>
            <a:ext cx="3952875" cy="16478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ЧАСТЬ 1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( НЕЖИВАЯ ПРИРОДА</a:t>
            </a:r>
            <a:r>
              <a:rPr lang="ru-RU" sz="2400" dirty="0" smtClean="0">
                <a:solidFill>
                  <a:srgbClr val="F79646">
                    <a:lumMod val="50000"/>
                  </a:srgbClr>
                </a:solidFill>
                <a:latin typeface="Century Schoolbook"/>
              </a:rPr>
              <a:t>)</a:t>
            </a:r>
            <a:endParaRPr lang="ru-RU" sz="2400" dirty="0">
              <a:solidFill>
                <a:srgbClr val="F79646">
                  <a:lumMod val="50000"/>
                </a:srgbClr>
              </a:solidFill>
              <a:latin typeface="Century Schoolbook"/>
            </a:endParaRPr>
          </a:p>
        </p:txBody>
      </p:sp>
    </p:spTree>
  </p:cSld>
  <p:clrMapOvr>
    <a:masterClrMapping/>
  </p:clrMapOvr>
  <p:transition spd="slow" advTm="761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5" descr="C:\Users\1\Desktop\берез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456509">
            <a:off x="431800" y="2806700"/>
            <a:ext cx="4252913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8" descr="C:\Users\1\Desktop\дуб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595953">
            <a:off x="1624806" y="1380332"/>
            <a:ext cx="6157913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9" descr="C:\Users\1\Desktop\рябин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699138">
            <a:off x="3447257" y="1680368"/>
            <a:ext cx="4584700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10" descr="C:\Users\1\Desktop\липа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58695">
            <a:off x="4041775" y="522288"/>
            <a:ext cx="4683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11" descr="C:\Users\1\Desktop\клен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299280">
            <a:off x="-207169" y="-1269207"/>
            <a:ext cx="5083176" cy="71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C:\Users\1\Desktop\клен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076450" y="-1824038"/>
            <a:ext cx="8820150" cy="829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 descr="C:\Users\1\Desktop\береза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28650" y="2649538"/>
            <a:ext cx="637222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 descr="C:\Users\1\Desktop\дуб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0450" y="-307975"/>
            <a:ext cx="47434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6" descr="C:\Users\1\Desktop\липа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5788" y="-363538"/>
            <a:ext cx="6515100" cy="651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7" descr="C:\Users\1\Desktop\рябина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8388" y="1820863"/>
            <a:ext cx="68103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43575" y="0"/>
            <a:ext cx="338613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Отгадай, какие листья спрятала ОСЕНЬ</a:t>
            </a:r>
            <a:r>
              <a:rPr lang="ru-RU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.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 advTm="98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96413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469438" cy="698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  <p:custDataLst>
      <p:tags r:id="rId1"/>
    </p:custDataLst>
  </p:cSld>
  <p:clrMapOvr>
    <a:masterClrMapping/>
  </p:clrMapOvr>
  <p:transition spd="slow" advTm="170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55800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7013" y="2997200"/>
            <a:ext cx="4994275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31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9525"/>
            <a:ext cx="9121776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0988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 advTm="146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Безымянный 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7638"/>
            <a:ext cx="4570412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3413" y="1052513"/>
            <a:ext cx="4532312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3543300"/>
            <a:ext cx="42481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 advTm="110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5524500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6288" y="3538538"/>
            <a:ext cx="31305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16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36004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04813"/>
            <a:ext cx="38115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989138"/>
            <a:ext cx="2808288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005263"/>
            <a:ext cx="3422650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3933825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35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8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8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8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476375"/>
            <a:ext cx="5316538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7513" y="1514475"/>
            <a:ext cx="3540125" cy="532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33375"/>
            <a:ext cx="379888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404813"/>
            <a:ext cx="4572000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3843338"/>
            <a:ext cx="388937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30913" y="3771900"/>
            <a:ext cx="2473325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 advTm="1762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836613"/>
            <a:ext cx="7273925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1\Desktop\урожа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25" y="706438"/>
            <a:ext cx="7483475" cy="57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 advTm="11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-315913"/>
            <a:ext cx="9183688" cy="719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6550"/>
            <a:ext cx="9321800" cy="73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1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017588"/>
            <a:ext cx="8208963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45537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20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3" y="34925"/>
            <a:ext cx="9174162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738"/>
            <a:ext cx="9199563" cy="679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3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67813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"/>
            <a:ext cx="9167813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57150"/>
            <a:ext cx="9142412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267825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 advTm="246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748299">
            <a:off x="1038225" y="936625"/>
            <a:ext cx="1874838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717568">
            <a:off x="3397250" y="1339850"/>
            <a:ext cx="128587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628650"/>
            <a:ext cx="2598737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59179">
            <a:off x="7548563" y="942975"/>
            <a:ext cx="12700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7" descr="C:\Users\1\Desktop\дбереза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3088" y="2994025"/>
            <a:ext cx="52117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8" descr="C:\Users\1\Desktop\ддуб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468313" y="2060575"/>
            <a:ext cx="4637088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9" descr="C:\Users\1\Desktop\дклен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05125" y="3074988"/>
            <a:ext cx="28956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10" descr="C:\Users\1\Desktop\дрябина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64163" y="3983038"/>
            <a:ext cx="2303462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11" descr="C:\Users\1\Desktop\листок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8148839">
            <a:off x="4489450" y="3638550"/>
            <a:ext cx="5254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32213" y="4243388"/>
            <a:ext cx="7016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92638" y="4762500"/>
            <a:ext cx="7016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19488" y="5072063"/>
            <a:ext cx="7016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Прямоугольник 4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7663" y="-12700"/>
            <a:ext cx="84915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головок 8"/>
          <p:cNvPicPr>
            <a:picLocks noGrp="1" noChangeArrowheads="1"/>
          </p:cNvPicPr>
          <p:nvPr>
            <p:ph type="title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725488" y="950913"/>
            <a:ext cx="762000" cy="1000125"/>
          </a:xfrm>
        </p:spPr>
      </p:pic>
      <p:pic>
        <p:nvPicPr>
          <p:cNvPr id="73743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3200" y="2201863"/>
            <a:ext cx="76835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206750" y="1314450"/>
            <a:ext cx="6635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282950" y="2960688"/>
            <a:ext cx="617538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89500" y="1314450"/>
            <a:ext cx="80803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7" name="Picture 2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364163" y="3671888"/>
            <a:ext cx="87153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880225" y="1314450"/>
            <a:ext cx="8715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9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880225" y="3032125"/>
            <a:ext cx="8715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48872 0.45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27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4441 0.305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5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19722 0.398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-0.69428 0.324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2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 advTm="134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503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"/>
            <a:ext cx="915035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7313" y="9525"/>
            <a:ext cx="9324976" cy="695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 advTm="186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413" y="0"/>
            <a:ext cx="9720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 advTm="11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-22225"/>
            <a:ext cx="913288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 advTm="104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C:\Users\1\Desktop\Безымянный 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443663" y="692150"/>
            <a:ext cx="224155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0070C0"/>
                </a:solidFill>
                <a:latin typeface="Century Schoolbook"/>
              </a:rPr>
              <a:t>Когда родимый край покинут гуси,</a:t>
            </a:r>
            <a:br>
              <a:rPr lang="ru-RU" sz="2400">
                <a:solidFill>
                  <a:srgbClr val="0070C0"/>
                </a:solidFill>
                <a:latin typeface="Century Schoolbook"/>
              </a:rPr>
            </a:br>
            <a:r>
              <a:rPr lang="ru-RU" sz="2400">
                <a:solidFill>
                  <a:srgbClr val="0070C0"/>
                </a:solidFill>
                <a:latin typeface="Century Schoolbook"/>
              </a:rPr>
              <a:t>Застынет лес у холода в плену,</a:t>
            </a:r>
            <a:br>
              <a:rPr lang="ru-RU" sz="2400">
                <a:solidFill>
                  <a:srgbClr val="0070C0"/>
                </a:solidFill>
                <a:latin typeface="Century Schoolbook"/>
              </a:rPr>
            </a:br>
            <a:r>
              <a:rPr lang="ru-RU" sz="2400">
                <a:solidFill>
                  <a:srgbClr val="0070C0"/>
                </a:solidFill>
                <a:latin typeface="Century Schoolbook"/>
              </a:rPr>
              <a:t>Ноябрь ударит в ледяные гусли,</a:t>
            </a:r>
            <a:br>
              <a:rPr lang="ru-RU" sz="2400">
                <a:solidFill>
                  <a:srgbClr val="0070C0"/>
                </a:solidFill>
                <a:latin typeface="Century Schoolbook"/>
              </a:rPr>
            </a:br>
            <a:r>
              <a:rPr lang="ru-RU" sz="2400">
                <a:solidFill>
                  <a:srgbClr val="0070C0"/>
                </a:solidFill>
                <a:latin typeface="Century Schoolbook"/>
              </a:rPr>
              <a:t>Встречая Государыню-зиму.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 advTm="247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11113"/>
            <a:ext cx="9140825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25" y="0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225" y="-1588"/>
            <a:ext cx="9140825" cy="723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 advTm="1865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293225" cy="720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 advTm="9051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5725" y="2378075"/>
            <a:ext cx="64325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213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3" y="0"/>
            <a:ext cx="918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Прямоугольник 3"/>
          <p:cNvSpPr>
            <a:spLocks noChangeArrowheads="1"/>
          </p:cNvSpPr>
          <p:nvPr/>
        </p:nvSpPr>
        <p:spPr bwMode="auto">
          <a:xfrm>
            <a:off x="2286000" y="1874838"/>
            <a:ext cx="4572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C00000"/>
                </a:solidFill>
                <a:latin typeface="Century Schoolbook"/>
              </a:rPr>
              <a:t>Несу я урожаи,</a:t>
            </a:r>
          </a:p>
          <a:p>
            <a:r>
              <a:rPr lang="ru-RU" sz="2800">
                <a:solidFill>
                  <a:srgbClr val="C00000"/>
                </a:solidFill>
                <a:latin typeface="Century Schoolbook"/>
              </a:rPr>
              <a:t>Поля вновь засеваю,</a:t>
            </a:r>
          </a:p>
          <a:p>
            <a:r>
              <a:rPr lang="ru-RU" sz="2800">
                <a:solidFill>
                  <a:srgbClr val="C00000"/>
                </a:solidFill>
                <a:latin typeface="Century Schoolbook"/>
              </a:rPr>
              <a:t>Птиц к югу отправляю,</a:t>
            </a:r>
          </a:p>
          <a:p>
            <a:r>
              <a:rPr lang="ru-RU" sz="2800">
                <a:solidFill>
                  <a:srgbClr val="C00000"/>
                </a:solidFill>
                <a:latin typeface="Century Schoolbook"/>
              </a:rPr>
              <a:t>Деревья раздеваю,</a:t>
            </a:r>
          </a:p>
          <a:p>
            <a:r>
              <a:rPr lang="ru-RU" sz="2800">
                <a:solidFill>
                  <a:srgbClr val="C00000"/>
                </a:solidFill>
                <a:latin typeface="Century Schoolbook"/>
              </a:rPr>
              <a:t>Но не касаюсь сосен и елочек.</a:t>
            </a:r>
          </a:p>
          <a:p>
            <a:r>
              <a:rPr lang="ru-RU" sz="2800">
                <a:solidFill>
                  <a:srgbClr val="C00000"/>
                </a:solidFill>
                <a:latin typeface="Century Schoolbook"/>
              </a:rPr>
              <a:t>Я - ...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9186863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5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Прямоугольник 3"/>
          <p:cNvSpPr>
            <a:spLocks noChangeArrowheads="1"/>
          </p:cNvSpPr>
          <p:nvPr/>
        </p:nvSpPr>
        <p:spPr bwMode="auto">
          <a:xfrm>
            <a:off x="2484438" y="2276475"/>
            <a:ext cx="457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70C0"/>
                </a:solidFill>
                <a:latin typeface="Century Schoolbook"/>
              </a:rPr>
              <a:t>Мочит поле, лес и луг,</a:t>
            </a:r>
          </a:p>
          <a:p>
            <a:r>
              <a:rPr lang="ru-RU" sz="2800">
                <a:solidFill>
                  <a:srgbClr val="0070C0"/>
                </a:solidFill>
                <a:latin typeface="Century Schoolbook"/>
              </a:rPr>
              <a:t>Город, дом и всё вокруг!</a:t>
            </a:r>
          </a:p>
          <a:p>
            <a:r>
              <a:rPr lang="ru-RU" sz="2800">
                <a:solidFill>
                  <a:srgbClr val="0070C0"/>
                </a:solidFill>
                <a:latin typeface="Century Schoolbook"/>
              </a:rPr>
              <a:t>Облаков и туч он вождь,</a:t>
            </a:r>
          </a:p>
          <a:p>
            <a:r>
              <a:rPr lang="ru-RU" sz="2800">
                <a:solidFill>
                  <a:srgbClr val="0070C0"/>
                </a:solidFill>
                <a:latin typeface="Century Schoolbook"/>
              </a:rPr>
              <a:t>Ты же знаешь, это - ...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6863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918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Прямоугольник 3"/>
          <p:cNvSpPr>
            <a:spLocks noChangeArrowheads="1"/>
          </p:cNvSpPr>
          <p:nvPr/>
        </p:nvSpPr>
        <p:spPr bwMode="auto">
          <a:xfrm>
            <a:off x="2286000" y="2060575"/>
            <a:ext cx="4572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7030A0"/>
                </a:solidFill>
                <a:latin typeface="Century Schoolbook"/>
              </a:rPr>
              <a:t>Тучи нагоняет,</a:t>
            </a:r>
          </a:p>
          <a:p>
            <a:r>
              <a:rPr lang="ru-RU" sz="4000">
                <a:solidFill>
                  <a:srgbClr val="7030A0"/>
                </a:solidFill>
                <a:latin typeface="Century Schoolbook"/>
              </a:rPr>
              <a:t>Воет, задувает.</a:t>
            </a:r>
          </a:p>
          <a:p>
            <a:r>
              <a:rPr lang="ru-RU" sz="4000">
                <a:solidFill>
                  <a:srgbClr val="7030A0"/>
                </a:solidFill>
                <a:latin typeface="Century Schoolbook"/>
              </a:rPr>
              <a:t>По свету рыщет,</a:t>
            </a:r>
          </a:p>
          <a:p>
            <a:r>
              <a:rPr lang="ru-RU" sz="4000">
                <a:solidFill>
                  <a:srgbClr val="7030A0"/>
                </a:solidFill>
                <a:latin typeface="Century Schoolbook"/>
              </a:rPr>
              <a:t>Поет да свищет.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13"/>
            <a:ext cx="9193213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3" y="12700"/>
            <a:ext cx="9186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06638" y="1905000"/>
            <a:ext cx="4572000" cy="2740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Листья желтые летят,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Падают, кружатся,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И под ноги просто так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Как ковер ложатся!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Что за желтый снегопад?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Это просто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...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9178925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1\Documents\рабочие документы\картинки осень\листо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845872" flipH="1">
            <a:off x="1296988" y="266700"/>
            <a:ext cx="1049337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115888"/>
            <a:ext cx="127476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333375"/>
            <a:ext cx="127476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736600"/>
            <a:ext cx="127476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9638" y="2716213"/>
            <a:ext cx="127476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5763" y="2690813"/>
            <a:ext cx="127476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11 0.11504 C 0.18334 0.15763 0.19931 0.12777 0.1908 0.15902 C 0.19132 0.16157 0.19097 0.16458 0.19236 0.16643 C 0.19879 0.17569 0.20972 0.18425 0.21667 0.19328 C 0.21875 0.19606 0.22518 0.19699 0.22518 0.19699 C 0.23038 0.20439 0.23924 0.20648 0.24653 0.20833 C 0.25955 0.21712 0.2434 0.20717 0.26372 0.21412 C 0.26719 0.21527 0.27031 0.21851 0.27379 0.2199 C 0.27465 0.22175 0.27518 0.2243 0.27656 0.22569 C 0.27778 0.22685 0.27986 0.22615 0.2809 0.22754 C 0.28247 0.22962 0.28229 0.2331 0.28368 0.23518 C 0.28472 0.23703 0.28663 0.2375 0.28802 0.23888 C 0.28959 0.2405 0.29115 0.24259 0.29236 0.24467 C 0.29566 0.25023 0.29792 0.25694 0.29948 0.26365 C 0.29688 0.29212 0.29115 0.28009 0.26511 0.27893 C 0.24792 0.27824 0.2309 0.27777 0.21372 0.27708 C 0.17344 0.27777 0.12778 0.26944 0.08663 0.28263 C 0.08472 0.28402 0.08247 0.28449 0.0809 0.28657 C 0.07795 0.2905 0.07379 0.29976 0.07379 0.29976 C 0.06806 0.328 0.07361 0.35879 0.0908 0.378 C 0.09323 0.38078 0.09688 0.38125 0.09948 0.38379 C 0.10886 0.39282 0.11545 0.40046 0.12656 0.40648 C 0.13993 0.41365 0.1533 0.42314 0.16806 0.42361 C 0.20573 0.42476 0.24323 0.425 0.2809 0.42569 C 0.29097 0.42824 0.3007 0.4324 0.31094 0.43518 C 0.32587 0.44675 0.34184 0.45532 0.3566 0.46759 C 0.36493 0.47453 0.36719 0.47384 0.37379 0.48263 C 0.37847 0.48912 0.38316 0.49953 0.38663 0.5074 C 0.38872 0.51226 0.39236 0.52268 0.39236 0.52268 C 0.39184 0.52777 0.39219 0.5331 0.3908 0.53796 C 0.3809 0.57384 0.31632 0.5625 0.3066 0.56273 C 0.28038 0.56458 0.25417 0.56365 0.22795 0.56643 C 0.22656 0.56666 0.22639 0.56944 0.22518 0.57037 C 0.22257 0.57268 0.21945 0.5743 0.21667 0.57615 C 0.21476 0.57939 0.21302 0.58287 0.21094 0.58564 C 0.2092 0.58796 0.20695 0.58888 0.20521 0.5912 C 0.20295 0.59421 0.20174 0.59814 0.19948 0.60092 C 0.19705 0.6037 0.1934 0.60393 0.1908 0.60648 C 0.18889 0.60833 0.18681 0.61018 0.18507 0.61226 C 0.18212 0.61574 0.17656 0.62361 0.17656 0.62361 C 0.17448 0.63611 0.1724 0.64583 0.16945 0.65787 C 0.16702 0.67777 0.1665 0.67662 0.16945 0.70555 C 0.17014 0.71296 0.18021 0.72222 0.18368 0.72662 C 0.19618 0.74282 0.21684 0.76064 0.23368 0.76851 C 0.24132 0.7787 0.24584 0.78148 0.25365 0.78935 C 0.2665 0.80231 0.25174 0.79282 0.26667 0.80092 C 0.27153 0.8074 0.27518 0.81481 0.2809 0.8199 C 0.2849 0.82777 0.2875 0.83263 0.29236 0.83888 C 0.29445 0.84722 0.29948 0.86365 0.29948 0.86365 C 0.304 0.89467 0.28993 0.89583 0.27084 0.9074 C 0.25834 0.91481 0.24601 0.92013 0.23229 0.92268 C 0.22709 0.92453 0.22205 0.92754 0.21667 0.92847 C 0.20868 0.93009 0.19983 0.92592 0.19236 0.93032 C 0.18924 0.93217 0.19097 0.93912 0.1908 0.94375 C 0.19045 0.95254 0.1908 0.96157 0.1908 0.97037 " pathEditMode="relative" ptsTypes="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1.11111E-6 C -0.00903 0.00394 -0.01789 0.00833 -0.02709 0.01134 C -0.03403 0.0206 -0.04289 0.0257 -0.05139 0.03218 C -0.0566 0.03611 -0.06198 0.03958 -0.06702 0.04375 C -0.06962 0.04583 -0.07136 0.04954 -0.07414 0.05139 C -0.07761 0.0537 -0.08195 0.05347 -0.0856 0.05509 C -0.08751 0.05695 -0.08942 0.0588 -0.09133 0.06088 C -0.09237 0.06204 -0.09497 0.06296 -0.09428 0.06458 C -0.09289 0.06783 -0.08942 0.06829 -0.08716 0.07037 C -0.08264 0.07477 -0.07969 0.0794 -0.07414 0.08171 C -0.07032 0.08704 -0.06615 0.0875 -0.06129 0.09144 C -0.05174 0.09931 -0.0408 0.10579 -0.02987 0.11042 C -0.02848 0.11158 -0.02726 0.1132 -0.0257 0.11412 C -0.02431 0.11505 -0.02258 0.11505 -0.02136 0.1162 C -0.01129 0.12477 -0.00261 0.13588 0.00729 0.14468 C 0.00677 0.15046 0.00729 0.15648 0.00572 0.16181 C 0.0052 0.16366 -0.00139 0.16759 -0.00278 0.16759 C -0.02188 0.16875 -0.0408 0.16875 -0.0599 0.16945 C -0.08212 0.17662 -0.06546 0.16829 -0.07414 0.17708 C -0.07692 0.17986 -0.08282 0.18472 -0.08282 0.18472 C -0.08646 0.19954 -0.08126 0.21042 -0.07275 0.21898 C -0.06876 0.22315 -0.06563 0.2287 -0.06129 0.23218 C -0.0573 0.23542 -0.054 0.23588 -0.05001 0.23796 C -0.03733 0.24468 -0.03212 0.24884 -0.01997 0.25139 C -0.00469 0.26134 -0.02483 0.24954 0.01006 0.25695 C 0.01371 0.25764 0.01475 0.26482 0.01718 0.26852 C 0.02083 0.27408 0.02395 0.27963 0.02864 0.2838 C 0.03211 0.29074 0.03628 0.2963 0.0401 0.30278 C 0.04322 0.3081 0.04461 0.31435 0.04722 0.31991 C 0.05538 0.36435 0.00711 0.35509 -0.01129 0.35602 C -0.01823 0.35764 -0.02466 0.35995 -0.03143 0.36181 C -0.04011 0.3662 -0.04497 0.37338 -0.05278 0.38079 C -0.05556 0.38333 -0.0599 0.39028 -0.0599 0.39028 C -0.06042 0.39213 -0.0606 0.39421 -0.06129 0.39607 C -0.06198 0.39769 -0.06355 0.39838 -0.06424 0.4 C -0.06737 0.40787 -0.06841 0.41991 -0.06997 0.42847 C -0.0691 0.45533 -0.07101 0.46667 -0.06129 0.48565 C -0.06025 0.49005 -0.05851 0.49653 -0.05851 0.50093 C -0.05851 0.51667 -0.0599 0.54838 -0.0599 0.54838 " pathEditMode="relative" ptsTypes="ffffffffffffffffffffffffffffffffffffffA">
                                      <p:cBhvr>
                                        <p:cTn id="12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39 0.02755 L -0.33958 0.00463 L -0.3368 0.01598 C -0.33246 0.04375 -0.33732 0.03195 -0.321 0.03889 C -0.31631 0.04306 -0.31406 0.05 -0.31388 0.05787 C -0.31354 0.08195 -0.31388 0.10625 -0.31388 0.13033 L -0.34392 0.15324 L -0.31822 0.29028 L -0.25677 0.29607 L -0.32673 0.46181 L -0.22812 0.59699 L -0.28819 0.68079 L -0.22673 0.80463 L -0.28246 0.9875 L -0.38541 0.93797 " pathEditMode="relative" ptsTypes="AAfffAAAAAAAAAA">
                                      <p:cBhvr>
                                        <p:cTn id="14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98 0.16064 C -0.18247 0.16134 -0.20312 0.15972 -0.22344 0.1625 C -0.22639 0.16296 -0.22795 0.16805 -0.23056 0.17014 C -0.23837 0.17662 -0.24566 0.1824 -0.25347 0.18912 C -0.25885 0.20023 -0.26233 0.20463 -0.26476 0.21759 C -0.26337 0.22592 -0.26337 0.23472 -0.26059 0.24236 C -0.25451 0.25856 -0.2434 0.26527 -0.23333 0.27476 C -0.22257 0.28495 -0.21198 0.29398 -0.19913 0.29953 C -0.1941 0.30416 -0.18906 0.30648 -0.18333 0.30902 C -0.17778 0.31689 -0.17552 0.32801 -0.17205 0.33773 C -0.16962 0.35856 -0.16562 0.38495 -0.17917 0.39861 C -0.18403 0.41203 -0.1934 0.41736 -0.20347 0.42152 C -0.20972 0.43032 -0.2191 0.43101 -0.2276 0.43472 C -0.23351 0.44004 -0.23958 0.4412 -0.24618 0.44444 C -0.24722 0.4456 -0.24792 0.44745 -0.24913 0.44814 C -0.25087 0.4493 -0.2533 0.44861 -0.25486 0.45 C -0.25764 0.45254 -0.26198 0.45949 -0.26198 0.45949 C -0.26458 0.47014 -0.26684 0.46458 -0.2691 0.47685 C -0.26858 0.4831 -0.26892 0.48958 -0.26771 0.49583 C -0.26701 0.4993 -0.26458 0.50208 -0.26337 0.50532 C -0.25816 0.51944 -0.25069 0.53426 -0.24045 0.54351 C -0.22674 0.55578 -0.19774 0.56018 -0.18194 0.5625 C -0.17431 0.56643 -0.16858 0.57129 -0.16059 0.57384 C -0.1559 0.5912 -0.15625 0.60648 -0.15625 0.62523 " pathEditMode="relative" ptsTypes="fffffffffffffffffffffffA">
                                      <p:cBhvr>
                                        <p:cTn id="16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11111E-6 C 0.0151 0.00208 0.02916 0.0044 0.04287 0.01319 C 0.04617 0.01782 0.05433 0.02477 0.05433 0.02477 C 0.05746 0.03727 0.05763 0.05648 0.04704 0.06088 C 0.0335 0.08588 0.01423 0.07523 -0.01008 0.07615 C -0.0172 0.07847 -0.02431 0.08125 -0.03143 0.08379 C -0.03421 0.08727 -0.03751 0.08981 -0.04011 0.09328 C -0.04463 0.09953 -0.04758 0.10486 -0.05296 0.11041 C -0.0573 0.13403 -0.06511 0.12361 -0.05574 0.16574 C -0.05417 0.17315 -0.03924 0.1787 -0.03438 0.18078 C -0.02657 0.1912 -0.01459 0.19097 -0.00435 0.19236 C 0.00364 0.1949 0.01058 0.19977 0.01857 0.20185 C 0.02326 0.20578 0.02812 0.2074 0.0328 0.21134 C 0.03749 0.21967 0.04322 0.22523 0.0486 0.2324 C 0.05173 0.23657 0.05399 0.24143 0.05711 0.2456 C 0.06006 0.25787 0.06041 0.27106 0.06145 0.28379 C 0.05919 0.29768 0.05885 0.30602 0.05277 0.31805 C 0.04999 0.32361 0.03905 0.32778 0.03419 0.3294 C 0.02499 0.3324 0.0151 0.34004 0.00572 0.34097 C -0.01095 0.34259 -0.02761 0.34213 -0.04428 0.34282 C -0.0481 0.34444 -0.05209 0.34467 -0.05574 0.34653 C -0.0573 0.34745 -0.05851 0.34953 -0.06008 0.35046 C -0.06476 0.35324 -0.06963 0.35509 -0.07431 0.3581 C -0.07622 0.35926 -0.07813 0.36065 -0.08004 0.3618 C -0.08525 0.36921 -0.09306 0.37037 -0.09862 0.37708 C -0.11008 0.39074 -0.10261 0.38657 -0.11147 0.39028 C -0.11772 0.40301 -0.1264 0.41157 -0.13004 0.42662 C -0.12831 0.44884 -0.12483 0.4669 -0.11008 0.47986 C -0.10574 0.49097 -0.09654 0.49444 -0.08855 0.50092 C -0.07275 0.51412 -0.05487 0.51782 -0.03716 0.52569 C -0.0297 0.52893 -0.02379 0.53703 -0.0172 0.54282 C -0.01042 0.54861 -0.0014 0.54745 0.00572 0.55231 C 0.03037 0.56875 0.01405 0.56412 0.0328 0.56759 C 0.0453 0.57708 0.0578 0.58379 0.06857 0.59606 C 0.07326 0.60139 0.0828 0.61134 0.0828 0.61134 C 0.08749 0.62176 0.0868 0.62176 0.09426 0.63032 C 0.09843 0.63495 0.10399 0.63796 0.10711 0.64375 C 0.11128 0.65162 0.11405 0.66088 0.11857 0.66852 C 0.13454 0.69514 0.11631 0.65185 0.1328 0.68935 C 0.14044 0.70671 0.13089 0.69259 0.13992 0.70463 C 0.14044 0.70787 0.14044 0.71111 0.14131 0.71412 C 0.14339 0.72083 0.1486 0.73333 0.1486 0.73333 C 0.14791 0.7493 0.15364 0.77824 0.13853 0.78472 C 0.11735 0.80532 0.08524 0.80555 0.05989 0.80764 C 0.0493 0.81227 0.03819 0.81365 0.02708 0.81504 C 0.00589 0.82083 -0.01476 0.82754 -0.03577 0.83426 C -0.04081 0.83842 -0.04671 0.83889 -0.0514 0.84375 C -0.05713 0.85 -0.06164 0.86157 -0.06858 0.86458 C -0.07379 0.86921 -0.07136 0.86736 -0.0757 0.87037 " pathEditMode="relative" ptsTypes="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6013" y="1052513"/>
            <a:ext cx="6911975" cy="403225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1"/>
                </a:solidFill>
              </a:rPr>
              <a:t>Подготовила презентацию:</a:t>
            </a:r>
          </a:p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 </a:t>
            </a:r>
            <a:r>
              <a:rPr lang="ru-RU" sz="3200" smtClean="0">
                <a:solidFill>
                  <a:schemeClr val="tx1"/>
                </a:solidFill>
              </a:rPr>
              <a:t>Фролова Юлия Сергеевна </a:t>
            </a:r>
          </a:p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Воспитатель старшей группы</a:t>
            </a:r>
          </a:p>
          <a:p>
            <a:pPr eaLnBrk="1" hangingPunct="1"/>
            <a:endParaRPr lang="ru-RU" smtClean="0">
              <a:solidFill>
                <a:schemeClr val="tx1"/>
              </a:solidFill>
            </a:endParaRPr>
          </a:p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 ГОБУ ЦО № 1858 «Школа здоровья»</a:t>
            </a:r>
          </a:p>
          <a:p>
            <a:pPr eaLnBrk="1" hangingPunct="1"/>
            <a:r>
              <a:rPr lang="ru-RU" smtClean="0">
                <a:solidFill>
                  <a:schemeClr val="tx1"/>
                </a:solidFill>
              </a:rPr>
              <a:t>ДОУ «СКАЗКА»</a:t>
            </a:r>
          </a:p>
          <a:p>
            <a:pPr eaLnBrk="1" hangingPunct="1"/>
            <a:endParaRPr lang="ru-RU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192088"/>
            <a:ext cx="42481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3900" y="188913"/>
            <a:ext cx="43592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3900" y="3432175"/>
            <a:ext cx="431482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3900" y="185738"/>
            <a:ext cx="43592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500438"/>
            <a:ext cx="4176712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 advTm="162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3175" y="25400"/>
            <a:ext cx="5227638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3536950"/>
            <a:ext cx="52387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3813"/>
            <a:ext cx="3776663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612313" y="65738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 advTm="1998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75"/>
            <a:ext cx="9121775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43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0"/>
            <a:ext cx="9145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3813"/>
            <a:ext cx="4308475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0"/>
            <a:ext cx="4319587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 advTm="236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393238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Users\1\Desktop\листо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590824">
            <a:off x="3078162" y="298451"/>
            <a:ext cx="115252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38100"/>
            <a:ext cx="10541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931988"/>
            <a:ext cx="10541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 advTm="165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052 -0.00023 C -0.01979 0.00347 -0.04739 0.01597 -0.05277 0.07801 C -0.06128 0.16736 0.02552 0.18843 0.01546 0.29537 C 0.0066 0.39167 -0.06493 0.32778 -0.07326 0.41991 C -0.08229 0.5169 -0.02204 0.47384 -0.03177 0.57685 C -0.04045 0.66991 -0.07274 0.61204 -0.08055 0.69421 C -0.08802 0.77384 -0.05573 0.73773 -0.0625 0.80949 C -0.06649 0.85046 -0.0743 0.85231 -0.08073 0.85486 " pathEditMode="relative" rAng="5830931" ptsTypes="ffffffff">
                                      <p:cBhvr>
                                        <p:cTn id="6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0" y="4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-0.0276 0.00278 -0.06684 0.01644 -0.07049 0.07778 C -0.07708 0.16898 0.05017 0.19144 0.04305 0.29908 C 0.03611 0.39607 -0.07153 0.33102 -0.07795 0.42408 C -0.08472 0.5213 -0.00017 0.4794 -0.00764 0.58449 C -0.01424 0.67894 -0.06545 0.61852 -0.07101 0.70185 C -0.07639 0.78287 -0.03229 0.74769 -0.03733 0.81968 C -0.03993 0.86111 -0.05174 0.86227 -0.06042 0.86528 " pathEditMode="relative" rAng="5723809" ptsTypes="ffffffff">
                                      <p:cBhvr>
                                        <p:cTn id="11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 C 0.02587 -0.00278 0.04965 0.05486 0.05399 0.12801 C 0.05851 0.20324 0.04184 0.26528 0.01563 0.26806 C -0.01059 0.27083 -0.02726 0.33264 -0.02274 0.40787 C -0.0184 0.48102 0.00538 0.53889 0.03142 0.53611 " pathEditMode="relative" rAng="5130171" ptsTypes="fffff">
                                      <p:cBhvr>
                                        <p:cTn id="16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13" y="-28575"/>
            <a:ext cx="91852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4167188" y="1052513"/>
            <a:ext cx="4392612" cy="511333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endParaRPr lang="ru-RU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 дует нам в лицо,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Закачалось деревцо.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 тише, тише, тише.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Деревцо все выше, выше.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 ребенком имитировать дуновение ветра, качая туловище и помогая руками. На словах «тише, тише» - присесть. На словах «выше, выше» - встать и вытянуть руки вверх</a:t>
            </a:r>
            <a:r>
              <a:rPr lang="ru-RU" sz="2900" i="1" dirty="0" smtClean="0"/>
              <a:t>.</a:t>
            </a:r>
            <a:endParaRPr lang="ru-RU" sz="2900" i="1" dirty="0"/>
          </a:p>
        </p:txBody>
      </p:sp>
      <p:pic>
        <p:nvPicPr>
          <p:cNvPr id="59395" name="Прямоугольни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150" y="987425"/>
            <a:ext cx="44434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6535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2401</TotalTime>
  <Words>158</Words>
  <Application>Microsoft Office PowerPoint</Application>
  <PresentationFormat>On-screen Show (4:3)</PresentationFormat>
  <Paragraphs>39</Paragraphs>
  <Slides>35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22</vt:i4>
      </vt:variant>
      <vt:variant>
        <vt:lpstr>Заголовки слайдов</vt:lpstr>
      </vt:variant>
      <vt:variant>
        <vt:i4>35</vt:i4>
      </vt:variant>
    </vt:vector>
  </HeadingPairs>
  <TitlesOfParts>
    <vt:vector size="68" baseType="lpstr">
      <vt:lpstr>Arial</vt:lpstr>
      <vt:lpstr>Century Schoolbook</vt:lpstr>
      <vt:lpstr>Calibri</vt:lpstr>
      <vt:lpstr>Franklin Gothic Medium</vt:lpstr>
      <vt:lpstr>Franklin Gothic Book</vt:lpstr>
      <vt:lpstr>Wingdings 2</vt:lpstr>
      <vt:lpstr>Constantia</vt:lpstr>
      <vt:lpstr>Brush Script MT</vt:lpstr>
      <vt:lpstr>Wingdings</vt:lpstr>
      <vt:lpstr>Rage Italic</vt:lpstr>
      <vt:lpstr>Garamond</vt:lpstr>
      <vt:lpstr>1_Тема Office</vt:lpstr>
      <vt:lpstr>Трек</vt:lpstr>
      <vt:lpstr>Кнопка</vt:lpstr>
      <vt:lpstr>Кутюр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Кнопка</vt:lpstr>
      <vt:lpstr>Кнопка</vt:lpstr>
      <vt:lpstr>Кнопка</vt:lpstr>
      <vt:lpstr>Кутюр</vt:lpstr>
      <vt:lpstr>Кутюр</vt:lpstr>
      <vt:lpstr>Кутюр</vt:lpstr>
      <vt:lpstr>Кутюр</vt:lpstr>
      <vt:lpstr>Кутюр</vt:lpstr>
      <vt:lpstr>Кутюр</vt:lpstr>
      <vt:lpstr>Кутюр</vt:lpstr>
      <vt:lpstr>ОЗНАКОМЛЕНИЕ С ОКРУЖАЮЩИМ  ДЛЯ ДЕТЕЙ СТАРШЕГО ДОШКОЛЬНОГО  ВОЗРАСТА.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Отгадай, какие листья спрятала ОСЕНЬ.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nastya.cherepneva</cp:lastModifiedBy>
  <cp:revision>104</cp:revision>
  <dcterms:created xsi:type="dcterms:W3CDTF">2010-09-29T05:15:36Z</dcterms:created>
  <dcterms:modified xsi:type="dcterms:W3CDTF">2011-12-02T12:39:32Z</dcterms:modified>
</cp:coreProperties>
</file>