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3" r:id="rId3"/>
    <p:sldId id="294" r:id="rId4"/>
    <p:sldId id="298" r:id="rId5"/>
    <p:sldId id="302" r:id="rId6"/>
    <p:sldId id="299" r:id="rId7"/>
    <p:sldId id="267" r:id="rId8"/>
    <p:sldId id="314" r:id="rId9"/>
    <p:sldId id="315" r:id="rId10"/>
    <p:sldId id="296" r:id="rId11"/>
    <p:sldId id="312" r:id="rId12"/>
    <p:sldId id="30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161"/>
    <a:srgbClr val="FFFF00"/>
    <a:srgbClr val="FFCC00"/>
    <a:srgbClr val="EFEF11"/>
    <a:srgbClr val="FF0000"/>
    <a:srgbClr val="FF3300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5238095238095239"/>
          <c:y val="8.1534772182255147E-2"/>
          <c:w val="0.553968253968254"/>
          <c:h val="0.8369304556354958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00FF"/>
            </a:solidFill>
            <a:ln w="1270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8000"/>
              </a:solidFill>
              <a:ln w="1270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4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Sheet1!$B$1:$F$1</c:f>
              <c:strCache>
                <c:ptCount val="2"/>
                <c:pt idx="0">
                  <c:v>2 кв</c:v>
                </c:pt>
                <c:pt idx="1">
                  <c:v>3 кв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firstSliceAng val="0"/>
      </c:pieChart>
      <c:spPr>
        <a:noFill/>
        <a:ln w="2540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E7B14AC-7185-4F32-9DF2-B56E51A92852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1AE1-F83F-45D1-804D-A6D17DE2E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28234-CF15-4721-85F6-EC2B60D22F5C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CA94-C0D7-4E13-8BD9-656DC62A4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E9AF-C228-41CD-815D-CEFA17F4B0BF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A2BCC-FCC1-4E05-BE2F-6E397BF0A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F1488-FE14-4292-BF28-764D638B82BE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F15A-D6AC-42B4-9B21-8032161D6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BC8D-4412-4041-93F6-24988077FDA6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92007-5A9D-4DE7-85B6-98EC2E076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E341D-A47B-4079-A053-6F47C7F0B6A0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9DCF-FB19-4945-A94C-8EE3E2DF3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206F-50D0-4476-8442-CE1765D1339E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009A-82DB-42E8-8A7C-21B5FB06A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91A3-B5C9-40CA-8267-97A948085534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D39F-7D26-4BAB-8886-6FF9A74F9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F170-541A-474E-9335-75FBF00846A2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88F9-D1B1-4B26-A649-DFA8A6FE1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410C-6385-4FA2-ADD1-132AAA81E2E9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3A286-914A-496C-A547-8AA3CA180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7DE7-BA6A-4AD2-A7CC-187D279B54D6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8635-1F24-46FB-90C1-6F29F2F38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69F0A3-74EF-43EF-9CB6-0295355384E3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DB0BAA-4DB6-4920-97CE-7493C2628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3" r:id="rId2"/>
    <p:sldLayoutId id="2147483948" r:id="rId3"/>
    <p:sldLayoutId id="2147483944" r:id="rId4"/>
    <p:sldLayoutId id="2147483945" r:id="rId5"/>
    <p:sldLayoutId id="2147483949" r:id="rId6"/>
    <p:sldLayoutId id="2147483950" r:id="rId7"/>
    <p:sldLayoutId id="2147483951" r:id="rId8"/>
    <p:sldLayoutId id="2147483952" r:id="rId9"/>
    <p:sldLayoutId id="2147483946" r:id="rId10"/>
    <p:sldLayoutId id="214748395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86;&#1080;%20&#1076;&#1086;&#1082;&#1091;&#1084;&#1077;&#1085;&#1090;&#1099;\&#1087;&#1088;&#1077;&#1079;&#1077;&#1085;&#1090;&#1072;&#1094;&#1080;&#1103;%20&#1062;&#1074;&#1077;&#1090;%206%20&#1082;&#1083;&#1072;&#1089;&#1089;\SANTANA%20-%20EUROPA.mp3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europoster.ru/pic/B111EA570002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9294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3042" y="5286388"/>
            <a:ext cx="62699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Учитель ИЗО: Апалькова Р.М.</a:t>
            </a:r>
          </a:p>
        </p:txBody>
      </p:sp>
      <p:pic>
        <p:nvPicPr>
          <p:cNvPr id="8" name="SANTANA - EUROP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29625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1500188" y="2071688"/>
            <a:ext cx="7121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</a:rPr>
              <a:t>Пейзаж в живописи.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71750" y="4786313"/>
            <a:ext cx="6270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Учитель ИЗО: Апалькова Р.М.</a:t>
            </a:r>
          </a:p>
        </p:txBody>
      </p:sp>
      <p:pic>
        <p:nvPicPr>
          <p:cNvPr id="10246" name="Picture 8" descr="Картинка 40 из 8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2043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1071563" y="2071688"/>
            <a:ext cx="7121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</a:rPr>
              <a:t>Пейзаж в живописи.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85938" y="4500563"/>
            <a:ext cx="627062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МОУ ЖСОШ №22</a:t>
            </a:r>
          </a:p>
          <a:p>
            <a:pPr algn="ctr">
              <a:defRPr/>
            </a:pPr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Учитель </a:t>
            </a:r>
            <a:r>
              <a:rPr lang="ru-RU" sz="2800" b="1" dirty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ИЗО: Апалькова Р.М.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28794" y="642918"/>
            <a:ext cx="521497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Практическая работа.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286388"/>
            <a:ext cx="785818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«Осенний пейзаж родного края».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5929330"/>
            <a:ext cx="842968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«Зимний пейзаж родного края».</a:t>
            </a:r>
          </a:p>
        </p:txBody>
      </p:sp>
      <p:sp>
        <p:nvSpPr>
          <p:cNvPr id="10" name="Минус 9"/>
          <p:cNvSpPr/>
          <p:nvPr/>
        </p:nvSpPr>
        <p:spPr>
          <a:xfrm rot="5400000">
            <a:off x="7750969" y="892969"/>
            <a:ext cx="1643063" cy="1571625"/>
          </a:xfrm>
          <a:prstGeom prst="mathMinu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Минус 12"/>
          <p:cNvSpPr/>
          <p:nvPr/>
        </p:nvSpPr>
        <p:spPr>
          <a:xfrm rot="5400000">
            <a:off x="1607344" y="3393282"/>
            <a:ext cx="1571625" cy="1500187"/>
          </a:xfrm>
          <a:prstGeom prst="mathMin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Минус 13"/>
          <p:cNvSpPr/>
          <p:nvPr/>
        </p:nvSpPr>
        <p:spPr>
          <a:xfrm rot="5400000">
            <a:off x="1107281" y="2893219"/>
            <a:ext cx="1643063" cy="1571625"/>
          </a:xfrm>
          <a:prstGeom prst="mathMin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Минус 14"/>
          <p:cNvSpPr/>
          <p:nvPr/>
        </p:nvSpPr>
        <p:spPr>
          <a:xfrm rot="5400000">
            <a:off x="2035970" y="3679031"/>
            <a:ext cx="1643062" cy="157162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Минус 15"/>
          <p:cNvSpPr/>
          <p:nvPr/>
        </p:nvSpPr>
        <p:spPr>
          <a:xfrm rot="5400000">
            <a:off x="642937" y="2000251"/>
            <a:ext cx="1643063" cy="164306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Минус 16"/>
          <p:cNvSpPr/>
          <p:nvPr/>
        </p:nvSpPr>
        <p:spPr>
          <a:xfrm rot="5400000">
            <a:off x="2500312" y="3857626"/>
            <a:ext cx="1643063" cy="1643062"/>
          </a:xfrm>
          <a:prstGeom prst="mathMin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Минус 18"/>
          <p:cNvSpPr/>
          <p:nvPr/>
        </p:nvSpPr>
        <p:spPr>
          <a:xfrm rot="5400000">
            <a:off x="5107782" y="3893344"/>
            <a:ext cx="1643062" cy="1428750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Минус 19"/>
          <p:cNvSpPr/>
          <p:nvPr/>
        </p:nvSpPr>
        <p:spPr>
          <a:xfrm rot="5400000">
            <a:off x="5500687" y="3786188"/>
            <a:ext cx="1643063" cy="1214438"/>
          </a:xfrm>
          <a:prstGeom prst="mathMin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Минус 20"/>
          <p:cNvSpPr/>
          <p:nvPr/>
        </p:nvSpPr>
        <p:spPr>
          <a:xfrm rot="5400000">
            <a:off x="6322220" y="2964656"/>
            <a:ext cx="1643062" cy="1285875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Минус 21"/>
          <p:cNvSpPr/>
          <p:nvPr/>
        </p:nvSpPr>
        <p:spPr>
          <a:xfrm rot="5400000">
            <a:off x="6786562" y="2286001"/>
            <a:ext cx="1643063" cy="1357312"/>
          </a:xfrm>
          <a:prstGeom prst="mathMin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Минус 22"/>
          <p:cNvSpPr/>
          <p:nvPr/>
        </p:nvSpPr>
        <p:spPr>
          <a:xfrm rot="5400000">
            <a:off x="142876" y="1643062"/>
            <a:ext cx="1643062" cy="1357313"/>
          </a:xfrm>
          <a:prstGeom prst="mathMinu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Минус 23"/>
          <p:cNvSpPr/>
          <p:nvPr/>
        </p:nvSpPr>
        <p:spPr>
          <a:xfrm rot="5400000">
            <a:off x="7250906" y="1607344"/>
            <a:ext cx="1643063" cy="1571625"/>
          </a:xfrm>
          <a:prstGeom prst="mathMin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Минус 24"/>
          <p:cNvSpPr/>
          <p:nvPr/>
        </p:nvSpPr>
        <p:spPr>
          <a:xfrm rot="5400000">
            <a:off x="-285751" y="928688"/>
            <a:ext cx="1643063" cy="1500188"/>
          </a:xfrm>
          <a:prstGeom prst="mathMinus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Минус 25"/>
          <p:cNvSpPr/>
          <p:nvPr/>
        </p:nvSpPr>
        <p:spPr>
          <a:xfrm rot="5400000">
            <a:off x="5893594" y="3321844"/>
            <a:ext cx="1643063" cy="1285875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backgrounds_00045[1]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1538" y="285728"/>
            <a:ext cx="6786610" cy="857256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</a:rPr>
              <a:t>Последовательность работы над пейзажем.</a:t>
            </a:r>
          </a:p>
        </p:txBody>
      </p:sp>
      <p:pic>
        <p:nvPicPr>
          <p:cNvPr id="19460" name="Рисунок 2" descr="S1031899.JPG"/>
          <p:cNvPicPr>
            <a:picLocks noChangeAspect="1"/>
          </p:cNvPicPr>
          <p:nvPr/>
        </p:nvPicPr>
        <p:blipFill>
          <a:blip r:embed="rId3"/>
          <a:srcRect l="2678"/>
          <a:stretch>
            <a:fillRect/>
          </a:stretch>
        </p:blipFill>
        <p:spPr bwMode="auto">
          <a:xfrm>
            <a:off x="1143000" y="1214438"/>
            <a:ext cx="28575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3" descr="S103190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1214438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4" descr="S103190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857625"/>
            <a:ext cx="288131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5" descr="S103190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392906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00125" y="3429000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 pitchFamily="34" charset="0"/>
              </a:rPr>
              <a:t>Выполнение рисунка карандашом.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25" y="3429000"/>
            <a:ext cx="328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 pitchFamily="34" charset="0"/>
              </a:rPr>
              <a:t>Прокладка основного цвета.</a:t>
            </a: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071563" y="6143625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 pitchFamily="34" charset="0"/>
              </a:rPr>
              <a:t>Прокладка основного цвета.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000625" y="6215063"/>
            <a:ext cx="292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 pitchFamily="34" charset="0"/>
              </a:rPr>
              <a:t>Прорисовывание деталей.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71480"/>
            <a:ext cx="519372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1857375"/>
            <a:ext cx="7858125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3200" b="1" dirty="0">
                <a:ln w="1778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Что такое живопись?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3200" b="1" dirty="0">
                <a:ln w="1778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Что является основой языка живописи?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3200" b="1" dirty="0">
                <a:ln w="1778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Назовите ахроматические цвета?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3200" b="1" dirty="0">
                <a:ln w="1778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Назовите хроматические  цвета?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3200" b="1" dirty="0">
                <a:ln w="1778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Назовите тёплые и холодные цвета?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286809" cy="63094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71550" lvl="1" indent="-514350">
              <a:defRPr/>
            </a:pPr>
            <a:r>
              <a:rPr lang="ru-RU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Закрепление изученного материала.</a:t>
            </a:r>
          </a:p>
          <a:p>
            <a:pPr marL="971550" lvl="1" indent="-514350">
              <a:defRPr/>
            </a:pPr>
            <a:r>
              <a:rPr lang="ru-RU" sz="32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виды ИЗО?</a:t>
            </a:r>
          </a:p>
          <a:p>
            <a:pPr marL="514350" indent="-514350">
              <a:defRPr/>
            </a:pP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2. Что такое графика?</a:t>
            </a:r>
          </a:p>
          <a:p>
            <a:pPr marL="514350" indent="-514350">
              <a:defRPr/>
            </a:pP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3. Что является основой языка графики?</a:t>
            </a:r>
          </a:p>
          <a:p>
            <a:pPr marL="514350" indent="-514350">
              <a:defRPr/>
            </a:pP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4. Назовите материалы, которые используют для выполнения графической работы?</a:t>
            </a:r>
          </a:p>
          <a:p>
            <a:pPr marL="514350" indent="-514350">
              <a:defRPr/>
            </a:pP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5. Что такое живопись?</a:t>
            </a:r>
          </a:p>
          <a:p>
            <a:pPr marL="514350" indent="-514350">
              <a:defRPr/>
            </a:pP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6. Что является основой языка живописи?</a:t>
            </a:r>
          </a:p>
          <a:p>
            <a:pPr marL="514350" indent="-514350">
              <a:defRPr/>
            </a:pPr>
            <a:r>
              <a:rPr lang="ru-RU" sz="28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7. Назовите материалы, которые используют для выполнения живописной работы?</a:t>
            </a:r>
          </a:p>
          <a:p>
            <a:pPr marL="514350" indent="-514350">
              <a:defRPr/>
            </a:pP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57188" y="428625"/>
            <a:ext cx="9001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 b="1">
                <a:solidFill>
                  <a:srgbClr val="FF0000"/>
                </a:solidFill>
                <a:cs typeface="Times New Roman" pitchFamily="18" charset="0"/>
              </a:rPr>
              <a:t>Тема урока: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3200" b="1">
                <a:solidFill>
                  <a:srgbClr val="FF0000"/>
                </a:solidFill>
                <a:cs typeface="Times New Roman" pitchFamily="18" charset="0"/>
              </a:rPr>
              <a:t>Пейзаж родного края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3200" b="1">
                <a:solidFill>
                  <a:srgbClr val="FF0000"/>
                </a:solidFill>
                <a:cs typeface="Times New Roman" pitchFamily="18" charset="0"/>
              </a:rPr>
              <a:t>. </a:t>
            </a:r>
            <a:endParaRPr lang="ru-RU" b="1">
              <a:solidFill>
                <a:srgbClr val="FF0000"/>
              </a:solidFill>
            </a:endParaRPr>
          </a:p>
          <a:p>
            <a:pPr eaLnBrk="0" hangingPunct="0"/>
            <a:r>
              <a:rPr lang="ru-RU" sz="3200" b="1">
                <a:solidFill>
                  <a:srgbClr val="FF0000"/>
                </a:solidFill>
                <a:cs typeface="Times New Roman" pitchFamily="18" charset="0"/>
              </a:rPr>
              <a:t> Задача урока: изобразить    живописный пейзаж.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214554"/>
            <a:ext cx="7858212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>
                <a:ln w="11430">
                  <a:noFill/>
                </a:ln>
                <a:solidFill>
                  <a:srgbClr val="000000"/>
                </a:solidFill>
              </a:rPr>
              <a:t>Живопись – это такой вид изобразительного искусства, в котором цвет играет главную роль.</a:t>
            </a:r>
          </a:p>
          <a:p>
            <a:pPr>
              <a:defRPr/>
            </a:pPr>
            <a:endParaRPr lang="ru-RU" sz="2400" b="1" spc="50" dirty="0">
              <a:ln w="11430">
                <a:noFill/>
              </a:ln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400" b="1" dirty="0"/>
              <a:t>Живопись - искусство изображать предметы и явления реального мира с помощью красок.</a:t>
            </a:r>
            <a:endParaRPr lang="ru-RU" sz="2400" dirty="0"/>
          </a:p>
          <a:p>
            <a:pPr>
              <a:defRPr/>
            </a:pPr>
            <a:r>
              <a:rPr lang="ru-RU" sz="2400" b="1" dirty="0"/>
              <a:t>(в словаре Ефремовой)</a:t>
            </a:r>
            <a:endParaRPr lang="ru-RU" sz="2400" dirty="0"/>
          </a:p>
          <a:p>
            <a:pPr>
              <a:defRPr/>
            </a:pPr>
            <a:endParaRPr lang="ru-RU" sz="2400" b="1" spc="50" dirty="0">
              <a:ln w="11430">
                <a:noFill/>
              </a:ln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400" b="1" spc="50" dirty="0">
                <a:ln w="11430">
                  <a:noFill/>
                </a:ln>
                <a:solidFill>
                  <a:srgbClr val="000000"/>
                </a:solidFill>
              </a:rPr>
              <a:t>Лучше понять особенности цвета, использовать его в живописи, применить в декоративном искусстве помогает художникам наука о цвете – </a:t>
            </a:r>
            <a:r>
              <a:rPr lang="ru-RU" sz="2400" b="1" spc="50" dirty="0" err="1">
                <a:ln w="11430">
                  <a:noFill/>
                </a:ln>
                <a:solidFill>
                  <a:srgbClr val="000000"/>
                </a:solidFill>
              </a:rPr>
              <a:t>цветоведение</a:t>
            </a:r>
            <a:r>
              <a:rPr lang="ru-RU" sz="2400" b="1" spc="50" dirty="0">
                <a:ln w="11430">
                  <a:noFill/>
                </a:ln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92961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Ахроматические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– </a:t>
            </a:r>
            <a:r>
              <a:rPr lang="ru-RU" sz="3600" dirty="0"/>
              <a:t>переводе с греческого «бесцветные»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14375" y="2143125"/>
            <a:ext cx="3457575" cy="15128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86313" y="2143125"/>
            <a:ext cx="3457575" cy="151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4375" y="4143375"/>
            <a:ext cx="3457575" cy="151288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786313" y="4143375"/>
            <a:ext cx="3457575" cy="1512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00989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/>
                <a:solidFill>
                  <a:srgbClr val="F36161"/>
                </a:solidFill>
              </a:rPr>
              <a:t>Хроматические</a:t>
            </a:r>
            <a:r>
              <a:rPr lang="ru-RU" sz="4400" b="1" dirty="0">
                <a:ln/>
                <a:solidFill>
                  <a:srgbClr val="F36161"/>
                </a:solidFill>
              </a:rPr>
              <a:t>- </a:t>
            </a:r>
            <a:r>
              <a:rPr lang="ru-RU" sz="4400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значит цветные.</a:t>
            </a:r>
            <a:r>
              <a:rPr lang="ru-RU" sz="4800" b="1" dirty="0"/>
              <a:t>                                    </a:t>
            </a:r>
            <a:r>
              <a:rPr lang="ru-RU" sz="2400" dirty="0"/>
              <a:t>Основными характеристиками хроматических цветов являются</a:t>
            </a:r>
          </a:p>
          <a:p>
            <a:pPr algn="ctr">
              <a:defRPr/>
            </a:pPr>
            <a:r>
              <a:rPr lang="ru-RU" sz="4400" dirty="0"/>
              <a:t> </a:t>
            </a:r>
            <a:r>
              <a:rPr lang="ru-RU" sz="2400" dirty="0"/>
              <a:t>а) цветовой тон, б) насыщенность, в) светлота</a:t>
            </a:r>
            <a:r>
              <a:rPr lang="ru-RU" sz="4400" dirty="0"/>
              <a:t>.</a:t>
            </a:r>
            <a:endParaRPr lang="ru-RU" sz="4400" dirty="0">
              <a:ln/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3625" y="4929188"/>
            <a:ext cx="2214563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43625" y="3929063"/>
            <a:ext cx="2214563" cy="92868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3313" y="3929063"/>
            <a:ext cx="2214562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43313" y="2928938"/>
            <a:ext cx="2143125" cy="9286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13" y="4929188"/>
            <a:ext cx="2214562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43625" y="2928938"/>
            <a:ext cx="2214563" cy="9286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00125" y="4929188"/>
            <a:ext cx="2214563" cy="9144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3929063"/>
            <a:ext cx="2214563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00125" y="2928938"/>
            <a:ext cx="2214563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-357214"/>
            <a:ext cx="3357586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Тёплые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14290"/>
            <a:ext cx="607223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Холодные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714356"/>
            <a:ext cx="521497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цвета.</a:t>
            </a: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-428625" y="2357438"/>
          <a:ext cx="6096000" cy="4067175"/>
        </p:xfrm>
        <a:graphic>
          <a:graphicData uri="http://schemas.openxmlformats.org/presentationml/2006/ole">
            <p:oleObj spid="_x0000_s1026" name="Диаграмма" r:id="rId3" imgW="6096130" imgH="4067251" progId="MSGraph.Chart.8">
              <p:embed followColorScheme="full"/>
            </p:oleObj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4000500" y="2286000"/>
          <a:ext cx="6091238" cy="413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152" grpId="0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43063" y="2428875"/>
            <a:ext cx="571500" cy="57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63" y="4071938"/>
            <a:ext cx="571500" cy="571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0" y="4071938"/>
            <a:ext cx="571500" cy="571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0" y="5072063"/>
            <a:ext cx="571500" cy="5715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13" y="5072063"/>
            <a:ext cx="571500" cy="571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63" y="5072063"/>
            <a:ext cx="571500" cy="571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63" y="6000750"/>
            <a:ext cx="571500" cy="57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13" y="6000750"/>
            <a:ext cx="571500" cy="571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0" y="6000750"/>
            <a:ext cx="571500" cy="5715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371" name="TextBox 15"/>
          <p:cNvSpPr txBox="1">
            <a:spLocks noChangeArrowheads="1"/>
          </p:cNvSpPr>
          <p:nvPr/>
        </p:nvSpPr>
        <p:spPr bwMode="auto">
          <a:xfrm>
            <a:off x="2786063" y="6072188"/>
            <a:ext cx="363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+</a:t>
            </a:r>
          </a:p>
        </p:txBody>
      </p:sp>
      <p:sp>
        <p:nvSpPr>
          <p:cNvPr id="15372" name="Прямоугольник 16"/>
          <p:cNvSpPr>
            <a:spLocks noChangeArrowheads="1"/>
          </p:cNvSpPr>
          <p:nvPr/>
        </p:nvSpPr>
        <p:spPr bwMode="auto">
          <a:xfrm>
            <a:off x="2786063" y="4143375"/>
            <a:ext cx="363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+</a:t>
            </a:r>
          </a:p>
        </p:txBody>
      </p:sp>
      <p:sp>
        <p:nvSpPr>
          <p:cNvPr id="15373" name="Прямоугольник 17"/>
          <p:cNvSpPr>
            <a:spLocks noChangeArrowheads="1"/>
          </p:cNvSpPr>
          <p:nvPr/>
        </p:nvSpPr>
        <p:spPr bwMode="auto">
          <a:xfrm>
            <a:off x="2786063" y="5143500"/>
            <a:ext cx="363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+</a:t>
            </a:r>
          </a:p>
        </p:txBody>
      </p:sp>
      <p:sp>
        <p:nvSpPr>
          <p:cNvPr id="15374" name="Прямоугольник 18"/>
          <p:cNvSpPr>
            <a:spLocks noChangeArrowheads="1"/>
          </p:cNvSpPr>
          <p:nvPr/>
        </p:nvSpPr>
        <p:spPr bwMode="auto">
          <a:xfrm>
            <a:off x="4643438" y="5143500"/>
            <a:ext cx="363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=</a:t>
            </a:r>
          </a:p>
        </p:txBody>
      </p:sp>
      <p:sp>
        <p:nvSpPr>
          <p:cNvPr id="15375" name="Прямоугольник 19"/>
          <p:cNvSpPr>
            <a:spLocks noChangeArrowheads="1"/>
          </p:cNvSpPr>
          <p:nvPr/>
        </p:nvSpPr>
        <p:spPr bwMode="auto">
          <a:xfrm>
            <a:off x="4643438" y="4143375"/>
            <a:ext cx="363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=</a:t>
            </a:r>
          </a:p>
        </p:txBody>
      </p:sp>
      <p:sp>
        <p:nvSpPr>
          <p:cNvPr id="15376" name="Прямоугольник 20"/>
          <p:cNvSpPr>
            <a:spLocks noChangeArrowheads="1"/>
          </p:cNvSpPr>
          <p:nvPr/>
        </p:nvSpPr>
        <p:spPr bwMode="auto">
          <a:xfrm>
            <a:off x="4643438" y="6072188"/>
            <a:ext cx="363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=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643313" y="4071938"/>
            <a:ext cx="571500" cy="57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43313" y="2428875"/>
            <a:ext cx="571500" cy="571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29250" y="2428875"/>
            <a:ext cx="571500" cy="571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380" name="Прямоугольник 1"/>
          <p:cNvSpPr>
            <a:spLocks noChangeArrowheads="1"/>
          </p:cNvSpPr>
          <p:nvPr/>
        </p:nvSpPr>
        <p:spPr bwMode="auto">
          <a:xfrm>
            <a:off x="214313" y="214313"/>
            <a:ext cx="8715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/>
              <a:t> </a:t>
            </a:r>
          </a:p>
          <a:p>
            <a:pPr algn="just"/>
            <a:endParaRPr lang="ru-RU" sz="2000" b="1"/>
          </a:p>
          <a:p>
            <a:pPr algn="just"/>
            <a:r>
              <a:rPr lang="ru-RU" sz="2000" b="1"/>
              <a:t>1</a:t>
            </a:r>
            <a:r>
              <a:rPr lang="ru-RU" sz="2400" b="1"/>
              <a:t>. </a:t>
            </a:r>
            <a:r>
              <a:rPr lang="ru-RU" sz="2400" b="1" i="1"/>
              <a:t>Основные цвета </a:t>
            </a:r>
            <a:r>
              <a:rPr lang="ru-RU" sz="2000" b="1"/>
              <a:t>(простые, которые невозможно получить при помощи смешения других цветов): красный, синий, желтый. </a:t>
            </a:r>
          </a:p>
        </p:txBody>
      </p:sp>
      <p:sp>
        <p:nvSpPr>
          <p:cNvPr id="15381" name="TextBox 5"/>
          <p:cNvSpPr txBox="1">
            <a:spLocks noChangeArrowheads="1"/>
          </p:cNvSpPr>
          <p:nvPr/>
        </p:nvSpPr>
        <p:spPr bwMode="auto">
          <a:xfrm>
            <a:off x="285750" y="3286125"/>
            <a:ext cx="87153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2. </a:t>
            </a:r>
            <a:r>
              <a:rPr lang="ru-RU" sz="2400" b="1" i="1"/>
              <a:t>Составные</a:t>
            </a:r>
            <a:r>
              <a:rPr lang="ru-RU" sz="2000" b="1"/>
              <a:t> (полученные от смешения простых) цвета: оранжевый, зеленый, фиолетовый.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t="6355"/>
          <a:stretch>
            <a:fillRect/>
          </a:stretch>
        </p:blipFill>
        <p:spPr bwMode="auto">
          <a:xfrm>
            <a:off x="1071563" y="285750"/>
            <a:ext cx="702468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785938" y="5643563"/>
            <a:ext cx="5768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 sz="2800" b="1"/>
              <a:t>"Донская степь"Г.К. Никоненко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2071688" y="5572125"/>
            <a:ext cx="5060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«Зимой" </a:t>
            </a:r>
            <a:r>
              <a:rPr lang="ru-RU" sz="3200" b="1"/>
              <a:t> В. Величкевич</a:t>
            </a:r>
            <a:r>
              <a:rPr lang="ru-RU" sz="2400" b="1"/>
              <a:t>.</a:t>
            </a:r>
          </a:p>
        </p:txBody>
      </p:sp>
      <p:pic>
        <p:nvPicPr>
          <p:cNvPr id="17411" name="Рисунок 3" descr="в величкевич Зимой.jpg"/>
          <p:cNvPicPr>
            <a:picLocks noChangeAspect="1"/>
          </p:cNvPicPr>
          <p:nvPr/>
        </p:nvPicPr>
        <p:blipFill>
          <a:blip r:embed="rId2"/>
          <a:srcRect r="10358"/>
          <a:stretch>
            <a:fillRect/>
          </a:stretch>
        </p:blipFill>
        <p:spPr bwMode="auto">
          <a:xfrm>
            <a:off x="928688" y="500063"/>
            <a:ext cx="75977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2392</TotalTime>
  <Words>329</Words>
  <Application>Microsoft Office PowerPoint</Application>
  <PresentationFormat>Экран (4:3)</PresentationFormat>
  <Paragraphs>57</Paragraphs>
  <Slides>12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Начальная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Мила</dc:creator>
  <cp:lastModifiedBy>Андрей</cp:lastModifiedBy>
  <cp:revision>244</cp:revision>
  <dcterms:created xsi:type="dcterms:W3CDTF">2008-11-28T07:11:33Z</dcterms:created>
  <dcterms:modified xsi:type="dcterms:W3CDTF">2011-11-05T17:43:04Z</dcterms:modified>
</cp:coreProperties>
</file>