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AE2EEFA-44A2-4256-A598-48A4465E4C6D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58C5402-BF2E-42D1-A87B-A150337BA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2EEFA-44A2-4256-A598-48A4465E4C6D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C5402-BF2E-42D1-A87B-A150337BA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AE2EEFA-44A2-4256-A598-48A4465E4C6D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58C5402-BF2E-42D1-A87B-A150337BA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2EEFA-44A2-4256-A598-48A4465E4C6D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C5402-BF2E-42D1-A87B-A150337BA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AE2EEFA-44A2-4256-A598-48A4465E4C6D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58C5402-BF2E-42D1-A87B-A150337BA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2EEFA-44A2-4256-A598-48A4465E4C6D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C5402-BF2E-42D1-A87B-A150337BA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2EEFA-44A2-4256-A598-48A4465E4C6D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C5402-BF2E-42D1-A87B-A150337BA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2EEFA-44A2-4256-A598-48A4465E4C6D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C5402-BF2E-42D1-A87B-A150337BA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AE2EEFA-44A2-4256-A598-48A4465E4C6D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C5402-BF2E-42D1-A87B-A150337BA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2EEFA-44A2-4256-A598-48A4465E4C6D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C5402-BF2E-42D1-A87B-A150337BA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2EEFA-44A2-4256-A598-48A4465E4C6D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C5402-BF2E-42D1-A87B-A150337BA5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AE2EEFA-44A2-4256-A598-48A4465E4C6D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58C5402-BF2E-42D1-A87B-A150337BA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plit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8926" y="500042"/>
            <a:ext cx="59293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Monotype Corsiva" pitchFamily="66" charset="0"/>
              </a:rPr>
              <a:t>Р</a:t>
            </a:r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усский фольклор  и греческая мифология                 в изобразительном                 	                  искусстве.</a:t>
            </a:r>
            <a:endParaRPr lang="ru-RU" sz="4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597[1]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8610"/>
            <a:ext cx="2619390" cy="2619390"/>
          </a:xfrm>
          <a:prstGeom prst="rect">
            <a:avLst/>
          </a:prstGeom>
        </p:spPr>
      </p:pic>
      <p:sp>
        <p:nvSpPr>
          <p:cNvPr id="6" name="Горизонтальный свиток 5"/>
          <p:cNvSpPr/>
          <p:nvPr/>
        </p:nvSpPr>
        <p:spPr>
          <a:xfrm>
            <a:off x="2857488" y="3286124"/>
            <a:ext cx="6143668" cy="3571876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>
                <a:solidFill>
                  <a:srgbClr val="C00000"/>
                </a:solidFill>
              </a:rPr>
              <a:t>                </a:t>
            </a:r>
            <a:r>
              <a:rPr lang="ru-RU" sz="2400" dirty="0" err="1" smtClean="0">
                <a:solidFill>
                  <a:srgbClr val="C00000"/>
                </a:solidFill>
              </a:rPr>
              <a:t>Калашник</a:t>
            </a:r>
            <a:r>
              <a:rPr lang="ru-RU" sz="2400" dirty="0" smtClean="0">
                <a:solidFill>
                  <a:srgbClr val="C00000"/>
                </a:solidFill>
              </a:rPr>
              <a:t> В.Н.</a:t>
            </a:r>
          </a:p>
          <a:p>
            <a:pPr algn="r"/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   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 учитель литературы</a:t>
            </a:r>
          </a:p>
          <a:p>
            <a:pPr algn="r"/>
            <a:r>
              <a:rPr lang="ru-RU" sz="2400" dirty="0" smtClean="0">
                <a:solidFill>
                  <a:srgbClr val="C00000"/>
                </a:solidFill>
              </a:rPr>
              <a:t>                          </a:t>
            </a:r>
            <a:r>
              <a:rPr lang="ru-RU" sz="2400" dirty="0" err="1" smtClean="0">
                <a:solidFill>
                  <a:srgbClr val="C00000"/>
                </a:solidFill>
              </a:rPr>
              <a:t>Хозивалиева</a:t>
            </a:r>
            <a:r>
              <a:rPr lang="ru-RU" sz="2400" dirty="0" smtClean="0">
                <a:solidFill>
                  <a:srgbClr val="C00000"/>
                </a:solidFill>
              </a:rPr>
              <a:t> М.П. библиотекарь.</a:t>
            </a:r>
          </a:p>
          <a:p>
            <a:pPr algn="ctr"/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МБО г. Астрахани «Лицей №2 имени В.В. Разуваева»                       </a:t>
            </a:r>
            <a:r>
              <a:rPr lang="ru-RU" dirty="0" smtClean="0">
                <a:solidFill>
                  <a:srgbClr val="C00000"/>
                </a:solidFill>
              </a:rPr>
              <a:t>ИБЦ                   2011г.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Обмен по локальной сети\лицей, гимн, герб\герб лицея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143380"/>
            <a:ext cx="1071570" cy="14148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отуз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3214686"/>
            <a:ext cx="4762500" cy="3286125"/>
          </a:xfrm>
          <a:prstGeom prst="rect">
            <a:avLst/>
          </a:prstGeom>
        </p:spPr>
      </p:pic>
      <p:pic>
        <p:nvPicPr>
          <p:cNvPr id="5" name="Рисунок 4" descr="мотуз 7.jpg"/>
          <p:cNvPicPr>
            <a:picLocks noChangeAspect="1"/>
          </p:cNvPicPr>
          <p:nvPr/>
        </p:nvPicPr>
        <p:blipFill>
          <a:blip r:embed="rId3"/>
          <a:srcRect l="5000" t="7865" r="5000" b="5758"/>
          <a:stretch>
            <a:fillRect/>
          </a:stretch>
        </p:blipFill>
        <p:spPr>
          <a:xfrm>
            <a:off x="0" y="4429108"/>
            <a:ext cx="3554476" cy="2428892"/>
          </a:xfrm>
          <a:prstGeom prst="rect">
            <a:avLst/>
          </a:prstGeom>
        </p:spPr>
      </p:pic>
      <p:pic>
        <p:nvPicPr>
          <p:cNvPr id="6" name="Рисунок 5" descr="мотуз 9.jpg"/>
          <p:cNvPicPr>
            <a:picLocks noChangeAspect="1"/>
          </p:cNvPicPr>
          <p:nvPr/>
        </p:nvPicPr>
        <p:blipFill>
          <a:blip r:embed="rId4"/>
          <a:srcRect l="6500" t="11538" r="6500" b="13461"/>
          <a:stretch>
            <a:fillRect/>
          </a:stretch>
        </p:blipFill>
        <p:spPr>
          <a:xfrm>
            <a:off x="2643174" y="0"/>
            <a:ext cx="4143404" cy="2786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928802"/>
            <a:ext cx="2643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Наталья 	 	   </a:t>
            </a:r>
            <a:r>
              <a:rPr lang="ru-RU" sz="3200" b="1" dirty="0" err="1" smtClean="0">
                <a:latin typeface="Monotype Corsiva" pitchFamily="66" charset="0"/>
              </a:rPr>
              <a:t>Мотуз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85860"/>
            <a:ext cx="25717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atin typeface="Monotype Corsiva" pitchFamily="66" charset="0"/>
              </a:rPr>
              <a:t>Сандро</a:t>
            </a:r>
            <a:r>
              <a:rPr lang="ru-RU" sz="3200" b="1" dirty="0" smtClean="0">
                <a:latin typeface="Monotype Corsiva" pitchFamily="66" charset="0"/>
              </a:rPr>
              <a:t> Боттичелли – </a:t>
            </a:r>
            <a:r>
              <a:rPr lang="ru-RU" sz="3200" dirty="0" smtClean="0">
                <a:latin typeface="Monotype Corsiva" pitchFamily="66" charset="0"/>
              </a:rPr>
              <a:t>итальянский живописец , жил во Флоренции              в </a:t>
            </a:r>
            <a:r>
              <a:rPr lang="en-US" sz="3200" dirty="0" smtClean="0">
                <a:latin typeface="Monotype Corsiva" pitchFamily="66" charset="0"/>
              </a:rPr>
              <a:t>XV</a:t>
            </a:r>
            <a:r>
              <a:rPr lang="ru-RU" sz="3200" dirty="0" smtClean="0">
                <a:latin typeface="Monotype Corsiva" pitchFamily="66" charset="0"/>
              </a:rPr>
              <a:t> веке.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5" name="Рисунок 4" descr="к мифологии.jpg"/>
          <p:cNvPicPr>
            <a:picLocks noChangeAspect="1"/>
          </p:cNvPicPr>
          <p:nvPr/>
        </p:nvPicPr>
        <p:blipFill>
          <a:blip r:embed="rId2"/>
          <a:srcRect l="1395" t="17523" b="3927"/>
          <a:stretch>
            <a:fillRect/>
          </a:stretch>
        </p:blipFill>
        <p:spPr>
          <a:xfrm>
            <a:off x="5143504" y="2571720"/>
            <a:ext cx="4000496" cy="4286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7554" y="1071546"/>
            <a:ext cx="5500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Создатель  двух  знаменитых картин на мифологические темы.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оттичелли венера.jpg"/>
          <p:cNvPicPr>
            <a:picLocks noChangeAspect="1"/>
          </p:cNvPicPr>
          <p:nvPr/>
        </p:nvPicPr>
        <p:blipFill>
          <a:blip r:embed="rId2"/>
          <a:srcRect t="1613" r="1250"/>
          <a:stretch>
            <a:fillRect/>
          </a:stretch>
        </p:blipFill>
        <p:spPr>
          <a:xfrm>
            <a:off x="2714612" y="0"/>
            <a:ext cx="6404788" cy="3956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4646" y="4714884"/>
            <a:ext cx="5929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«Рождение Венеры»                  	             1484 – 1485 годы.</a:t>
            </a:r>
            <a:endParaRPr lang="ru-RU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оттичелли весна.jpg"/>
          <p:cNvPicPr>
            <a:picLocks noChangeAspect="1"/>
          </p:cNvPicPr>
          <p:nvPr/>
        </p:nvPicPr>
        <p:blipFill>
          <a:blip r:embed="rId2"/>
          <a:srcRect l="1052" r="1842" b="1421"/>
          <a:stretch>
            <a:fillRect/>
          </a:stretch>
        </p:blipFill>
        <p:spPr>
          <a:xfrm>
            <a:off x="2714612" y="2605653"/>
            <a:ext cx="6286544" cy="42523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78" y="1071546"/>
            <a:ext cx="5429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«</a:t>
            </a:r>
            <a:r>
              <a:rPr lang="en-US" sz="3200" b="1" dirty="0" smtClean="0">
                <a:solidFill>
                  <a:schemeClr val="bg1"/>
                </a:solidFill>
                <a:latin typeface="Monotype Corsiva" pitchFamily="66" charset="0"/>
              </a:rPr>
              <a:t>Primavera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»  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или   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«Весна», 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написана в конце </a:t>
            </a:r>
            <a:r>
              <a:rPr lang="en-US" sz="3200" dirty="0" smtClean="0">
                <a:solidFill>
                  <a:schemeClr val="bg1"/>
                </a:solidFill>
                <a:latin typeface="Monotype Corsiva" pitchFamily="66" charset="0"/>
              </a:rPr>
              <a:t>XV 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века.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28736"/>
            <a:ext cx="29289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Современник Боттичелли, </a:t>
            </a:r>
            <a:r>
              <a:rPr lang="ru-RU" sz="3200" b="1" dirty="0" smtClean="0">
                <a:latin typeface="Monotype Corsiva" pitchFamily="66" charset="0"/>
              </a:rPr>
              <a:t>Джованни 	 		   Беллини, </a:t>
            </a:r>
            <a:r>
              <a:rPr lang="ru-RU" sz="3200" dirty="0" smtClean="0">
                <a:latin typeface="Monotype Corsiva" pitchFamily="66" charset="0"/>
              </a:rPr>
              <a:t>художник  , живший в 	 	 	   Венеции.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5" name="Рисунок 4" descr="беллини пир богов.jpg"/>
          <p:cNvPicPr>
            <a:picLocks noChangeAspect="1"/>
          </p:cNvPicPr>
          <p:nvPr/>
        </p:nvPicPr>
        <p:blipFill>
          <a:blip r:embed="rId2"/>
          <a:srcRect t="15384"/>
          <a:stretch>
            <a:fillRect/>
          </a:stretch>
        </p:blipFill>
        <p:spPr>
          <a:xfrm>
            <a:off x="2714612" y="1894949"/>
            <a:ext cx="6429388" cy="4963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7950" y="1071546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«Пир  богов»</a:t>
            </a:r>
            <a:endParaRPr lang="ru-RU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28736"/>
            <a:ext cx="27146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Ученик прославленного </a:t>
            </a:r>
            <a:r>
              <a:rPr lang="ru-RU" sz="2800" b="1" dirty="0" smtClean="0">
                <a:latin typeface="Monotype Corsiva" pitchFamily="66" charset="0"/>
              </a:rPr>
              <a:t>Джованни  	 	 Беллини </a:t>
            </a:r>
            <a:r>
              <a:rPr lang="ru-RU" sz="2800" dirty="0" smtClean="0">
                <a:latin typeface="Monotype Corsiva" pitchFamily="66" charset="0"/>
              </a:rPr>
              <a:t>– великий жизнелюбец                 и  крупнейший мастер живописи- </a:t>
            </a:r>
            <a:r>
              <a:rPr lang="ru-RU" sz="2800" b="1" dirty="0" smtClean="0">
                <a:latin typeface="Monotype Corsiva" pitchFamily="66" charset="0"/>
              </a:rPr>
              <a:t>Тициан </a:t>
            </a:r>
            <a:r>
              <a:rPr lang="ru-RU" sz="2800" b="1" dirty="0" err="1" smtClean="0">
                <a:latin typeface="Monotype Corsiva" pitchFamily="66" charset="0"/>
              </a:rPr>
              <a:t>Вечеллио</a:t>
            </a:r>
            <a:r>
              <a:rPr lang="ru-RU" sz="2800" b="1" dirty="0" smtClean="0">
                <a:latin typeface="Monotype Corsiva" pitchFamily="66" charset="0"/>
              </a:rPr>
              <a:t>.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5" name="Рисунок 4" descr="вакх и ариадна.jpg"/>
          <p:cNvPicPr>
            <a:picLocks noChangeAspect="1"/>
          </p:cNvPicPr>
          <p:nvPr/>
        </p:nvPicPr>
        <p:blipFill>
          <a:blip r:embed="rId2"/>
          <a:srcRect t="10357"/>
          <a:stretch>
            <a:fillRect/>
          </a:stretch>
        </p:blipFill>
        <p:spPr>
          <a:xfrm>
            <a:off x="2699260" y="0"/>
            <a:ext cx="6444740" cy="52863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6380" y="5572140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«Вакх  и  Ариадна»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85794"/>
            <a:ext cx="271461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Итальянский живописец неоклассицизма – </a:t>
            </a:r>
            <a:r>
              <a:rPr lang="ru-RU" sz="2800" b="1" dirty="0" err="1" smtClean="0">
                <a:latin typeface="Monotype Corsiva" pitchFamily="66" charset="0"/>
              </a:rPr>
              <a:t>Андреа</a:t>
            </a:r>
            <a:r>
              <a:rPr lang="ru-RU" sz="2800" b="1" dirty="0" smtClean="0">
                <a:latin typeface="Monotype Corsiva" pitchFamily="66" charset="0"/>
              </a:rPr>
              <a:t>  </a:t>
            </a:r>
            <a:r>
              <a:rPr lang="ru-RU" sz="2800" b="1" dirty="0" err="1" smtClean="0">
                <a:latin typeface="Monotype Corsiva" pitchFamily="66" charset="0"/>
              </a:rPr>
              <a:t>Аппиани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(1754 – 1817).</a:t>
            </a:r>
          </a:p>
          <a:p>
            <a:r>
              <a:rPr lang="ru-RU" sz="2400" dirty="0" smtClean="0">
                <a:latin typeface="Monotype Corsiva" pitchFamily="66" charset="0"/>
              </a:rPr>
              <a:t>Автор знаменитых картин                             на  мифологические темы –       </a:t>
            </a:r>
            <a:r>
              <a:rPr lang="ru-RU" sz="2400" b="1" dirty="0" smtClean="0">
                <a:latin typeface="Monotype Corsiva" pitchFamily="66" charset="0"/>
              </a:rPr>
              <a:t>«Колесница 	 	   Аполлона»,     «Туалет  Юноны», «Аполлон  и  музы»</a:t>
            </a:r>
            <a:r>
              <a:rPr lang="ru-RU" sz="2800" b="1" dirty="0" smtClean="0">
                <a:latin typeface="Monotype Corsiva" pitchFamily="66" charset="0"/>
              </a:rPr>
              <a:t>,  	      </a:t>
            </a:r>
            <a:r>
              <a:rPr lang="ru-RU" sz="2400" b="1" dirty="0" smtClean="0">
                <a:latin typeface="Monotype Corsiva" pitchFamily="66" charset="0"/>
              </a:rPr>
              <a:t>«Парнас».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5" name="Рисунок 4" descr="ап и музы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0"/>
            <a:ext cx="5074048" cy="3525588"/>
          </a:xfrm>
          <a:prstGeom prst="rect">
            <a:avLst/>
          </a:prstGeom>
        </p:spPr>
      </p:pic>
      <p:pic>
        <p:nvPicPr>
          <p:cNvPr id="6" name="Рисунок 5" descr="аппиани парнас.jpg"/>
          <p:cNvPicPr>
            <a:picLocks noChangeAspect="1"/>
          </p:cNvPicPr>
          <p:nvPr/>
        </p:nvPicPr>
        <p:blipFill>
          <a:blip r:embed="rId3"/>
          <a:srcRect l="1681"/>
          <a:stretch>
            <a:fillRect/>
          </a:stretch>
        </p:blipFill>
        <p:spPr>
          <a:xfrm>
            <a:off x="3571868" y="3867150"/>
            <a:ext cx="5572132" cy="299085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14422"/>
            <a:ext cx="2714612" cy="4103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Русский художник, живописец и график, </a:t>
            </a:r>
            <a:r>
              <a:rPr lang="ru-RU" sz="3200" b="1" dirty="0" smtClean="0">
                <a:latin typeface="Monotype Corsiva" pitchFamily="66" charset="0"/>
              </a:rPr>
              <a:t>Валентин Александрович Серов                    </a:t>
            </a:r>
            <a:r>
              <a:rPr lang="ru-RU" sz="3200" dirty="0" smtClean="0">
                <a:latin typeface="Monotype Corsiva" pitchFamily="66" charset="0"/>
              </a:rPr>
              <a:t>(1865 – 1911).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5" name="Рисунок 4" descr="тесей.jpg"/>
          <p:cNvPicPr>
            <a:picLocks noChangeAspect="1"/>
          </p:cNvPicPr>
          <p:nvPr/>
        </p:nvPicPr>
        <p:blipFill>
          <a:blip r:embed="rId2"/>
          <a:srcRect t="16312" r="75853" b="36219"/>
          <a:stretch>
            <a:fillRect/>
          </a:stretch>
        </p:blipFill>
        <p:spPr>
          <a:xfrm>
            <a:off x="2643174" y="1751371"/>
            <a:ext cx="2000264" cy="5106630"/>
          </a:xfrm>
          <a:prstGeom prst="rect">
            <a:avLst/>
          </a:prstGeom>
        </p:spPr>
      </p:pic>
      <p:pic>
        <p:nvPicPr>
          <p:cNvPr id="6" name="Рисунок 5" descr="тесей.jpg"/>
          <p:cNvPicPr>
            <a:picLocks noChangeAspect="1"/>
          </p:cNvPicPr>
          <p:nvPr/>
        </p:nvPicPr>
        <p:blipFill>
          <a:blip r:embed="rId2"/>
          <a:srcRect l="80892" t="14781" b="36219"/>
          <a:stretch>
            <a:fillRect/>
          </a:stretch>
        </p:blipFill>
        <p:spPr>
          <a:xfrm>
            <a:off x="7500926" y="214290"/>
            <a:ext cx="1643074" cy="5471865"/>
          </a:xfrm>
          <a:prstGeom prst="rect">
            <a:avLst/>
          </a:prstGeom>
        </p:spPr>
      </p:pic>
      <p:pic>
        <p:nvPicPr>
          <p:cNvPr id="7" name="Рисунок 6" descr="тесей.jpg"/>
          <p:cNvPicPr>
            <a:picLocks noChangeAspect="1"/>
          </p:cNvPicPr>
          <p:nvPr/>
        </p:nvPicPr>
        <p:blipFill>
          <a:blip r:embed="rId2"/>
          <a:srcRect l="22159" r="22159" b="86750"/>
          <a:stretch>
            <a:fillRect/>
          </a:stretch>
        </p:blipFill>
        <p:spPr>
          <a:xfrm>
            <a:off x="3929058" y="5214950"/>
            <a:ext cx="4071966" cy="12583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14612" y="357166"/>
            <a:ext cx="4786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В  1910  году  пишет  декоративные  картины – панно на  античные  темы.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85794"/>
            <a:ext cx="2714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«Похищение 	  Европы»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6" name="Рисунок 5" descr="серов одиссей и навсикая.jpg"/>
          <p:cNvPicPr>
            <a:picLocks noChangeAspect="1"/>
          </p:cNvPicPr>
          <p:nvPr/>
        </p:nvPicPr>
        <p:blipFill>
          <a:blip r:embed="rId2"/>
          <a:srcRect t="43388"/>
          <a:stretch>
            <a:fillRect/>
          </a:stretch>
        </p:blipFill>
        <p:spPr>
          <a:xfrm>
            <a:off x="4286216" y="3239440"/>
            <a:ext cx="4857784" cy="3618560"/>
          </a:xfrm>
          <a:prstGeom prst="rect">
            <a:avLst/>
          </a:prstGeom>
        </p:spPr>
      </p:pic>
      <p:pic>
        <p:nvPicPr>
          <p:cNvPr id="4" name="Рисунок 3" descr="серо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0"/>
            <a:ext cx="4629164" cy="34290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072074"/>
            <a:ext cx="2643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«Одиссей   и 	 	 </a:t>
            </a:r>
            <a:r>
              <a:rPr lang="ru-RU" sz="2800" b="1" dirty="0" err="1" smtClean="0">
                <a:latin typeface="Monotype Corsiva" pitchFamily="66" charset="0"/>
              </a:rPr>
              <a:t>Навсикая</a:t>
            </a:r>
            <a:r>
              <a:rPr lang="ru-RU" sz="2800" b="1" dirty="0" smtClean="0">
                <a:latin typeface="Monotype Corsiva" pitchFamily="66" charset="0"/>
              </a:rPr>
              <a:t>»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14356"/>
            <a:ext cx="2714612" cy="5088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Васнецов </a:t>
            </a:r>
            <a:r>
              <a:rPr lang="ru-RU" sz="3200" dirty="0" smtClean="0">
                <a:latin typeface="Monotype Corsiva" pitchFamily="66" charset="0"/>
              </a:rPr>
              <a:t>Виктор Михайлович – русский художник </a:t>
            </a:r>
            <a:r>
              <a:rPr lang="en-US" sz="3200" dirty="0" smtClean="0">
                <a:latin typeface="Monotype Corsiva" pitchFamily="66" charset="0"/>
              </a:rPr>
              <a:t>XIX</a:t>
            </a:r>
            <a:r>
              <a:rPr lang="ru-RU" sz="3200" dirty="0" smtClean="0">
                <a:latin typeface="Monotype Corsiva" pitchFamily="66" charset="0"/>
              </a:rPr>
              <a:t> века, автор многочисленных картин                    на сказочные  	      темы.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6" name="Рисунок 5" descr="васнецов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1285860"/>
            <a:ext cx="3171847" cy="5286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868" y="500042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«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Гамаюн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– птица вещая»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аснецов 8.jpg"/>
          <p:cNvPicPr>
            <a:picLocks noChangeAspect="1"/>
          </p:cNvPicPr>
          <p:nvPr/>
        </p:nvPicPr>
        <p:blipFill>
          <a:blip r:embed="rId2"/>
          <a:srcRect r="13761" b="10580"/>
          <a:stretch>
            <a:fillRect/>
          </a:stretch>
        </p:blipFill>
        <p:spPr>
          <a:xfrm>
            <a:off x="5562572" y="1423968"/>
            <a:ext cx="3581428" cy="5434032"/>
          </a:xfrm>
          <a:prstGeom prst="rect">
            <a:avLst/>
          </a:prstGeom>
        </p:spPr>
      </p:pic>
      <p:pic>
        <p:nvPicPr>
          <p:cNvPr id="4" name="Рисунок 3" descr="васнецо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13000"/>
            <a:ext cx="3071834" cy="43446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14422"/>
            <a:ext cx="3357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« Ковер-	самолет»</a:t>
            </a:r>
          </a:p>
          <a:p>
            <a:r>
              <a:rPr lang="ru-RU" sz="3200" b="1" dirty="0" smtClean="0">
                <a:latin typeface="Monotype Corsiva" pitchFamily="66" charset="0"/>
              </a:rPr>
              <a:t>    1880 год  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5500702"/>
            <a:ext cx="2214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«Снегурочка»</a:t>
            </a:r>
          </a:p>
          <a:p>
            <a:r>
              <a:rPr lang="ru-RU" sz="3200" b="1" dirty="0" smtClean="0">
                <a:latin typeface="Monotype Corsiva" pitchFamily="66" charset="0"/>
              </a:rPr>
              <a:t>   1899 год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аснецов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85728"/>
            <a:ext cx="4757158" cy="3571900"/>
          </a:xfrm>
          <a:prstGeom prst="rect">
            <a:avLst/>
          </a:prstGeom>
        </p:spPr>
      </p:pic>
      <p:pic>
        <p:nvPicPr>
          <p:cNvPr id="5" name="Рисунок 4" descr="васнецов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303" y="3581391"/>
            <a:ext cx="4918697" cy="32766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795897"/>
            <a:ext cx="27860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«Три царевны подземного царства»</a:t>
            </a:r>
          </a:p>
          <a:p>
            <a:r>
              <a:rPr lang="ru-RU" sz="3200" b="1" dirty="0" smtClean="0">
                <a:latin typeface="Monotype Corsiva" pitchFamily="66" charset="0"/>
              </a:rPr>
              <a:t>   1884 год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42984"/>
            <a:ext cx="2786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«Царевна –   	лягушка»</a:t>
            </a:r>
          </a:p>
          <a:p>
            <a:r>
              <a:rPr lang="ru-RU" sz="3600" b="1" dirty="0" smtClean="0">
                <a:latin typeface="Monotype Corsiva" pitchFamily="66" charset="0"/>
              </a:rPr>
              <a:t>   1918 год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аснецов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622" y="2214541"/>
            <a:ext cx="3281378" cy="4643459"/>
          </a:xfrm>
          <a:prstGeom prst="rect">
            <a:avLst/>
          </a:prstGeom>
        </p:spPr>
      </p:pic>
      <p:pic>
        <p:nvPicPr>
          <p:cNvPr id="5" name="Рисунок 4" descr="васнецов 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142852"/>
            <a:ext cx="3401592" cy="4572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1214422"/>
            <a:ext cx="2285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«</a:t>
            </a:r>
            <a:r>
              <a:rPr lang="ru-RU" sz="3600" b="1" dirty="0" err="1" smtClean="0">
                <a:latin typeface="Monotype Corsiva" pitchFamily="66" charset="0"/>
              </a:rPr>
              <a:t>Аленушка</a:t>
            </a:r>
            <a:r>
              <a:rPr lang="ru-RU" sz="3600" b="1" dirty="0" smtClean="0">
                <a:latin typeface="Monotype Corsiva" pitchFamily="66" charset="0"/>
              </a:rPr>
              <a:t>»</a:t>
            </a:r>
          </a:p>
          <a:p>
            <a:r>
              <a:rPr lang="ru-RU" sz="3600" b="1" dirty="0" smtClean="0">
                <a:latin typeface="Monotype Corsiva" pitchFamily="66" charset="0"/>
              </a:rPr>
              <a:t>  1881 год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549676"/>
            <a:ext cx="27860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«Иван-царевич на сером 	 	   волке»</a:t>
            </a:r>
          </a:p>
          <a:p>
            <a:r>
              <a:rPr lang="ru-RU" sz="3200" b="1" dirty="0" smtClean="0">
                <a:latin typeface="Monotype Corsiva" pitchFamily="66" charset="0"/>
              </a:rPr>
              <a:t>    1889 год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аснецов сп ца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244" y="285728"/>
            <a:ext cx="4526756" cy="3033721"/>
          </a:xfrm>
          <a:prstGeom prst="rect">
            <a:avLst/>
          </a:prstGeom>
        </p:spPr>
      </p:pic>
      <p:pic>
        <p:nvPicPr>
          <p:cNvPr id="5" name="Рисунок 4" descr="васнецов 6.jpg"/>
          <p:cNvPicPr>
            <a:picLocks noChangeAspect="1"/>
          </p:cNvPicPr>
          <p:nvPr/>
        </p:nvPicPr>
        <p:blipFill>
          <a:blip r:embed="rId3"/>
          <a:srcRect t="3460"/>
          <a:stretch>
            <a:fillRect/>
          </a:stretch>
        </p:blipFill>
        <p:spPr>
          <a:xfrm>
            <a:off x="2714612" y="3857628"/>
            <a:ext cx="4539637" cy="3000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928670"/>
            <a:ext cx="2643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«Спящая   	царевна»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429264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«Терем»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ерих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2500282"/>
            <a:ext cx="6049761" cy="43577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14422"/>
            <a:ext cx="27860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РЕРИХ  Николай Константинович </a:t>
            </a:r>
            <a:r>
              <a:rPr lang="ru-RU" sz="2400" dirty="0" smtClean="0">
                <a:latin typeface="Monotype Corsiva" pitchFamily="66" charset="0"/>
              </a:rPr>
              <a:t>– художник, философ, мистик, путешественник, археолог и писатель. </a:t>
            </a:r>
          </a:p>
          <a:p>
            <a:r>
              <a:rPr lang="ru-RU" sz="2400" dirty="0" smtClean="0">
                <a:latin typeface="Monotype Corsiva" pitchFamily="66" charset="0"/>
              </a:rPr>
              <a:t>Автор </a:t>
            </a:r>
            <a:r>
              <a:rPr lang="ru-RU" sz="2400" b="1" dirty="0" smtClean="0">
                <a:latin typeface="Monotype Corsiva" pitchFamily="66" charset="0"/>
              </a:rPr>
              <a:t>7000  картин</a:t>
            </a:r>
            <a:r>
              <a:rPr lang="ru-RU" sz="2400" dirty="0" smtClean="0">
                <a:latin typeface="Monotype Corsiva" pitchFamily="66" charset="0"/>
              </a:rPr>
              <a:t>,    в том числе  на сказочные и славянские темы…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20" y="1214422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«Голубиная книга»</a:t>
            </a:r>
            <a:endParaRPr lang="ru-RU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ери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85728"/>
            <a:ext cx="3991243" cy="2928958"/>
          </a:xfrm>
          <a:prstGeom prst="rect">
            <a:avLst/>
          </a:prstGeom>
        </p:spPr>
      </p:pic>
      <p:pic>
        <p:nvPicPr>
          <p:cNvPr id="6" name="Рисунок 5" descr="рерих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928670"/>
            <a:ext cx="2381250" cy="3810000"/>
          </a:xfrm>
          <a:prstGeom prst="rect">
            <a:avLst/>
          </a:prstGeom>
        </p:spPr>
      </p:pic>
      <p:pic>
        <p:nvPicPr>
          <p:cNvPr id="5" name="Рисунок 4" descr="рерих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4143380"/>
            <a:ext cx="3280466" cy="24320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714488"/>
            <a:ext cx="26431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Картины Николая Рериха, написанные                   в первое десятилетие               	  </a:t>
            </a:r>
            <a:r>
              <a:rPr lang="en-US" sz="2800" dirty="0" smtClean="0">
                <a:latin typeface="Monotype Corsiva" pitchFamily="66" charset="0"/>
              </a:rPr>
              <a:t>xx </a:t>
            </a:r>
            <a:r>
              <a:rPr lang="ru-RU" sz="2800" dirty="0" smtClean="0">
                <a:latin typeface="Monotype Corsiva" pitchFamily="66" charset="0"/>
              </a:rPr>
              <a:t> века…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57298"/>
            <a:ext cx="2857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Сказочный  	        мир современной художницы </a:t>
            </a:r>
            <a:r>
              <a:rPr lang="ru-RU" sz="3600" b="1" dirty="0" smtClean="0">
                <a:latin typeface="Monotype Corsiva" pitchFamily="66" charset="0"/>
              </a:rPr>
              <a:t>Натальи  	 	</a:t>
            </a:r>
            <a:r>
              <a:rPr lang="ru-RU" sz="3600" b="1" dirty="0" err="1" smtClean="0">
                <a:latin typeface="Monotype Corsiva" pitchFamily="66" charset="0"/>
              </a:rPr>
              <a:t>Мотуз</a:t>
            </a:r>
            <a:r>
              <a:rPr lang="ru-RU" sz="3600" b="1" dirty="0" smtClean="0">
                <a:latin typeface="Monotype Corsiva" pitchFamily="66" charset="0"/>
              </a:rPr>
              <a:t>…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3" name="Рисунок 2" descr="мотуз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935" y="4571985"/>
            <a:ext cx="3313065" cy="2286015"/>
          </a:xfrm>
          <a:prstGeom prst="rect">
            <a:avLst/>
          </a:prstGeom>
        </p:spPr>
      </p:pic>
      <p:pic>
        <p:nvPicPr>
          <p:cNvPr id="6" name="Рисунок 5" descr="мотуз 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1500174"/>
            <a:ext cx="3238505" cy="2590804"/>
          </a:xfrm>
          <a:prstGeom prst="rect">
            <a:avLst/>
          </a:prstGeom>
        </p:spPr>
      </p:pic>
      <p:pic>
        <p:nvPicPr>
          <p:cNvPr id="5" name="Рисунок 4" descr="мотуз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214290"/>
            <a:ext cx="2857520" cy="2286016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148</TotalTime>
  <Words>240</Words>
  <Application>Microsoft Office PowerPoint</Application>
  <PresentationFormat>Экран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Валерия</dc:creator>
  <cp:lastModifiedBy>Учитель</cp:lastModifiedBy>
  <cp:revision>42</cp:revision>
  <dcterms:created xsi:type="dcterms:W3CDTF">2010-11-07T19:01:34Z</dcterms:created>
  <dcterms:modified xsi:type="dcterms:W3CDTF">2011-11-17T11:24:05Z</dcterms:modified>
</cp:coreProperties>
</file>