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4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3642CCF4-9337-4E60-BA94-B51B07808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9B6515-4DCB-41E7-B46D-BCAA1DB5E9E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8A3171-C526-43D6-A23E-BEA638B2BEDD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E62425-C93A-4591-BBFF-C1B548DCBD5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3525" cy="40068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6788" cy="4719637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06684-BAEB-4F96-B783-5006292EF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CC9C6-C71C-4213-90CC-4A562E561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52A73-57D6-4DBA-86F2-285540276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26AD-A9F4-4E13-9633-2F1DC1EC7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2D903-D2F4-4B06-9D58-B24484EFE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15AD1-6BC4-4876-9A07-D8564E2A5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8E24-9094-46C3-89F7-FE88D75C5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3457-3B5E-4DD0-8C7B-66C504DA5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A5763-D8D9-4676-B006-759ABB869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B4A17-F95C-4C8A-AA08-4A8AEB5EC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79B85-752C-429E-9726-990D90826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E34AE-BABC-473A-BF3C-B4684F1DF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DD2B66E8-6190-4D09-B475-03EA3FE63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763588"/>
          </a:xfrm>
        </p:spPr>
        <p:txBody>
          <a:bodyPr/>
          <a:lstStyle/>
          <a:p>
            <a:r>
              <a:rPr lang="ru-RU" b="1" smtClean="0"/>
              <a:t>Физкультминутка.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3238" y="1422400"/>
            <a:ext cx="9067800" cy="5332413"/>
          </a:xfrm>
        </p:spPr>
        <p:txBody>
          <a:bodyPr/>
          <a:lstStyle/>
          <a:p>
            <a:pPr algn="ctr">
              <a:buFont typeface="Times New Roman" pitchFamily="16" charset="0"/>
              <a:buNone/>
            </a:pPr>
            <a:r>
              <a:rPr lang="ru-RU" sz="2400" smtClean="0"/>
              <a:t>Поднимает руки класс – это «раз»,</a:t>
            </a:r>
          </a:p>
          <a:p>
            <a:pPr algn="ctr">
              <a:buFont typeface="Times New Roman" pitchFamily="16" charset="0"/>
              <a:buNone/>
            </a:pPr>
            <a:r>
              <a:rPr lang="ru-RU" sz="2400" smtClean="0"/>
              <a:t>Повернулась голова – это «два»,</a:t>
            </a:r>
          </a:p>
          <a:p>
            <a:pPr algn="ctr">
              <a:buFont typeface="Times New Roman" pitchFamily="16" charset="0"/>
              <a:buNone/>
            </a:pPr>
            <a:r>
              <a:rPr lang="ru-RU" sz="2400" smtClean="0"/>
              <a:t>Руки вниз, вперёд смотри – это «три»,</a:t>
            </a:r>
          </a:p>
          <a:p>
            <a:pPr algn="ctr">
              <a:buFont typeface="Times New Roman" pitchFamily="16" charset="0"/>
              <a:buNone/>
            </a:pPr>
            <a:r>
              <a:rPr lang="ru-RU" sz="2400" smtClean="0"/>
              <a:t>Руки в стороны пошире развернули на «четыре».</a:t>
            </a:r>
          </a:p>
          <a:p>
            <a:pPr algn="ctr">
              <a:buFont typeface="Times New Roman" pitchFamily="16" charset="0"/>
              <a:buNone/>
            </a:pPr>
            <a:r>
              <a:rPr lang="ru-RU" sz="2400" smtClean="0"/>
              <a:t>С силой их к плечам прижать – это «пять».</a:t>
            </a:r>
          </a:p>
          <a:p>
            <a:pPr algn="ctr">
              <a:buFont typeface="Times New Roman" pitchFamily="16" charset="0"/>
              <a:buNone/>
            </a:pPr>
            <a:r>
              <a:rPr lang="ru-RU" sz="2400" smtClean="0"/>
              <a:t>Всем ребятам тихо сесть – это «шесть».</a:t>
            </a:r>
          </a:p>
          <a:p>
            <a:pPr>
              <a:buFont typeface="Times New Roman" pitchFamily="16" charset="0"/>
              <a:buNone/>
            </a:pPr>
            <a:endParaRPr lang="ru-RU" smtClean="0"/>
          </a:p>
        </p:txBody>
      </p:sp>
      <p:pic>
        <p:nvPicPr>
          <p:cNvPr id="9220" name="Рисунок 3" descr="1244369606_male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3438" y="5137150"/>
            <a:ext cx="1643062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 descr="origin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8813" y="4851400"/>
            <a:ext cx="20002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5" descr="0009-006-Fizkultminutk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29138"/>
            <a:ext cx="3825875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8280" y="1851011"/>
            <a:ext cx="5429288" cy="498633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                   Уровень А.</a:t>
            </a:r>
          </a:p>
          <a:p>
            <a:pPr>
              <a:lnSpc>
                <a:spcPct val="200000"/>
              </a:lnSpc>
              <a:buNone/>
            </a:pPr>
            <a:r>
              <a:rPr lang="ru-RU" sz="2000" dirty="0" smtClean="0"/>
              <a:t>   (86∙  217 + 275 116) : 859 + 279 569 ……. =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                             Уровень В.</a:t>
            </a:r>
          </a:p>
          <a:p>
            <a:pPr>
              <a:lnSpc>
                <a:spcPct val="200000"/>
              </a:lnSpc>
              <a:buNone/>
            </a:pPr>
            <a:r>
              <a:rPr lang="ru-RU" sz="2000" dirty="0" smtClean="0"/>
              <a:t>    32 087 – 87 ∙ (67 + 62 524 : 308) ………. =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                             Уровень С.</a:t>
            </a:r>
          </a:p>
          <a:p>
            <a:pPr>
              <a:lnSpc>
                <a:spcPct val="200000"/>
              </a:lnSpc>
              <a:buNone/>
            </a:pPr>
            <a:r>
              <a:rPr lang="ru-RU" sz="2000" dirty="0" smtClean="0"/>
              <a:t>          343 ∙ (324 378 : 54 - 4 862) + 777………=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326196" y="1768475"/>
            <a:ext cx="3244842" cy="498633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Русский язык.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Литература.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Математика.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Иностранный язык.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История.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Биология.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Физкультура.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Изо.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Трудовое обучение.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Музыка.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Информатика.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Расскажи мне о себе.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Для меня самое трудное арифметическое действие - ………………………….….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Чтобы не допускать вычислительных ошибок я должен знать: …………………………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Чтобы не допускать вычислительных ошибок я должен делать: …………………….....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Я буду проверять свои вычисления следующим образом…………………………..…….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Я умею выполнять арифметические действия с натуральными числами на оценку …………….…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3-013-Spasibo-za-ur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74" y="636565"/>
            <a:ext cx="7429520" cy="5572140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263650"/>
          </a:xfrm>
        </p:spPr>
        <p:txBody>
          <a:bodyPr/>
          <a:lstStyle/>
          <a:p>
            <a:r>
              <a:rPr lang="ru-RU" b="1" smtClean="0"/>
              <a:t>Расскажи мне о себе.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2925"/>
            <a:ext cx="9070975" cy="4991100"/>
          </a:xfrm>
        </p:spPr>
        <p:txBody>
          <a:bodyPr tIns="0" anchor="ctr"/>
          <a:lstStyle/>
          <a:p>
            <a:pPr marL="0" indent="0" eaLnBrk="1">
              <a:spcAft>
                <a:spcPct val="0"/>
              </a:spcAft>
              <a:buFont typeface="Times New Roman" pitchFamily="16" charset="0"/>
              <a:buNone/>
            </a:pPr>
            <a:r>
              <a:rPr lang="ru-RU" sz="4000" smtClean="0"/>
              <a:t>             Ну-ка проверь, дружок,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  Ты готов начать урок?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  Все ли правильно сидят?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            Все ль внимательно глядят?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Что объединяет эти числовые выражения?</a:t>
            </a:r>
          </a:p>
        </p:txBody>
      </p:sp>
      <p:sp>
        <p:nvSpPr>
          <p:cNvPr id="4099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smtClean="0"/>
              <a:t>   а)  2 741 429 + 4 536 = 7 277 439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2 741 439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4 536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7 277 439</a:t>
            </a:r>
          </a:p>
          <a:p>
            <a:pPr>
              <a:buFont typeface="Times New Roman" pitchFamily="16" charset="0"/>
              <a:buNone/>
            </a:pPr>
            <a:endParaRPr lang="ru-RU" sz="2000" smtClean="0"/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б)   329 527 - 177 028 = 252 509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329 527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177 028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252 509</a:t>
            </a:r>
          </a:p>
          <a:p>
            <a:pPr>
              <a:buFont typeface="Times New Roman" pitchFamily="16" charset="0"/>
              <a:buNone/>
            </a:pPr>
            <a:endParaRPr lang="ru-RU" sz="2400" smtClean="0"/>
          </a:p>
          <a:p>
            <a:pPr>
              <a:buFont typeface="Times New Roman" pitchFamily="16" charset="0"/>
              <a:buNone/>
            </a:pPr>
            <a:r>
              <a:rPr lang="ru-RU" smtClean="0"/>
              <a:t>    </a:t>
            </a:r>
          </a:p>
        </p:txBody>
      </p:sp>
      <p:sp>
        <p:nvSpPr>
          <p:cNvPr id="4100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smtClean="0"/>
              <a:t>       в)    7 649 ∙ 203 = 175 927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   7 649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*       203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 22 947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⁺  152 98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175 927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г)     14 028 : 28 = 51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14028   28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⁻ 140       51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⁻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0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897063" y="3065463"/>
            <a:ext cx="1928812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0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897063" y="5351463"/>
            <a:ext cx="1714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3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1825625" y="2565400"/>
            <a:ext cx="142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4" name="Прямая соединительная линия 16"/>
          <p:cNvCxnSpPr>
            <a:cxnSpLocks noChangeShapeType="1"/>
          </p:cNvCxnSpPr>
          <p:nvPr/>
        </p:nvCxnSpPr>
        <p:spPr bwMode="auto">
          <a:xfrm rot="5400000">
            <a:off x="1753394" y="2564606"/>
            <a:ext cx="285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5" name="Прямая соединительная линия 19"/>
          <p:cNvCxnSpPr>
            <a:cxnSpLocks noChangeShapeType="1"/>
          </p:cNvCxnSpPr>
          <p:nvPr/>
        </p:nvCxnSpPr>
        <p:spPr bwMode="auto">
          <a:xfrm rot="10800000">
            <a:off x="1897063" y="4922838"/>
            <a:ext cx="214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6" name="Прямая соединительная линия 29"/>
          <p:cNvCxnSpPr>
            <a:cxnSpLocks noChangeShapeType="1"/>
          </p:cNvCxnSpPr>
          <p:nvPr/>
        </p:nvCxnSpPr>
        <p:spPr bwMode="auto">
          <a:xfrm>
            <a:off x="6969125" y="3065463"/>
            <a:ext cx="1428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7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6969125" y="3994150"/>
            <a:ext cx="1428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8" name="Прямая соединительная линия 34"/>
          <p:cNvCxnSpPr>
            <a:cxnSpLocks noChangeShapeType="1"/>
          </p:cNvCxnSpPr>
          <p:nvPr/>
        </p:nvCxnSpPr>
        <p:spPr bwMode="auto">
          <a:xfrm rot="5400000">
            <a:off x="6362700" y="5386388"/>
            <a:ext cx="7858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09" name="Прямая соединительная линия 36"/>
          <p:cNvCxnSpPr>
            <a:cxnSpLocks noChangeShapeType="1"/>
          </p:cNvCxnSpPr>
          <p:nvPr/>
        </p:nvCxnSpPr>
        <p:spPr bwMode="auto">
          <a:xfrm>
            <a:off x="6754813" y="5351463"/>
            <a:ext cx="642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0" name="Прямая соединительная линия 38"/>
          <p:cNvCxnSpPr>
            <a:cxnSpLocks noChangeShapeType="1"/>
          </p:cNvCxnSpPr>
          <p:nvPr/>
        </p:nvCxnSpPr>
        <p:spPr bwMode="auto">
          <a:xfrm>
            <a:off x="5826125" y="5851525"/>
            <a:ext cx="7858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11" name="Прямая соединительная линия 40"/>
          <p:cNvCxnSpPr>
            <a:cxnSpLocks noChangeShapeType="1"/>
          </p:cNvCxnSpPr>
          <p:nvPr/>
        </p:nvCxnSpPr>
        <p:spPr bwMode="auto">
          <a:xfrm>
            <a:off x="6183313" y="6780213"/>
            <a:ext cx="642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Задачи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Arial" charset="0"/>
              <a:buAutoNum type="arabicPeriod"/>
            </a:pPr>
            <a:r>
              <a:rPr lang="ru-RU" smtClean="0"/>
              <a:t>Повторить арифметические действия с натуральными числами.</a:t>
            </a:r>
          </a:p>
          <a:p>
            <a:pPr marL="514350" indent="-514350" algn="ctr">
              <a:buFont typeface="Arial" charset="0"/>
              <a:buAutoNum type="arabicPeriod"/>
            </a:pPr>
            <a:endParaRPr lang="ru-RU" smtClean="0"/>
          </a:p>
          <a:p>
            <a:pPr marL="514350" indent="-514350" algn="ctr">
              <a:buFont typeface="Arial" charset="0"/>
              <a:buAutoNum type="arabicPeriod"/>
            </a:pPr>
            <a:r>
              <a:rPr lang="ru-RU" smtClean="0"/>
              <a:t>Находить значения числовых выражений.</a:t>
            </a:r>
          </a:p>
          <a:p>
            <a:pPr marL="514350" indent="-514350" algn="ctr">
              <a:buFont typeface="Arial" charset="0"/>
              <a:buAutoNum type="arabicPeriod"/>
            </a:pPr>
            <a:endParaRPr lang="ru-RU" smtClean="0"/>
          </a:p>
          <a:p>
            <a:pPr marL="514350" indent="-514350" algn="ctr">
              <a:buFont typeface="Arial" charset="0"/>
              <a:buAutoNum type="arabicPeriod"/>
            </a:pPr>
            <a:r>
              <a:rPr lang="ru-RU" smtClean="0"/>
              <a:t>Исправлять ошибки.</a:t>
            </a:r>
          </a:p>
          <a:p>
            <a:pPr marL="514350" indent="-514350" algn="ctr">
              <a:buFont typeface="Arial" charset="0"/>
              <a:buAutoNum type="arabicPeriod"/>
            </a:pPr>
            <a:endParaRPr lang="ru-RU" smtClean="0"/>
          </a:p>
          <a:p>
            <a:pPr marL="514350" indent="-514350" algn="ctr">
              <a:buFont typeface="Arial" charset="0"/>
              <a:buAutoNum type="arabicPeriod"/>
            </a:pPr>
            <a:r>
              <a:rPr lang="ru-RU" smtClean="0"/>
              <a:t>Лучше узнать друг друга.</a:t>
            </a:r>
          </a:p>
          <a:p>
            <a:pPr marL="514350" indent="-514350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977882"/>
          </a:xfrm>
        </p:spPr>
        <p:txBody>
          <a:bodyPr/>
          <a:lstStyle/>
          <a:p>
            <a:r>
              <a:rPr lang="ru-RU" sz="3600" b="1" dirty="0" smtClean="0"/>
              <a:t>Вычислите устно.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60-36    б) 55+25   в) 75:25   г) 15∙6   </a:t>
            </a:r>
            <a:r>
              <a:rPr lang="ru-RU" dirty="0" err="1" smtClean="0"/>
              <a:t>д</a:t>
            </a:r>
            <a:r>
              <a:rPr lang="ru-RU" dirty="0" smtClean="0"/>
              <a:t>) 45+30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∙3               :5            ∙15        -39            :15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:4              +7             :9         :17            ∙20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+27              ∙3            ∙12        ∙18            -34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:3           +31         +240       +46            :11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?               ?              ?             ?             ?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111222" y="4851407"/>
            <a:ext cx="121444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2825734" y="4851407"/>
            <a:ext cx="142876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683122" y="4851407"/>
            <a:ext cx="1500198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6540510" y="4851407"/>
            <a:ext cx="121444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8255022" y="4851407"/>
            <a:ext cx="1285884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539850" y="5565787"/>
          <a:ext cx="571504" cy="571504"/>
        </p:xfrm>
        <a:graphic>
          <a:graphicData uri="http://schemas.openxmlformats.org/presentationml/2006/ole">
            <p:oleObj spid="_x0000_s25602" name="Формула" r:id="rId3" imgW="177480" imgH="177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254362" y="5565787"/>
          <a:ext cx="857256" cy="642942"/>
        </p:xfrm>
        <a:graphic>
          <a:graphicData uri="http://schemas.openxmlformats.org/presentationml/2006/ole">
            <p:oleObj spid="_x0000_s25603" name="Формула" r:id="rId4" imgW="253800" imgH="177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040312" y="5565787"/>
          <a:ext cx="857256" cy="571504"/>
        </p:xfrm>
        <a:graphic>
          <a:graphicData uri="http://schemas.openxmlformats.org/presentationml/2006/ole">
            <p:oleObj spid="_x0000_s25604" name="Формула" r:id="rId5" imgW="266400" imgH="177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754824" y="5565787"/>
          <a:ext cx="816434" cy="571504"/>
        </p:xfrm>
        <a:graphic>
          <a:graphicData uri="http://schemas.openxmlformats.org/presentationml/2006/ole">
            <p:oleObj spid="_x0000_s25605" name="Формула" r:id="rId6" imgW="253800" imgH="177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8755088" y="5494349"/>
          <a:ext cx="571504" cy="571503"/>
        </p:xfrm>
        <a:graphic>
          <a:graphicData uri="http://schemas.openxmlformats.org/presentationml/2006/ole">
            <p:oleObj spid="_x0000_s25606" name="Формула" r:id="rId7" imgW="126720" imgH="177480" progId="Equation.3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Найти и исправить ошибку.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smtClean="0"/>
              <a:t>а)  2 741 439 + 4 536 = 7 277 439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2 741 439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4 536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7 277 439</a:t>
            </a:r>
          </a:p>
          <a:p>
            <a:pPr>
              <a:buFont typeface="Times New Roman" pitchFamily="16" charset="0"/>
              <a:buNone/>
            </a:pPr>
            <a:endParaRPr lang="ru-RU" sz="2000" smtClean="0"/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б)   329 527 - 177 028 = 252 509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329 527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177 028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252 509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smtClean="0"/>
              <a:t>2 741 439 + 4 536 = 2 745 975 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2 741 439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4 536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2 745 975               </a:t>
            </a:r>
          </a:p>
          <a:p>
            <a:pPr>
              <a:buFont typeface="Times New Roman" pitchFamily="16" charset="0"/>
              <a:buNone/>
            </a:pPr>
            <a:endParaRPr lang="ru-RU" sz="2000" smtClean="0"/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329 527 - 177 028 = 152 499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329 527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177 028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152 499</a:t>
            </a:r>
          </a:p>
          <a:p>
            <a:pPr>
              <a:buFont typeface="Times New Roman" pitchFamily="16" charset="0"/>
              <a:buNone/>
            </a:pPr>
            <a:endParaRPr lang="ru-RU" smtClean="0"/>
          </a:p>
        </p:txBody>
      </p:sp>
      <p:cxnSp>
        <p:nvCxnSpPr>
          <p:cNvPr id="6149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1968500" y="3065463"/>
            <a:ext cx="15001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6611938" y="3065463"/>
            <a:ext cx="1571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682750" y="2636838"/>
            <a:ext cx="285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2" name="Прямая соединительная линия 12"/>
          <p:cNvCxnSpPr>
            <a:cxnSpLocks noChangeShapeType="1"/>
          </p:cNvCxnSpPr>
          <p:nvPr/>
        </p:nvCxnSpPr>
        <p:spPr bwMode="auto">
          <a:xfrm rot="5400000">
            <a:off x="1719262" y="2671763"/>
            <a:ext cx="214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6397625" y="2636838"/>
            <a:ext cx="285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6397625" y="2636838"/>
            <a:ext cx="2857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5" name="Прямая соединительная линия 24"/>
          <p:cNvCxnSpPr>
            <a:cxnSpLocks noChangeShapeType="1"/>
          </p:cNvCxnSpPr>
          <p:nvPr/>
        </p:nvCxnSpPr>
        <p:spPr bwMode="auto">
          <a:xfrm>
            <a:off x="1825625" y="4851400"/>
            <a:ext cx="2143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>
            <a:off x="6469063" y="4922838"/>
            <a:ext cx="21431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57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1825625" y="5351463"/>
            <a:ext cx="15716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6611938" y="5351463"/>
            <a:ext cx="1428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Найти и исправить ошибку.</a:t>
            </a:r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smtClean="0"/>
              <a:t>        в)    7 649 ∙ 203 = 175 927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   7 649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*       203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  22947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⁺  15298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175927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г)     14 028 : 28 = 51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14028   28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⁻ 140        51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⁻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                  0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2000" dirty="0" smtClean="0"/>
              <a:t>      в)    7 649 ∙ 203 = 1 552 747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               7 649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          *       203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              22947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      ⁺  15298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          1552747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г)     14 028 : 28 = 501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14028   28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⁻ 140        501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28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          ⁻ 28</a:t>
            </a:r>
          </a:p>
          <a:p>
            <a:pPr>
              <a:buFont typeface="Times New Roman" pitchFamily="16" charset="0"/>
              <a:buNone/>
            </a:pPr>
            <a:r>
              <a:rPr lang="ru-RU" sz="2000" dirty="0" smtClean="0"/>
              <a:t>                   0</a:t>
            </a:r>
          </a:p>
        </p:txBody>
      </p:sp>
      <p:cxnSp>
        <p:nvCxnSpPr>
          <p:cNvPr id="7173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2397125" y="3065463"/>
            <a:ext cx="1428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4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2254250" y="3994150"/>
            <a:ext cx="1571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6969125" y="3065463"/>
            <a:ext cx="15001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6897688" y="3994150"/>
            <a:ext cx="1571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7" name="Прямая соединительная линия 15"/>
          <p:cNvCxnSpPr>
            <a:cxnSpLocks noChangeShapeType="1"/>
          </p:cNvCxnSpPr>
          <p:nvPr/>
        </p:nvCxnSpPr>
        <p:spPr bwMode="auto">
          <a:xfrm rot="5400000">
            <a:off x="2717007" y="5387181"/>
            <a:ext cx="7874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8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3111500" y="5351463"/>
            <a:ext cx="714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9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2182813" y="5851525"/>
            <a:ext cx="7858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80" name="Прямая соединительная линия 22"/>
          <p:cNvCxnSpPr>
            <a:cxnSpLocks noChangeShapeType="1"/>
          </p:cNvCxnSpPr>
          <p:nvPr/>
        </p:nvCxnSpPr>
        <p:spPr bwMode="auto">
          <a:xfrm>
            <a:off x="2468563" y="6780213"/>
            <a:ext cx="6429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6396831" y="5352257"/>
            <a:ext cx="7159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>
            <a:off x="6754813" y="5351463"/>
            <a:ext cx="8572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Прямая соединительная линия 29"/>
          <p:cNvCxnSpPr>
            <a:cxnSpLocks noChangeShapeType="1"/>
          </p:cNvCxnSpPr>
          <p:nvPr/>
        </p:nvCxnSpPr>
        <p:spPr bwMode="auto">
          <a:xfrm>
            <a:off x="5826125" y="5851525"/>
            <a:ext cx="857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6183313" y="6780213"/>
            <a:ext cx="7143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Найти значение числового выражения.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 New Roman" pitchFamily="16" charset="0"/>
              <a:buNone/>
            </a:pPr>
            <a:endParaRPr lang="ru-RU" smtClean="0"/>
          </a:p>
          <a:p>
            <a:pPr algn="ctr">
              <a:buFont typeface="Times New Roman" pitchFamily="16" charset="0"/>
              <a:buNone/>
            </a:pPr>
            <a:r>
              <a:rPr lang="ru-RU" smtClean="0"/>
              <a:t>467 915 + 137 865 : (31 353 – 48 ∙ 609) ………   =</a:t>
            </a:r>
          </a:p>
          <a:p>
            <a:pPr algn="r">
              <a:buFont typeface="Times New Roman" pitchFamily="16" charset="0"/>
              <a:buNone/>
            </a:pPr>
            <a:r>
              <a:rPr lang="ru-RU" smtClean="0"/>
              <a:t>= 1 982</a:t>
            </a:r>
          </a:p>
          <a:p>
            <a:pPr algn="ctr">
              <a:buFont typeface="Arial" charset="0"/>
              <a:buAutoNum type="arabicParenR"/>
            </a:pPr>
            <a:r>
              <a:rPr lang="ru-RU" smtClean="0"/>
              <a:t>48 ∙ 609 = 29 232</a:t>
            </a:r>
          </a:p>
          <a:p>
            <a:pPr algn="ctr">
              <a:buFont typeface="Arial" charset="0"/>
              <a:buAutoNum type="arabicParenR"/>
            </a:pPr>
            <a:r>
              <a:rPr lang="ru-RU" smtClean="0"/>
              <a:t>31 353 – 29 232 = 2 121 </a:t>
            </a:r>
          </a:p>
          <a:p>
            <a:pPr algn="ctr">
              <a:buFont typeface="Arial" charset="0"/>
              <a:buAutoNum type="arabicParenR"/>
            </a:pPr>
            <a:r>
              <a:rPr lang="ru-RU" smtClean="0"/>
              <a:t>137 865 : 2 121 = 65</a:t>
            </a:r>
          </a:p>
          <a:p>
            <a:pPr algn="ctr">
              <a:buFont typeface="Arial" charset="0"/>
              <a:buAutoNum type="arabicParenR"/>
            </a:pPr>
            <a:r>
              <a:rPr lang="ru-RU" smtClean="0"/>
              <a:t>467 915 + 65 = 467 980</a:t>
            </a:r>
          </a:p>
          <a:p>
            <a:pPr algn="ctr">
              <a:buFont typeface="Arial" charset="0"/>
              <a:buAutoNum type="arabicParenR"/>
            </a:pPr>
            <a:r>
              <a:rPr lang="ru-RU" smtClean="0"/>
              <a:t>467 980 – 465 998 = 1 982</a:t>
            </a:r>
          </a:p>
          <a:p>
            <a:pPr>
              <a:buFont typeface="Times New Roman" pitchFamily="16" charset="0"/>
              <a:buNone/>
            </a:pPr>
            <a:endParaRPr lang="ru-RU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683500" y="2422525"/>
          <a:ext cx="1571625" cy="449263"/>
        </p:xfrm>
        <a:graphic>
          <a:graphicData uri="http://schemas.openxmlformats.org/presentationml/2006/ole">
            <p:oleObj spid="_x0000_s1026" name="Формула" r:id="rId3" imgW="622080" imgH="177480" progId="Equation.3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mtClean="0"/>
              <a:t>    Составить числовое выражение значение которого равно 9 или 11. Выполнить действия.</a:t>
            </a:r>
          </a:p>
          <a:p>
            <a:pPr algn="ctr">
              <a:buFont typeface="Times New Roman" pitchFamily="16" charset="0"/>
              <a:buNone/>
            </a:pPr>
            <a:r>
              <a:rPr lang="ru-RU" b="1" smtClean="0"/>
              <a:t>Критерии оценивания:</a:t>
            </a:r>
          </a:p>
          <a:p>
            <a:pPr algn="ctr">
              <a:buFont typeface="Times New Roman" pitchFamily="16" charset="0"/>
              <a:buNone/>
            </a:pPr>
            <a:endParaRPr lang="ru-RU" b="1" smtClean="0"/>
          </a:p>
          <a:p>
            <a:pPr algn="ctr">
              <a:buFont typeface="Arial" charset="0"/>
              <a:buAutoNum type="arabicPeriod"/>
            </a:pPr>
            <a:r>
              <a:rPr lang="ru-RU" smtClean="0"/>
              <a:t>Количество действий.</a:t>
            </a:r>
          </a:p>
          <a:p>
            <a:pPr algn="ctr">
              <a:buFont typeface="Arial" charset="0"/>
              <a:buAutoNum type="arabicPeriod"/>
            </a:pPr>
            <a:r>
              <a:rPr lang="ru-RU" smtClean="0"/>
              <a:t>Какие числа  использованы?</a:t>
            </a:r>
          </a:p>
          <a:p>
            <a:pPr algn="ctr">
              <a:buFont typeface="Arial" charset="0"/>
              <a:buAutoNum type="arabicPeriod"/>
            </a:pPr>
            <a:r>
              <a:rPr lang="ru-RU" smtClean="0"/>
              <a:t>Правильность вычислений.</a:t>
            </a:r>
          </a:p>
          <a:p>
            <a:pPr>
              <a:buFont typeface="Arial" charset="0"/>
              <a:buAutoNum type="arabicPeriod"/>
            </a:pPr>
            <a:endParaRPr lang="ru-RU" b="1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34600</TotalTime>
  <Words>347</Words>
  <PresentationFormat>Произвольный</PresentationFormat>
  <Paragraphs>142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Формула</vt:lpstr>
      <vt:lpstr>Microsoft Equation 3.0</vt:lpstr>
      <vt:lpstr>Слайд 1</vt:lpstr>
      <vt:lpstr>Расскажи мне о себе.</vt:lpstr>
      <vt:lpstr>Что объединяет эти числовые выражения?</vt:lpstr>
      <vt:lpstr>Задачи урока:</vt:lpstr>
      <vt:lpstr>Вычислите устно.</vt:lpstr>
      <vt:lpstr>Найти и исправить ошибку.</vt:lpstr>
      <vt:lpstr>Найти и исправить ошибку.</vt:lpstr>
      <vt:lpstr>Найти значение числового выражения.</vt:lpstr>
      <vt:lpstr>Домашнее задание:</vt:lpstr>
      <vt:lpstr>Физкультминутка.</vt:lpstr>
      <vt:lpstr>Самостоятельная работа.</vt:lpstr>
      <vt:lpstr>Расскажи мне о себе.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Игнатьева Светлана Михайловна</cp:lastModifiedBy>
  <cp:revision>18</cp:revision>
  <cp:lastPrinted>1601-01-01T00:00:00Z</cp:lastPrinted>
  <dcterms:created xsi:type="dcterms:W3CDTF">2010-10-05T06:44:04Z</dcterms:created>
  <dcterms:modified xsi:type="dcterms:W3CDTF">2012-01-14T06:42:25Z</dcterms:modified>
</cp:coreProperties>
</file>