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u="sng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u="sng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u="sng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u="sng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u="sng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u="sng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u="sng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u="sng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u="sng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u="none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u="none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u="none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u="none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u="none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u="none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u="none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u="none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u="none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u="none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u="none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E1B2D-C4F7-49F0-A431-6DDEA11CDE95}" type="datetimeFigureOut">
              <a:rPr lang="ru-RU"/>
              <a:pPr>
                <a:defRPr/>
              </a:pPr>
              <a:t>03.03.2012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B7C94F3-6DF8-41AB-9E5A-0ECA13178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EE5AE-BA04-4FAB-B1B3-EEA5240DC06E}" type="datetimeFigureOut">
              <a:rPr lang="ru-RU"/>
              <a:pPr>
                <a:defRPr/>
              </a:pPr>
              <a:t>03.03.2012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F5E36-6285-47F8-B435-918B76035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DA5BA-317E-426A-8321-A40C4880D591}" type="datetimeFigureOut">
              <a:rPr lang="ru-RU"/>
              <a:pPr>
                <a:defRPr/>
              </a:pPr>
              <a:t>03.03.2012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35E8E-B2E1-430E-A33D-20E1619F8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8C2B7-537C-4D35-A61C-0F7396589525}" type="datetimeFigureOut">
              <a:rPr lang="ru-RU"/>
              <a:pPr>
                <a:defRPr/>
              </a:pPr>
              <a:t>03.03.2012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520A9-7CDC-4672-A2E6-E1E87D5C9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6C43C-071A-4494-94DA-A17528A5BBC0}" type="datetimeFigureOut">
              <a:rPr lang="ru-RU"/>
              <a:pPr>
                <a:defRPr/>
              </a:pPr>
              <a:t>03.03.2012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136ED-D908-442D-AFC8-0957DF48C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4D2D8-690C-438C-B066-A2571FD1F811}" type="datetimeFigureOut">
              <a:rPr lang="ru-RU"/>
              <a:pPr>
                <a:defRPr/>
              </a:pPr>
              <a:t>03.03.2012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E4E9D-E493-4906-A539-D89653AB1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5BF1DE-B137-4469-BBC8-E10EBD9AD221}" type="datetimeFigureOut">
              <a:rPr lang="ru-RU"/>
              <a:pPr>
                <a:defRPr/>
              </a:pPr>
              <a:t>03.03.2012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A51AFA5-17C3-4176-98A9-2D72FFE2C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E1C06-D6EC-4907-A264-5A960E405FAB}" type="datetimeFigureOut">
              <a:rPr lang="ru-RU"/>
              <a:pPr>
                <a:defRPr/>
              </a:pPr>
              <a:t>03.03.2012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636B8-C91C-44CA-9EF1-E79E87ED32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B4E65-8228-436D-89AF-2032F62EC11E}" type="datetimeFigureOut">
              <a:rPr lang="ru-RU"/>
              <a:pPr>
                <a:defRPr/>
              </a:pPr>
              <a:t>03.03.2012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5F62F-1229-4B99-BE4B-9A0586E68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359FC-2B91-49E6-A21F-86E2440ECC3C}" type="datetimeFigureOut">
              <a:rPr lang="ru-RU"/>
              <a:pPr>
                <a:defRPr/>
              </a:pPr>
              <a:t>03.03.2012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195C2-8820-4367-B104-8D0A336AC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7815E-9DB7-45D4-8BED-AA14E7BE2A08}" type="datetimeFigureOut">
              <a:rPr lang="ru-RU"/>
              <a:pPr>
                <a:defRPr/>
              </a:pPr>
              <a:t>03.03.2012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FF68C-FE11-492B-860A-02DBC027C0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u="none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u="none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u="none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u="none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u="none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u="none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u="none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u="none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u="none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u="none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u="none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u="none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u="none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i="0" u="none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9BBB57-29AF-48FA-82AF-8BB88E10E473}" type="datetimeFigureOut">
              <a:rPr lang="ru-RU"/>
              <a:pPr>
                <a:defRPr/>
              </a:pPr>
              <a:t>03.03.2012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i="0" u="none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i="0" u="none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87F387-4AE5-452B-91BA-DB7DD59324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73" r:id="rId5"/>
    <p:sldLayoutId id="2147483674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baikalbook.ru/published/publicdata/BAIKALBOBOOK/attachments/SC/products_pictures/Avvakum%20jpg_enl.jpg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emc.komi.com/04/003/08/img/001.jpg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www.artlib.ru/objects/gallery_30/artlib_gallery-15094-o.jpg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i1.i.ua/prikol/pic/5/6/60365.jpg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content.foto.mail.ru/mail/jeksik85/_blogs/i-53.jp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ruslania.com/pictures/big/9785170647859.jp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randomstuff.ru/NH/image/relig_p141_nikon_crest.gif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russ.ru/var/news_site/storage/images/media/images/avvakum/505795-1-rus-RU/avvakum_large.jp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r>
              <a:rPr lang="ru-RU" smtClean="0"/>
              <a:t>Власть и церковь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ru-RU" smtClean="0"/>
              <a:t>Церковный раскол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1152525"/>
          </a:xfrm>
        </p:spPr>
        <p:txBody>
          <a:bodyPr/>
          <a:lstStyle/>
          <a:p>
            <a:pPr eaLnBrk="1" hangingPunct="1"/>
            <a:r>
              <a:rPr lang="ru-RU" b="1" smtClean="0"/>
              <a:t>Протопоп Аввакум</a:t>
            </a:r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sz="half" idx="1"/>
          </p:nvPr>
        </p:nvSpPr>
        <p:spPr>
          <a:xfrm>
            <a:off x="323850" y="2276475"/>
            <a:ext cx="4752975" cy="3849688"/>
          </a:xfrm>
        </p:spPr>
        <p:txBody>
          <a:bodyPr/>
          <a:lstStyle/>
          <a:p>
            <a:pPr eaLnBrk="1" hangingPunct="1"/>
            <a:r>
              <a:rPr lang="ru-RU" sz="2400" b="1" smtClean="0"/>
              <a:t>Вел активную пропаганду старообрядческих идей и принципов</a:t>
            </a:r>
          </a:p>
          <a:p>
            <a:pPr eaLnBrk="1" hangingPunct="1"/>
            <a:r>
              <a:rPr lang="ru-RU" sz="2400" b="1" smtClean="0"/>
              <a:t>Предан церковному проклятию на церковном Соборе 1666-1667 и расстрижен из священников</a:t>
            </a:r>
          </a:p>
        </p:txBody>
      </p:sp>
      <p:pic>
        <p:nvPicPr>
          <p:cNvPr id="22531" name="Picture 2" descr="Картинка 7 из 80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163" y="1484313"/>
            <a:ext cx="3311525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075613" cy="1989138"/>
          </a:xfrm>
        </p:spPr>
        <p:txBody>
          <a:bodyPr/>
          <a:lstStyle/>
          <a:p>
            <a:pPr eaLnBrk="1" hangingPunct="1"/>
            <a:r>
              <a:rPr lang="ru-RU" sz="4800" smtClean="0"/>
              <a:t>Сожжение протопопа Аввакума</a:t>
            </a:r>
          </a:p>
        </p:txBody>
      </p:sp>
      <p:sp>
        <p:nvSpPr>
          <p:cNvPr id="23554" name="Текст 7"/>
          <p:cNvSpPr>
            <a:spLocks noGrp="1"/>
          </p:cNvSpPr>
          <p:nvPr>
            <p:ph type="body" idx="2"/>
          </p:nvPr>
        </p:nvSpPr>
        <p:spPr>
          <a:xfrm>
            <a:off x="457200" y="2349500"/>
            <a:ext cx="3394075" cy="3776663"/>
          </a:xfrm>
        </p:spPr>
        <p:txBody>
          <a:bodyPr/>
          <a:lstStyle/>
          <a:p>
            <a:pPr marL="7938" eaLnBrk="1" hangingPunct="1"/>
            <a:r>
              <a:rPr lang="ru-RU" sz="2800" b="1" smtClean="0"/>
              <a:t>11 апреля 1682 г</a:t>
            </a:r>
          </a:p>
          <a:p>
            <a:pPr marL="7938" eaLnBrk="1" hangingPunct="1"/>
            <a:r>
              <a:rPr lang="ru-RU" sz="2800" b="1" smtClean="0"/>
              <a:t> </a:t>
            </a:r>
            <a:r>
              <a:rPr lang="ru-RU" sz="2400" b="1" smtClean="0"/>
              <a:t>«неистовый протопоп» и его сподвижники были заживо сожжены</a:t>
            </a:r>
          </a:p>
        </p:txBody>
      </p:sp>
      <p:pic>
        <p:nvPicPr>
          <p:cNvPr id="23555" name="Picture 2" descr="Картинка 37 из 80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6100" y="1628775"/>
            <a:ext cx="3998913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53050" y="1101725"/>
            <a:ext cx="3382963" cy="8778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/>
              <a:t>Раскол</a:t>
            </a:r>
            <a:endParaRPr lang="ru-RU" sz="5400" dirty="0"/>
          </a:p>
        </p:txBody>
      </p:sp>
      <p:pic>
        <p:nvPicPr>
          <p:cNvPr id="24578" name="Picture 2" descr="Картинка 13 из 26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981075"/>
            <a:ext cx="25908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4" descr="http://content.foto.mail.ru/mail/jeksik85/_blogs/i-5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5650" y="4149725"/>
            <a:ext cx="19050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6" descr="Картинка 4 из 267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492500" y="2205038"/>
            <a:ext cx="54006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latin typeface="Arial" charset="0"/>
              </a:rPr>
              <a:t>Раскол</a:t>
            </a:r>
            <a:r>
              <a:rPr lang="ru-RU" smtClean="0">
                <a:latin typeface="Arial" charset="0"/>
              </a:rPr>
              <a:t> 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Отделение от </a:t>
            </a:r>
            <a:r>
              <a:rPr lang="ru-RU" b="1" i="1" smtClean="0">
                <a:latin typeface="Arial" charset="0"/>
              </a:rPr>
              <a:t>Русской  Православной церкви</a:t>
            </a:r>
            <a:r>
              <a:rPr lang="ru-RU" smtClean="0">
                <a:latin typeface="Arial" charset="0"/>
              </a:rPr>
              <a:t> части верующих, не принявших церковной реформы </a:t>
            </a:r>
            <a:r>
              <a:rPr lang="ru-RU" b="1" i="1" smtClean="0">
                <a:latin typeface="Arial" charset="0"/>
              </a:rPr>
              <a:t>патриарха Никона   1653 – 1655 гг</a:t>
            </a:r>
          </a:p>
          <a:p>
            <a:pPr eaLnBrk="1" hangingPunct="1"/>
            <a:endParaRPr lang="ru-RU" b="1" i="1" smtClean="0">
              <a:latin typeface="Arial" charset="0"/>
            </a:endParaRPr>
          </a:p>
          <a:p>
            <a:pPr eaLnBrk="1" hangingPunct="1"/>
            <a:r>
              <a:rPr lang="ru-RU" smtClean="0">
                <a:latin typeface="Arial" charset="0"/>
              </a:rPr>
              <a:t>Противники официальной церкви получили название </a:t>
            </a:r>
            <a:r>
              <a:rPr lang="ru-RU" b="1" i="1" smtClean="0">
                <a:latin typeface="Arial" charset="0"/>
              </a:rPr>
              <a:t>раскольников</a:t>
            </a:r>
            <a:r>
              <a:rPr lang="ru-RU" smtClean="0">
                <a:latin typeface="Arial" charset="0"/>
              </a:rPr>
              <a:t>, или </a:t>
            </a:r>
            <a:r>
              <a:rPr lang="ru-RU" b="1" i="1" smtClean="0">
                <a:latin typeface="Arial" charset="0"/>
              </a:rPr>
              <a:t>старообрядцев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Вывод</a:t>
            </a:r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 условиях усиления </a:t>
            </a:r>
            <a:r>
              <a:rPr lang="ru-RU" u="sng" smtClean="0"/>
              <a:t>самодержавия </a:t>
            </a:r>
            <a:r>
              <a:rPr lang="ru-RU" smtClean="0"/>
              <a:t>в России в </a:t>
            </a:r>
            <a:r>
              <a:rPr lang="en-US" smtClean="0"/>
              <a:t>XVII</a:t>
            </a:r>
            <a:r>
              <a:rPr lang="ru-RU" smtClean="0"/>
              <a:t> веке попытки церкви усилить свои позиции после Смуты приводят к </a:t>
            </a:r>
            <a:r>
              <a:rPr lang="ru-RU" u="sng" smtClean="0"/>
              <a:t>конфликту</a:t>
            </a:r>
            <a:r>
              <a:rPr lang="ru-RU" i="1" smtClean="0"/>
              <a:t> церковной</a:t>
            </a:r>
            <a:r>
              <a:rPr lang="ru-RU" smtClean="0"/>
              <a:t> и </a:t>
            </a:r>
            <a:r>
              <a:rPr lang="ru-RU" i="1" smtClean="0"/>
              <a:t>светской</a:t>
            </a:r>
            <a:r>
              <a:rPr lang="ru-RU" smtClean="0"/>
              <a:t> власти.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Поражение церкви в этом столкновении подготовило почву для превращения ее в придаток государственной власти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latin typeface="Arial" charset="0"/>
              </a:rPr>
              <a:t>Домашнее задание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Параграф 7</a:t>
            </a:r>
          </a:p>
          <a:p>
            <a:r>
              <a:rPr lang="ru-RU" smtClean="0">
                <a:latin typeface="Arial" charset="0"/>
              </a:rPr>
              <a:t>Сообщение о </a:t>
            </a:r>
            <a:r>
              <a:rPr lang="ru-RU" b="1" i="1" smtClean="0">
                <a:latin typeface="Arial" charset="0"/>
              </a:rPr>
              <a:t>Степане Разине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Россия после Смуты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088" y="2420938"/>
            <a:ext cx="316865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0" dirty="0"/>
              <a:t>Власть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0" u="none"/>
              <a:t>царь </a:t>
            </a:r>
            <a:endParaRPr lang="ru-RU" sz="2400" b="1" i="0" u="none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59338" y="2420938"/>
            <a:ext cx="338455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0" u="non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0" dirty="0"/>
              <a:t>Церковь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0" u="none" dirty="0"/>
              <a:t>Патриарх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0" u="none" dirty="0"/>
          </a:p>
        </p:txBody>
      </p:sp>
      <p:sp>
        <p:nvSpPr>
          <p:cNvPr id="6" name="Блок-схема: типовой процесс 5"/>
          <p:cNvSpPr/>
          <p:nvPr/>
        </p:nvSpPr>
        <p:spPr>
          <a:xfrm>
            <a:off x="1042988" y="4149725"/>
            <a:ext cx="2736850" cy="1008063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0" u="none" dirty="0"/>
              <a:t>Михаил Романов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0" u="none" dirty="0"/>
              <a:t>1613  -1645</a:t>
            </a:r>
          </a:p>
        </p:txBody>
      </p:sp>
      <p:sp>
        <p:nvSpPr>
          <p:cNvPr id="7" name="Блок-схема: типовой процесс 6"/>
          <p:cNvSpPr/>
          <p:nvPr/>
        </p:nvSpPr>
        <p:spPr>
          <a:xfrm>
            <a:off x="5148263" y="4149725"/>
            <a:ext cx="2879725" cy="1008063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0" u="none" dirty="0"/>
              <a:t>Филарет Романов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0" u="none" dirty="0"/>
              <a:t>1619 - 1633</a:t>
            </a:r>
          </a:p>
        </p:txBody>
      </p:sp>
      <p:cxnSp>
        <p:nvCxnSpPr>
          <p:cNvPr id="14342" name="Прямая со стрелкой 8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411413" y="3344863"/>
            <a:ext cx="0" cy="795337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14343" name="Прямая со стрелкой 10"/>
          <p:cNvCxnSpPr>
            <a:cxnSpLocks noChangeShapeType="1"/>
            <a:stCxn id="5" idx="2"/>
            <a:endCxn id="7" idx="0"/>
          </p:cNvCxnSpPr>
          <p:nvPr/>
        </p:nvCxnSpPr>
        <p:spPr bwMode="auto">
          <a:xfrm>
            <a:off x="6551613" y="3344863"/>
            <a:ext cx="36512" cy="795337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Патриарх Никон</a:t>
            </a:r>
          </a:p>
        </p:txBody>
      </p:sp>
      <p:sp>
        <p:nvSpPr>
          <p:cNvPr id="15362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525962"/>
          </a:xfrm>
        </p:spPr>
        <p:txBody>
          <a:bodyPr/>
          <a:lstStyle/>
          <a:p>
            <a:pPr eaLnBrk="1" hangingPunct="1"/>
            <a:r>
              <a:rPr lang="ru-RU" smtClean="0"/>
              <a:t>Из семьи мордовских крестьян</a:t>
            </a:r>
          </a:p>
          <a:p>
            <a:pPr eaLnBrk="1" hangingPunct="1"/>
            <a:r>
              <a:rPr lang="ru-RU" smtClean="0"/>
              <a:t>Сельский священник</a:t>
            </a:r>
          </a:p>
          <a:p>
            <a:pPr eaLnBrk="1" hangingPunct="1"/>
            <a:r>
              <a:rPr lang="ru-RU" smtClean="0"/>
              <a:t>Монах</a:t>
            </a:r>
          </a:p>
          <a:p>
            <a:pPr eaLnBrk="1" hangingPunct="1"/>
            <a:r>
              <a:rPr lang="ru-RU" smtClean="0"/>
              <a:t>Архимандрит Новоспасского монастыря</a:t>
            </a:r>
          </a:p>
          <a:p>
            <a:pPr eaLnBrk="1" hangingPunct="1"/>
            <a:r>
              <a:rPr lang="ru-RU" smtClean="0"/>
              <a:t>Патриарх (1651 -1666)</a:t>
            </a:r>
          </a:p>
        </p:txBody>
      </p:sp>
      <p:pic>
        <p:nvPicPr>
          <p:cNvPr id="15363" name="Picture 2" descr="Картинка 54 из 2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163" y="1557338"/>
            <a:ext cx="24098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Церковная реформа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525962"/>
          </a:xfrm>
        </p:spPr>
        <p:txBody>
          <a:bodyPr/>
          <a:lstStyle/>
          <a:p>
            <a:pPr eaLnBrk="1" hangingPunct="1"/>
            <a:r>
              <a:rPr lang="ru-RU" sz="3600" b="1" smtClean="0"/>
              <a:t>1653 - 1655</a:t>
            </a:r>
          </a:p>
        </p:txBody>
      </p:sp>
      <p:sp>
        <p:nvSpPr>
          <p:cNvPr id="16387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525962"/>
          </a:xfrm>
        </p:spPr>
        <p:txBody>
          <a:bodyPr/>
          <a:lstStyle/>
          <a:p>
            <a:pPr eaLnBrk="1" hangingPunct="1"/>
            <a:r>
              <a:rPr lang="ru-RU" sz="2400" b="1" smtClean="0"/>
              <a:t>Крещение тремя перстами</a:t>
            </a:r>
          </a:p>
          <a:p>
            <a:pPr eaLnBrk="1" hangingPunct="1"/>
            <a:r>
              <a:rPr lang="ru-RU" sz="2400" b="1" smtClean="0"/>
              <a:t>Поясные поклоны</a:t>
            </a:r>
          </a:p>
          <a:p>
            <a:pPr eaLnBrk="1" hangingPunct="1"/>
            <a:r>
              <a:rPr lang="ru-RU" sz="2400" b="1" smtClean="0"/>
              <a:t>Иконы и церковные книги исправлены по греческим образцам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1079500"/>
          </a:xfrm>
        </p:spPr>
        <p:txBody>
          <a:bodyPr/>
          <a:lstStyle/>
          <a:p>
            <a:pPr eaLnBrk="1" hangingPunct="1"/>
            <a:r>
              <a:rPr lang="ru-RU" b="1" smtClean="0"/>
              <a:t>Земский собор 1654 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9138"/>
            <a:ext cx="4038600" cy="4786312"/>
          </a:xfrm>
        </p:spPr>
        <p:txBody>
          <a:bodyPr/>
          <a:lstStyle/>
          <a:p>
            <a:pPr eaLnBrk="1" hangingPunct="1"/>
            <a:r>
              <a:rPr lang="ru-RU" sz="2400" b="1" smtClean="0"/>
              <a:t>Одобрил церковную реформу</a:t>
            </a:r>
          </a:p>
          <a:p>
            <a:pPr eaLnBrk="1" hangingPunct="1"/>
            <a:r>
              <a:rPr lang="ru-RU" sz="2400" b="1" smtClean="0"/>
              <a:t>Предложил привести обряды в соответствии не только греческой, но и русской традицией</a:t>
            </a:r>
          </a:p>
        </p:txBody>
      </p:sp>
      <p:pic>
        <p:nvPicPr>
          <p:cNvPr id="17411" name="Picture 4" descr="Картинка 121 из 16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8625" y="1700213"/>
            <a:ext cx="3240088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79500"/>
          </a:xfrm>
        </p:spPr>
        <p:txBody>
          <a:bodyPr/>
          <a:lstStyle/>
          <a:p>
            <a:pPr eaLnBrk="1" hangingPunct="1"/>
            <a:r>
              <a:rPr lang="ru-RU" sz="4800" b="1" smtClean="0"/>
              <a:t>Царь и Патриарх</a:t>
            </a:r>
          </a:p>
        </p:txBody>
      </p:sp>
      <p:pic>
        <p:nvPicPr>
          <p:cNvPr id="18434" name="Picture 2" descr="Плакат выставки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84213" y="1844675"/>
            <a:ext cx="3240087" cy="4248150"/>
          </a:xfrm>
        </p:spPr>
      </p:pic>
      <p:sp>
        <p:nvSpPr>
          <p:cNvPr id="18435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525962"/>
          </a:xfrm>
        </p:spPr>
        <p:txBody>
          <a:bodyPr/>
          <a:lstStyle/>
          <a:p>
            <a:pPr eaLnBrk="1" hangingPunct="1"/>
            <a:r>
              <a:rPr lang="ru-RU" sz="3200" b="1" smtClean="0"/>
              <a:t>«Как месяц имеет свет от солнца, так и царь получает власть от патриарха»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Усиление разногласий между светской властью и  церковью </a:t>
            </a:r>
            <a:endParaRPr lang="ru-RU" b="1" dirty="0"/>
          </a:p>
        </p:txBody>
      </p:sp>
      <p:sp>
        <p:nvSpPr>
          <p:cNvPr id="6" name="Молния 5"/>
          <p:cNvSpPr/>
          <p:nvPr/>
        </p:nvSpPr>
        <p:spPr>
          <a:xfrm>
            <a:off x="4140200" y="3213100"/>
            <a:ext cx="914400" cy="914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0" u="none"/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395288" y="2349500"/>
            <a:ext cx="3960812" cy="118745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0" u="none" dirty="0"/>
              <a:t>Алексей Михайлович</a:t>
            </a:r>
          </a:p>
        </p:txBody>
      </p:sp>
      <p:sp>
        <p:nvSpPr>
          <p:cNvPr id="10" name="Блок-схема: подготовка 9"/>
          <p:cNvSpPr/>
          <p:nvPr/>
        </p:nvSpPr>
        <p:spPr>
          <a:xfrm>
            <a:off x="5219700" y="3213100"/>
            <a:ext cx="3455988" cy="1223963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0" u="none" dirty="0"/>
              <a:t>Патриарх Никон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079500"/>
          </a:xfrm>
        </p:spPr>
        <p:txBody>
          <a:bodyPr/>
          <a:lstStyle/>
          <a:p>
            <a:pPr eaLnBrk="1" hangingPunct="1"/>
            <a:r>
              <a:rPr lang="ru-RU" b="1" smtClean="0"/>
              <a:t>Церковный собор 1666 -1667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sz="half" idx="1"/>
          </p:nvPr>
        </p:nvSpPr>
        <p:spPr>
          <a:xfrm>
            <a:off x="250825" y="1916113"/>
            <a:ext cx="4244975" cy="4210050"/>
          </a:xfrm>
        </p:spPr>
        <p:txBody>
          <a:bodyPr/>
          <a:lstStyle/>
          <a:p>
            <a:pPr eaLnBrk="1" hangingPunct="1"/>
            <a:r>
              <a:rPr lang="ru-RU" sz="3200" b="1" smtClean="0"/>
              <a:t>Поддержал церковную реформу</a:t>
            </a:r>
          </a:p>
        </p:txBody>
      </p:sp>
      <p:sp>
        <p:nvSpPr>
          <p:cNvPr id="20483" name="Содержимое 3"/>
          <p:cNvSpPr>
            <a:spLocks noGrp="1"/>
          </p:cNvSpPr>
          <p:nvPr>
            <p:ph sz="half" idx="2"/>
          </p:nvPr>
        </p:nvSpPr>
        <p:spPr>
          <a:xfrm>
            <a:off x="4500563" y="1989138"/>
            <a:ext cx="4392612" cy="4137025"/>
          </a:xfrm>
        </p:spPr>
        <p:txBody>
          <a:bodyPr/>
          <a:lstStyle/>
          <a:p>
            <a:pPr eaLnBrk="1" hangingPunct="1"/>
            <a:r>
              <a:rPr lang="ru-RU" sz="3200" b="1" smtClean="0"/>
              <a:t>Проклял ее противников (старообрядцев)</a:t>
            </a:r>
          </a:p>
        </p:txBody>
      </p:sp>
      <p:sp>
        <p:nvSpPr>
          <p:cNvPr id="5" name="Выноска со стрелкой вверх 4"/>
          <p:cNvSpPr/>
          <p:nvPr/>
        </p:nvSpPr>
        <p:spPr>
          <a:xfrm>
            <a:off x="684213" y="3573463"/>
            <a:ext cx="3671887" cy="10795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0" u="none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4859338" y="3933825"/>
            <a:ext cx="3816350" cy="10795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0" u="none"/>
          </a:p>
        </p:txBody>
      </p:sp>
      <p:sp>
        <p:nvSpPr>
          <p:cNvPr id="8" name="Молния 7"/>
          <p:cNvSpPr/>
          <p:nvPr/>
        </p:nvSpPr>
        <p:spPr>
          <a:xfrm>
            <a:off x="2051050" y="4941888"/>
            <a:ext cx="4681538" cy="1295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0" u="none" dirty="0">
                <a:solidFill>
                  <a:srgbClr val="FF0000"/>
                </a:solidFill>
              </a:rPr>
              <a:t>Раскол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08063"/>
          </a:xfrm>
        </p:spPr>
        <p:txBody>
          <a:bodyPr/>
          <a:lstStyle/>
          <a:p>
            <a:pPr eaLnBrk="1" hangingPunct="1"/>
            <a:r>
              <a:rPr lang="ru-RU" b="1" smtClean="0"/>
              <a:t>Аввакум Петров  (1620 – 1682)</a:t>
            </a:r>
            <a:br>
              <a:rPr lang="ru-RU" b="1" smtClean="0"/>
            </a:br>
            <a:endParaRPr lang="ru-RU" b="1" smtClean="0"/>
          </a:p>
        </p:txBody>
      </p:sp>
      <p:sp>
        <p:nvSpPr>
          <p:cNvPr id="21506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91063" cy="4525963"/>
          </a:xfrm>
        </p:spPr>
        <p:txBody>
          <a:bodyPr/>
          <a:lstStyle/>
          <a:p>
            <a:pPr eaLnBrk="1" hangingPunct="1"/>
            <a:r>
              <a:rPr lang="ru-RU" sz="2400" b="1" smtClean="0"/>
              <a:t>Выдающийся руководитель старообрядцев</a:t>
            </a:r>
          </a:p>
          <a:p>
            <a:pPr eaLnBrk="1" hangingPunct="1"/>
            <a:r>
              <a:rPr lang="ru-RU" sz="2400" b="1" smtClean="0"/>
              <a:t>«Кружок ревнителей благочестия»</a:t>
            </a:r>
          </a:p>
          <a:p>
            <a:pPr eaLnBrk="1" hangingPunct="1"/>
            <a:r>
              <a:rPr lang="ru-RU" sz="2400" b="1" smtClean="0"/>
              <a:t>За свои взгляды лишен места в Казанском соборе</a:t>
            </a:r>
          </a:p>
          <a:p>
            <a:pPr eaLnBrk="1" hangingPunct="1"/>
            <a:r>
              <a:rPr lang="ru-RU" sz="2400" b="1" smtClean="0"/>
              <a:t>Сослан с семьей в Сибирь</a:t>
            </a:r>
          </a:p>
        </p:txBody>
      </p:sp>
      <p:pic>
        <p:nvPicPr>
          <p:cNvPr id="21507" name="Picture 2" descr="Картинка 64 из 80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9338" y="1844675"/>
            <a:ext cx="381635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79</TotalTime>
  <Words>264</Words>
  <Application>Microsoft Office PowerPoint</Application>
  <PresentationFormat>Экран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Власть и церковь</vt:lpstr>
      <vt:lpstr>Россия после Смуты</vt:lpstr>
      <vt:lpstr>Патриарх Никон</vt:lpstr>
      <vt:lpstr>Церковная реформа</vt:lpstr>
      <vt:lpstr>Земский собор 1654 </vt:lpstr>
      <vt:lpstr>Царь и Патриарх</vt:lpstr>
      <vt:lpstr>Усиление разногласий между светской властью и  церковью </vt:lpstr>
      <vt:lpstr>Церковный собор 1666 -1667</vt:lpstr>
      <vt:lpstr>Аввакум Петров  (1620 – 1682) </vt:lpstr>
      <vt:lpstr>Протопоп Аввакум</vt:lpstr>
      <vt:lpstr>Сожжение протопопа Аввакума</vt:lpstr>
      <vt:lpstr>Раскол</vt:lpstr>
      <vt:lpstr>Раскол </vt:lpstr>
      <vt:lpstr>Вывод</vt:lpstr>
      <vt:lpstr>Домашнее задание</vt:lpstr>
    </vt:vector>
  </TitlesOfParts>
  <Company>ГОУ Центр образования №654 имени А.Д.Фридмана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Власть и церковь</dc:title>
  <dc:creator>Учитель</dc:creator>
  <cp:lastModifiedBy>Roman</cp:lastModifiedBy>
  <cp:revision>10</cp:revision>
  <dcterms:created xsi:type="dcterms:W3CDTF">2011-02-02T08:30:10Z</dcterms:created>
  <dcterms:modified xsi:type="dcterms:W3CDTF">2012-03-02T23:03:53Z</dcterms:modified>
</cp:coreProperties>
</file>