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56" r:id="rId3"/>
    <p:sldId id="259" r:id="rId4"/>
    <p:sldId id="260" r:id="rId5"/>
    <p:sldId id="262" r:id="rId6"/>
    <p:sldId id="293" r:id="rId7"/>
    <p:sldId id="294" r:id="rId8"/>
    <p:sldId id="317" r:id="rId9"/>
    <p:sldId id="264" r:id="rId10"/>
    <p:sldId id="292" r:id="rId11"/>
    <p:sldId id="266" r:id="rId12"/>
    <p:sldId id="265" r:id="rId13"/>
    <p:sldId id="257" r:id="rId14"/>
    <p:sldId id="286" r:id="rId15"/>
    <p:sldId id="310" r:id="rId16"/>
    <p:sldId id="311" r:id="rId17"/>
    <p:sldId id="313" r:id="rId18"/>
    <p:sldId id="314" r:id="rId19"/>
    <p:sldId id="284" r:id="rId20"/>
    <p:sldId id="316" r:id="rId21"/>
    <p:sldId id="285" r:id="rId22"/>
    <p:sldId id="269" r:id="rId23"/>
    <p:sldId id="287" r:id="rId24"/>
    <p:sldId id="271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288" r:id="rId38"/>
    <p:sldId id="318" r:id="rId39"/>
    <p:sldId id="29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66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6E13B-610E-4CC3-8DAC-9972E54A1594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3A1C7-AABB-426A-A0F2-B804C1424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70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43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3A1C7-AABB-426A-A0F2-B804C142416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128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08D15-0402-4F4B-8C4B-2AEF69819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E93557-219C-476C-A68F-06E00C1F69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1071547"/>
            <a:ext cx="8229600" cy="1285884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Тема урока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2143117"/>
            <a:ext cx="8229600" cy="2928958"/>
          </a:xfrm>
        </p:spPr>
        <p:txBody>
          <a:bodyPr lIns="0" tIns="0" rIns="0" bIns="0" anchor="ctr"/>
          <a:lstStyle/>
          <a:p>
            <a:pPr marL="0"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Праздники в религиях мира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 этот день более 2,5 тысяч лет назад в разные годы произошло три события: </a:t>
            </a:r>
            <a:r>
              <a:rPr lang="ru-RU" sz="3600" u="sng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рождение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Будды, достижение им </a:t>
            </a:r>
            <a:r>
              <a:rPr lang="ru-RU" sz="3600" u="sng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Просветления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в 36 лет и </a:t>
            </a:r>
            <a:r>
              <a:rPr lang="ru-RU" sz="3600" u="sng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уход в Нирвану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на 81 году жизни.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82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Многие дают обет соблюдать строгий пост и пребывать в молчании в течение семи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дней.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879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Песах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(Пасха).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8313" y="1557338"/>
            <a:ext cx="40386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68313" y="1628775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68313" y="1628775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68313" y="1557338"/>
            <a:ext cx="40386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pic>
        <p:nvPicPr>
          <p:cNvPr id="34823" name="Picture 7" descr="&amp;Kcy;&amp;acy;&amp;rcy;&amp;tcy;&amp;icy;&amp;ncy;&amp;kcy;&amp;acy; 4 &amp;icy;&amp;zcy; 534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108209" cy="3557816"/>
          </a:xfrm>
          <a:prstGeom prst="rect">
            <a:avLst/>
          </a:prstGeom>
          <a:noFill/>
        </p:spPr>
      </p:pic>
      <p:pic>
        <p:nvPicPr>
          <p:cNvPr id="34825" name="Picture 9" descr="i?id=484828253-53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00108"/>
            <a:ext cx="4774586" cy="36433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492919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Праздник весны и свободы, в память о массовом исходе евреев из Египта (около 3300 лет назад) </a:t>
            </a:r>
            <a:r>
              <a:rPr lang="ru-RU" dirty="0" smtClean="0"/>
              <a:t>-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8509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Шавуот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(Пятидесятница).</a:t>
            </a:r>
          </a:p>
        </p:txBody>
      </p:sp>
      <p:pic>
        <p:nvPicPr>
          <p:cNvPr id="6156" name="Picture 12" descr="i?id=319782122-13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2894" y="1571612"/>
            <a:ext cx="4351086" cy="3714775"/>
          </a:xfrm>
          <a:prstGeom prst="rect">
            <a:avLst/>
          </a:prstGeom>
          <a:noFill/>
        </p:spPr>
      </p:pic>
      <p:pic>
        <p:nvPicPr>
          <p:cNvPr id="6158" name="Picture 14" descr="i?id=578433162-66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4336882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286388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Шавуот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празднуется дарование еврейскому народу Торы на горе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Синай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при Исходе из Египта. Всю ночь читают Тору.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Рош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Гашана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Клип 5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48200" y="1214422"/>
            <a:ext cx="4038600" cy="491174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Звук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</a:rPr>
              <a:t>шофара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должен напомнить о трубном гласе на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</a:rPr>
              <a:t>Синайской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горе, призвать всех и каждого к покаянию.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857752" cy="383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6836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147248" cy="117949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FF0000"/>
                </a:solidFill>
                <a:latin typeface="Monotype Corsiva" pitchFamily="66" charset="0"/>
              </a:rPr>
              <a:t>Православные праздники.</a:t>
            </a:r>
            <a:br>
              <a:rPr lang="ru-RU" sz="49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00CC"/>
                </a:solidFill>
                <a:latin typeface="Monotype Corsiva" pitchFamily="66" charset="0"/>
              </a:rPr>
              <a:t>Рождество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" y="1080098"/>
            <a:ext cx="9079034" cy="577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9658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ristmas_wallpapers_The_Spirit_of_Christmas___Christmas_011469_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50883" name="Содержимое 2"/>
          <p:cNvSpPr>
            <a:spLocks noGrp="1"/>
          </p:cNvSpPr>
          <p:nvPr>
            <p:ph idx="4294967295"/>
          </p:nvPr>
        </p:nvSpPr>
        <p:spPr>
          <a:xfrm>
            <a:off x="838200" y="1973263"/>
            <a:ext cx="8007350" cy="4095750"/>
          </a:xfrm>
        </p:spPr>
        <p:txBody>
          <a:bodyPr/>
          <a:lstStyle/>
          <a:p>
            <a:pPr marL="273050" indent="-273050" eaLnBrk="1" hangingPunct="1">
              <a:buNone/>
              <a:defRPr/>
            </a:pPr>
            <a:r>
              <a:rPr lang="ru-RU" b="1" dirty="0" smtClean="0">
                <a:solidFill>
                  <a:srgbClr val="00B0F0"/>
                </a:solidFill>
              </a:rPr>
              <a:t>В этот день в небольшом городке Вифлееме произошло небывалое событие — родился в мир </a:t>
            </a:r>
            <a:r>
              <a:rPr lang="ru-RU" b="1" dirty="0" err="1" smtClean="0">
                <a:solidFill>
                  <a:srgbClr val="00B0F0"/>
                </a:solidFill>
              </a:rPr>
              <a:t>Богомладенец</a:t>
            </a:r>
            <a:r>
              <a:rPr lang="ru-RU" b="1" dirty="0" smtClean="0">
                <a:solidFill>
                  <a:srgbClr val="00B0F0"/>
                </a:solidFill>
              </a:rPr>
              <a:t>, Сын Божий. Иисус Христос родился сверхъестественным образом от Девы Марии, Богородицы.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2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Рождество Христово</a:t>
            </a:r>
            <a:br>
              <a:rPr lang="ru-RU" sz="42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ru-RU" sz="42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7 января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Содержимое 2"/>
          <p:cNvSpPr>
            <a:spLocks noGrp="1"/>
          </p:cNvSpPr>
          <p:nvPr>
            <p:ph idx="4294967295"/>
          </p:nvPr>
        </p:nvSpPr>
        <p:spPr>
          <a:xfrm>
            <a:off x="468313" y="642918"/>
            <a:ext cx="8007350" cy="4794270"/>
          </a:xfrm>
        </p:spPr>
        <p:txBody>
          <a:bodyPr/>
          <a:lstStyle/>
          <a:p>
            <a:pPr marL="273050" indent="-273050" eaLnBrk="1" hangingPunct="1">
              <a:buNone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Название праздника – Благовещение – передает главный смысл его: возвещение Деве Марии благой вести о зачатии и о рождении Ею </a:t>
            </a:r>
            <a:r>
              <a:rPr lang="ru-RU" b="1" dirty="0" err="1" smtClean="0">
                <a:solidFill>
                  <a:srgbClr val="0070C0"/>
                </a:solidFill>
              </a:rPr>
              <a:t>Богомладенца</a:t>
            </a:r>
            <a:r>
              <a:rPr lang="ru-RU" b="1" dirty="0" smtClean="0">
                <a:solidFill>
                  <a:srgbClr val="0070C0"/>
                </a:solidFill>
              </a:rPr>
              <a:t> Христа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61956"/>
          </a:xfrm>
          <a:ln w="6350" cap="rnd"/>
        </p:spPr>
        <p:txBody>
          <a:bodyPr rtlCol="0" anchor="b">
            <a:normAutofit fontScale="90000"/>
          </a:bodyPr>
          <a:lstStyle/>
          <a:p>
            <a:pPr>
              <a:defRPr/>
            </a:pPr>
            <a:r>
              <a:rPr lang="ru-RU" sz="42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Благовещение </a:t>
            </a:r>
            <a:r>
              <a:rPr lang="ru-RU" sz="4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7 апреля</a:t>
            </a:r>
            <a:endParaRPr lang="ru-RU" sz="4200" b="1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4" name="Рисунок 3" descr="annunciation-mid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786058"/>
            <a:ext cx="3544357" cy="39290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485" name="Рисунок 4" descr="f_48a1dd29066cb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326" y="2928934"/>
            <a:ext cx="4882739" cy="360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aster_19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5600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071938"/>
            <a:ext cx="8258175" cy="3357562"/>
          </a:xfrm>
        </p:spPr>
        <p:txBody>
          <a:bodyPr/>
          <a:lstStyle/>
          <a:p>
            <a:pPr marL="273050" indent="-273050" eaLnBrk="1" hangingPunct="1">
              <a:defRPr/>
            </a:pPr>
            <a:r>
              <a:rPr lang="ru-RU" sz="2400" b="1" smtClean="0">
                <a:solidFill>
                  <a:srgbClr val="FFFFFF"/>
                </a:solidFill>
              </a:rPr>
              <a:t>Событие Воскресения Христова — величайший христианский праздник. Это есть праздников Праздник и Торжество из торжеств, знамение победы над грехом и смертью и начало бытия мира, искупленного и освященного Господом Иисусом Христом. </a:t>
            </a:r>
          </a:p>
          <a:p>
            <a:pPr marL="273050" indent="-273050"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8275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FFFF"/>
                </a:solidFill>
              </a:rPr>
              <a:t>Пасха – Воскресение Христово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0bad183d0bbd0b8d187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65065"/>
            <a:ext cx="4500594" cy="32929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3555" name="Рисунок 5" descr="560642b2623b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071688"/>
            <a:ext cx="26733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_12c8f_bfd66758_-1-L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1357298"/>
            <a:ext cx="4405342" cy="330400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Рисунок 4" descr="kulich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3671" y="4008445"/>
            <a:ext cx="2381250" cy="21812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3" descr="42364545_Pasha4[1]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26" y="339584"/>
            <a:ext cx="2929184" cy="36606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3714750" y="6096000"/>
            <a:ext cx="5429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C0000"/>
                </a:solidFill>
              </a:rPr>
              <a:t>Христос </a:t>
            </a:r>
            <a:r>
              <a:rPr lang="ru-RU" sz="4400" b="1" dirty="0" err="1">
                <a:solidFill>
                  <a:srgbClr val="CC0000"/>
                </a:solidFill>
              </a:rPr>
              <a:t>Воскресе</a:t>
            </a:r>
            <a:r>
              <a:rPr lang="ru-RU" sz="4400" b="1" dirty="0">
                <a:solidFill>
                  <a:srgbClr val="CC0000"/>
                </a:solidFill>
              </a:rPr>
              <a:t>!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498475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7034" name="Содержимое 2"/>
          <p:cNvSpPr>
            <a:spLocks/>
          </p:cNvSpPr>
          <p:nvPr/>
        </p:nvSpPr>
        <p:spPr bwMode="auto">
          <a:xfrm>
            <a:off x="3203575" y="0"/>
            <a:ext cx="5292725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Праздник этот называется еще Пасхою, это праздник победы Спасителя над злом, Жизни над грехом и смертью.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http://blog.russkie-prostori.com/wp-content/gallery/easter-in-russia/2fb88a6ee740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98" y="1"/>
            <a:ext cx="9207298" cy="7058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0557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42862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8715436" cy="5281634"/>
          </a:xfrm>
        </p:spPr>
        <p:txBody>
          <a:bodyPr>
            <a:normAutofit/>
          </a:bodyPr>
          <a:lstStyle/>
          <a:p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Цели урока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: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Систематизация и обобщение знаний о праздниках в религиях мира: христианских, мусульманских, иудейских и буддийских.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58204" cy="98903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ТРОИЦА - пятидесятница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Картинка 4"/>
          <p:cNvSpPr>
            <a:spLocks noGrp="1"/>
          </p:cNvSpPr>
          <p:nvPr>
            <p:ph type="clipArt" sz="half" idx="1"/>
          </p:nvPr>
        </p:nvSpPr>
        <p:spPr/>
      </p:sp>
      <p:pic>
        <p:nvPicPr>
          <p:cNvPr id="3076" name="Picture 4" descr="http://img-fotki.yandex.ru/get/3602/plo395.6/0_a747_14362918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285861"/>
            <a:ext cx="4929222" cy="5286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8529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Праздник Святой Троицы - это праздник обновления жизни, праздник зелени.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571612"/>
            <a:ext cx="4038600" cy="4554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На Троицу принято храм Божий и дома украшать ветвями клена, сирени, берез, ив, луговыми травами, цветами. На Троицу и после неё уже нельзя было петь веснянки, зато на Троицу принято пускать венки из цветов по воде. 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Картинка 4"/>
          <p:cNvSpPr>
            <a:spLocks noGrp="1"/>
          </p:cNvSpPr>
          <p:nvPr>
            <p:ph type="clipArt" sz="half" idx="1"/>
          </p:nvPr>
        </p:nvSpPr>
        <p:spPr/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71678"/>
            <a:ext cx="4539804" cy="385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8529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-214345" y="0"/>
            <a:ext cx="8901146" cy="14176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Курбан-байрам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(Праздник жертвоприношения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143372" cy="414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88"/>
            <a:ext cx="4071966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Ураза-байрам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2936"/>
            <a:ext cx="9144000" cy="572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Мавлид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 - день рождения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Мухаммада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1520" name="Picture 16" descr="i?id=261174649-49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143" y="1928802"/>
            <a:ext cx="4432858" cy="3429024"/>
          </a:xfrm>
          <a:prstGeom prst="rect">
            <a:avLst/>
          </a:prstGeom>
          <a:noFill/>
        </p:spPr>
      </p:pic>
      <p:pic>
        <p:nvPicPr>
          <p:cNvPr id="21522" name="Picture 18" descr="i?id=66802743-59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42" y="1985126"/>
            <a:ext cx="4515758" cy="3372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429264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Отмечается в мусульманском мире 12 числа месяца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</a:rPr>
              <a:t>раби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</a:rPr>
              <a:t>аль-авваль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3501008"/>
            <a:ext cx="2880320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543956" cy="4357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Тест  «Праздники в религиях мира»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Как называется праздник Воскресение Христово?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Рождество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Пасха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Новый 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748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4509120"/>
            <a:ext cx="338437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Как называется праздник — день рождение Иисуса?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Новый год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Пасха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Рождество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406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3501008"/>
            <a:ext cx="496855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В какой день недели всегда происходит Пасха?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на пятницу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на воскресенье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на субботу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97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4509120"/>
            <a:ext cx="316835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В какой день христиане празднуют Рождество Христово?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1 января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31 декабря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7 января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895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2780928"/>
            <a:ext cx="4824536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Главный праздник мусульман?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Курбан - байрам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Шавуот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Суккот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829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39750" y="214291"/>
            <a:ext cx="8229600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ПРАЗДНИК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4282" y="928670"/>
            <a:ext cx="2335213" cy="3571900"/>
            <a:chOff x="103" y="1260"/>
            <a:chExt cx="1426" cy="1889"/>
          </a:xfrm>
        </p:grpSpPr>
        <p:pic>
          <p:nvPicPr>
            <p:cNvPr id="61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3" y="1260"/>
              <a:ext cx="1427" cy="18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52" name="Text Box 4"/>
            <p:cNvSpPr txBox="1">
              <a:spLocks noChangeArrowheads="1"/>
            </p:cNvSpPr>
            <p:nvPr/>
          </p:nvSpPr>
          <p:spPr bwMode="auto">
            <a:xfrm>
              <a:off x="103" y="1260"/>
              <a:ext cx="1427" cy="18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500175"/>
            <a:ext cx="3812809" cy="35130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39750" y="4929198"/>
            <a:ext cx="822960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ПРАЗДНИК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 нерабочий день, день радости, установленный в честь какого - либо события (словарь Ожегова)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571736" y="1071546"/>
            <a:ext cx="2714644" cy="3172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Веселье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Подарки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Угощение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Отдых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3645024"/>
            <a:ext cx="432048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913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Какой малый мусульманский праздник Вы знаете?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а) Ураза - байрам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б) </a:t>
            </a:r>
            <a:r>
              <a:rPr lang="ru-RU" b="1" dirty="0" err="1" smtClean="0">
                <a:solidFill>
                  <a:srgbClr val="0070C0"/>
                </a:solidFill>
              </a:rPr>
              <a:t>Курбан</a:t>
            </a:r>
            <a:r>
              <a:rPr lang="ru-RU" b="1" dirty="0" smtClean="0">
                <a:solidFill>
                  <a:srgbClr val="0070C0"/>
                </a:solidFill>
              </a:rPr>
              <a:t> - байрам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в) Пасха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443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348880"/>
            <a:ext cx="8280920" cy="1224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522606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В честь какого события празднуется малый праздник?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в честь окончания 30-дневного поста в месяц рамадан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в честь начала поста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471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844824"/>
            <a:ext cx="6912768" cy="13681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Маулид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это праздник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день рождения пророка Мухаммеда;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священный месяц, начало нового года;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ночь чудесного вознесения пророка на небеса.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274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2780928"/>
            <a:ext cx="3384376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Песах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— это главный праздник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иудаизма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ислам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христианства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г) буддизма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878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88" y="3429000"/>
            <a:ext cx="2160240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10. Что едят во время праздника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Песах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квас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мацу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нет запретов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972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365104"/>
            <a:ext cx="8208912" cy="1152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11. С какой историей связано, что именно этот продукт едят иудеи во время праздника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Песах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в магазинах не продают другие продукты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не хотят готовить другую пищу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бежали в спешке из Египта и не успели заквасить тесто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1644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4293096"/>
            <a:ext cx="2952328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12. От какой пищи принято воздерживаться во время праздника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Шавуот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от молочных продуктов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от рыбы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от мяса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73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задание.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Расскажи членам семьи и друзьям о понравившемся религиозном празднике.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3" y="214290"/>
            <a:ext cx="8286809" cy="57864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565400"/>
            <a:ext cx="8351838" cy="260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95120" cy="63341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A50021"/>
                </a:solidFill>
                <a:latin typeface="Monotype Corsiva" pitchFamily="66" charset="0"/>
              </a:rPr>
              <a:t>Религиозные праздники.</a:t>
            </a:r>
          </a:p>
        </p:txBody>
      </p:sp>
      <p:graphicFrame>
        <p:nvGraphicFramePr>
          <p:cNvPr id="29799" name="Group 10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203847507"/>
              </p:ext>
            </p:extLst>
          </p:nvPr>
        </p:nvGraphicFramePr>
        <p:xfrm>
          <a:off x="395536" y="1056322"/>
          <a:ext cx="8496175" cy="5730240"/>
        </p:xfrm>
        <a:graphic>
          <a:graphicData uri="http://schemas.openxmlformats.org/drawingml/2006/table">
            <a:tbl>
              <a:tblPr/>
              <a:tblGrid>
                <a:gridCol w="2071670"/>
                <a:gridCol w="2021141"/>
                <a:gridCol w="2212661"/>
                <a:gridCol w="2190703"/>
              </a:tblGrid>
              <a:tr h="424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Христи-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анство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Ислам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Иудаизм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Буддизм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0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Рождество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Курбан</a:t>
                      </a: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байрам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Песах</a:t>
                      </a: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Сагаал-ган</a:t>
                      </a: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0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Пасха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Ураза-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байрам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Шавуот</a:t>
                      </a: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Дончод</a:t>
                      </a: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Троица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Мавлид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Рош</a:t>
                      </a:r>
                      <a:r>
                        <a:rPr kumimoji="0" 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4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Гашана</a:t>
                      </a: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Буддизм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714356"/>
            <a:ext cx="4114800" cy="5857916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7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Сагаалган</a:t>
            </a:r>
            <a:r>
              <a:rPr lang="ru-RU" sz="7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7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«белый месяц»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 eaLnBrk="1" hangingPunct="1">
              <a:lnSpc>
                <a:spcPct val="120000"/>
              </a:lnSpc>
            </a:pPr>
            <a:r>
              <a:rPr lang="ru-RU" sz="5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 начала весны и Нового года</a:t>
            </a:r>
          </a:p>
          <a:p>
            <a:pPr eaLnBrk="1" hangingPunct="1">
              <a:lnSpc>
                <a:spcPct val="120000"/>
              </a:lnSpc>
            </a:pPr>
            <a:r>
              <a:rPr lang="ru-RU" sz="5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храме в течение суток проходят торжественные молебны – хуралы. </a:t>
            </a:r>
          </a:p>
          <a:p>
            <a:pPr eaLnBrk="1" hangingPunct="1">
              <a:lnSpc>
                <a:spcPct val="120000"/>
              </a:lnSpc>
            </a:pPr>
            <a:r>
              <a:rPr lang="ru-RU" sz="5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 накрывается праздничный стол, на котором должна быть «белая пища»: творог, молоко, сметана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00563" y="5300663"/>
            <a:ext cx="3959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Мясо и сладости - современные угощения в праздник Белого месяца </a:t>
            </a:r>
          </a:p>
        </p:txBody>
      </p:sp>
      <p:pic>
        <p:nvPicPr>
          <p:cNvPr id="11269" name="Picture 5" descr="300px-Tsagaan_s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1352" y="1142984"/>
            <a:ext cx="482864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628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7098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5018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08" y="0"/>
            <a:ext cx="91954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7256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Согласно буддийской традиции, Будда перед уходом в нирвану призвал к себе всех животных, однако с ним проститься пришли лишь  - </a:t>
            </a:r>
            <a:r>
              <a:rPr lang="ru-RU" b="1" dirty="0" smtClean="0">
                <a:solidFill>
                  <a:srgbClr val="0070C0"/>
                </a:solidFill>
              </a:rPr>
              <a:t>Мышь, Корова, Тигр, Заяц, Дракон, Змея, Лошадь, Овца, Обезьяна, Курица, Собака и Свинья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 В благодарность Будда им вручил каждому  по одному году управления , причем годы были даны именно в таком порядке, в каком животные пришли к Будде. Так появился знаменитый 12-летний «цикл животных»</a:t>
            </a:r>
          </a:p>
          <a:p>
            <a:pPr algn="ctr"/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02" y="285728"/>
            <a:ext cx="8643998" cy="70643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День рождения Будды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Дончод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-Хурал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5622" name="Picture 22" descr="i?id=234032110-6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272820" cy="402342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857364"/>
            <a:ext cx="5312794" cy="353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651</Words>
  <Application>Microsoft Office PowerPoint</Application>
  <PresentationFormat>Экран (4:3)</PresentationFormat>
  <Paragraphs>81</Paragraphs>
  <Slides>39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Тема урока</vt:lpstr>
      <vt:lpstr>Слайд 2</vt:lpstr>
      <vt:lpstr>Слайд 3</vt:lpstr>
      <vt:lpstr>Религиозные праздники.</vt:lpstr>
      <vt:lpstr>Буддизм</vt:lpstr>
      <vt:lpstr>Слайд 6</vt:lpstr>
      <vt:lpstr>Слайд 7</vt:lpstr>
      <vt:lpstr>Слайд 8</vt:lpstr>
      <vt:lpstr>День рождения Будды.  Дончод -Хурал</vt:lpstr>
      <vt:lpstr>В этот день более 2,5 тысяч лет назад в разные годы произошло три события: рождение  Будды, достижение им Просветления в 36 лет и уход в Нирвану на 81 году жизни.</vt:lpstr>
      <vt:lpstr> Песах (Пасха).</vt:lpstr>
      <vt:lpstr>Шавуот (Пятидесятница).</vt:lpstr>
      <vt:lpstr>Рош- Гашана</vt:lpstr>
      <vt:lpstr>Православные праздники. Рождество</vt:lpstr>
      <vt:lpstr>Рождество Христово 7 января</vt:lpstr>
      <vt:lpstr>Благовещение 7 апреля</vt:lpstr>
      <vt:lpstr>Слайд 17</vt:lpstr>
      <vt:lpstr>Слайд 18</vt:lpstr>
      <vt:lpstr>            </vt:lpstr>
      <vt:lpstr>ТРОИЦА - пятидесятница</vt:lpstr>
      <vt:lpstr>Праздник Святой Троицы - это праздник обновления жизни, праздник зелени.</vt:lpstr>
      <vt:lpstr> Курбан-байрам (Праздник жертвоприношения).</vt:lpstr>
      <vt:lpstr>Ураза-байрам</vt:lpstr>
      <vt:lpstr>Мавлид  - день рождения Мухаммада</vt:lpstr>
      <vt:lpstr>Тест  «Праздники в религиях мира»  1. Как называется праздник Воскресение Христово? а) Рождество б) Пасха в) Новый год </vt:lpstr>
      <vt:lpstr>2. Как называется праздник — день рождение Иисуса? а) Новый год б) Пасха в) Рождество</vt:lpstr>
      <vt:lpstr>3. В какой день недели всегда происходит Пасха? а) на пятницу б) на воскресенье в) на субботу</vt:lpstr>
      <vt:lpstr>4. В какой день христиане празднуют Рождество Христово? а) 1 января б) 31 декабря в) 7 января </vt:lpstr>
      <vt:lpstr>5. Главный праздник мусульман? а) Курбан - байрам б) Шавуот в) Суккот</vt:lpstr>
      <vt:lpstr>6. Какой малый мусульманский праздник Вы знаете? а) Ураза - байрам б) Курбан - байрам в) Пасха</vt:lpstr>
      <vt:lpstr>7. В честь какого события празднуется малый праздник? а) в честь окончания 30-дневного поста в месяц рамадан б) в честь начала поста </vt:lpstr>
      <vt:lpstr>8. Маулид – это праздник  а) день рождения пророка Мухаммеда; б) священный месяц, начало нового года; в) ночь чудесного вознесения пророка на небеса.</vt:lpstr>
      <vt:lpstr>9. Песах — это главный праздник а) иудаизма б) ислам в) христианства г) буддизма</vt:lpstr>
      <vt:lpstr>10. Что едят во время праздника Песах? а) квас б) мацу в) нет запретов </vt:lpstr>
      <vt:lpstr>11. С какой историей связано, что именно этот продукт едят иудеи во время праздника Песах? а) в магазинах не продают другие продукты б) не хотят готовить другую пищу в) бежали в спешке из Египта и не успели заквасить тесто </vt:lpstr>
      <vt:lpstr>12. От какой пищи принято воздерживаться во время праздника Шавуот? а) от молочных продуктов б) от рыбы в) от мяса </vt:lpstr>
      <vt:lpstr>Домашнее задание.  -  Расскажи членам семьи и друзьям о понравившемся религиозном празднике. 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Елизавета</cp:lastModifiedBy>
  <cp:revision>57</cp:revision>
  <dcterms:created xsi:type="dcterms:W3CDTF">2013-01-28T19:28:30Z</dcterms:created>
  <dcterms:modified xsi:type="dcterms:W3CDTF">2006-12-31T23:35:07Z</dcterms:modified>
</cp:coreProperties>
</file>