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2" r:id="rId6"/>
    <p:sldId id="266" r:id="rId7"/>
    <p:sldId id="263" r:id="rId8"/>
    <p:sldId id="258" r:id="rId9"/>
    <p:sldId id="259" r:id="rId10"/>
    <p:sldId id="261" r:id="rId11"/>
    <p:sldId id="260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6E4BD-40EB-4B1B-9A5B-8369806E2B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E0CD-27FC-484A-864D-3A56EA17D1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5B97-5EEA-4865-BEB0-06FC8B081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6E92F-CD94-4A3E-A372-5493AD1E5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2E930-7A30-4E92-83C7-6477019964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DE50A-E940-470C-9D37-B4E1CB5E7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6C92-6A17-48B1-B9AA-D623A7B0B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CF966-4061-4BF2-9EC4-60C1FF217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B66D3-9689-4F67-AB9F-BBAE89E6F8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A7C67-2D98-4693-B57F-9FF3BD059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28370-8ADF-4B23-84CC-0ED7C3B7A2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E8F3B9-0B2A-4914-AFE3-930DB89F87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wmf"/><Relationship Id="rId4" Type="http://schemas.openxmlformats.org/officeDocument/2006/relationships/image" Target="../media/image28.gif"/><Relationship Id="rId9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hyperlink" Target="../&#1052;&#1086;&#1080;%20&#1076;&#1086;&#1082;&#1091;&#1084;&#1077;&#1085;&#1090;&#1099;/&#1082;%20&#1091;&#1088;&#1086;&#1082;&#1091;%20&#1079;&#1076;&#1086;&#1088;&#1086;&#1074;&#1100;&#1077;/A%20headache.doc" TargetMode="External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828583" cy="249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25"/>
              </a:avLst>
            </a:prstTxWarp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"</a:t>
            </a:r>
            <a:r>
              <a:rPr lang="ru-RU" sz="4800" dirty="0">
                <a:solidFill>
                  <a:srgbClr val="FF0000"/>
                </a:solidFill>
              </a:rPr>
              <a:t>Неа</a:t>
            </a:r>
            <a:r>
              <a:rPr lang="en-US" sz="4800" dirty="0">
                <a:solidFill>
                  <a:srgbClr val="FF0000"/>
                </a:solidFill>
              </a:rPr>
              <a:t>l</a:t>
            </a:r>
            <a:r>
              <a:rPr lang="ru-RU" sz="4800" dirty="0">
                <a:solidFill>
                  <a:srgbClr val="FF0000"/>
                </a:solidFill>
              </a:rPr>
              <a:t>th </a:t>
            </a:r>
            <a:r>
              <a:rPr lang="ru-RU" sz="4800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ru-RU" sz="4800" dirty="0" smtClean="0"/>
              <a:t>.</a:t>
            </a:r>
            <a:endParaRPr lang="ru-RU" sz="48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3" name="Picture 5" descr="j02407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4680520" cy="4437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3534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Закончите предложения: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08038" y="1520825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If you have a cold, you should…</a:t>
            </a:r>
            <a:endParaRPr lang="ru-RU" sz="4000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6238" y="23669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1.</a:t>
            </a:r>
            <a:endParaRPr lang="ru-RU" sz="2400" b="1"/>
          </a:p>
        </p:txBody>
      </p:sp>
      <p:pic>
        <p:nvPicPr>
          <p:cNvPr id="7179" name="Picture 11" descr="MCj040416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205038"/>
            <a:ext cx="1819275" cy="1685925"/>
          </a:xfrm>
          <a:prstGeom prst="rect">
            <a:avLst/>
          </a:prstGeom>
          <a:noFill/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471863" y="22955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2.</a:t>
            </a:r>
          </a:p>
        </p:txBody>
      </p:sp>
      <p:pic>
        <p:nvPicPr>
          <p:cNvPr id="7181" name="Picture 13" descr="MPj040145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2276475"/>
            <a:ext cx="1208088" cy="1511300"/>
          </a:xfrm>
          <a:prstGeom prst="rect">
            <a:avLst/>
          </a:prstGeom>
          <a:noFill/>
        </p:spPr>
      </p:pic>
      <p:pic>
        <p:nvPicPr>
          <p:cNvPr id="7182" name="Picture 14" descr="MMj0223783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708275"/>
            <a:ext cx="1511300" cy="1087438"/>
          </a:xfrm>
          <a:prstGeom prst="rect">
            <a:avLst/>
          </a:prstGeom>
          <a:noFill/>
        </p:spPr>
      </p:pic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40425" y="22764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3.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23850" y="429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5.</a:t>
            </a:r>
          </a:p>
        </p:txBody>
      </p:sp>
      <p:pic>
        <p:nvPicPr>
          <p:cNvPr id="7187" name="Picture 19" descr="MCj037913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724400"/>
            <a:ext cx="1855788" cy="1485900"/>
          </a:xfrm>
          <a:prstGeom prst="rect">
            <a:avLst/>
          </a:prstGeom>
          <a:noFill/>
        </p:spPr>
      </p:pic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627313" y="42211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6.</a:t>
            </a:r>
          </a:p>
        </p:txBody>
      </p:sp>
      <p:pic>
        <p:nvPicPr>
          <p:cNvPr id="7189" name="Picture 21" descr="MPj033730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4437063"/>
            <a:ext cx="1254125" cy="1757362"/>
          </a:xfrm>
          <a:prstGeom prst="rect">
            <a:avLst/>
          </a:prstGeom>
          <a:noFill/>
        </p:spPr>
      </p:pic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716463" y="42211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7.</a:t>
            </a:r>
          </a:p>
        </p:txBody>
      </p:sp>
      <p:pic>
        <p:nvPicPr>
          <p:cNvPr id="7191" name="Picture 23" descr="MPj040953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4292600"/>
            <a:ext cx="1549400" cy="2049463"/>
          </a:xfrm>
          <a:prstGeom prst="rect">
            <a:avLst/>
          </a:prstGeom>
          <a:noFill/>
        </p:spPr>
      </p:pic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235825" y="429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8.</a:t>
            </a:r>
          </a:p>
        </p:txBody>
      </p:sp>
      <p:pic>
        <p:nvPicPr>
          <p:cNvPr id="7194" name="Picture 26" descr="MCj0100778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1725" y="4652963"/>
            <a:ext cx="1389063" cy="1476375"/>
          </a:xfrm>
          <a:prstGeom prst="rect">
            <a:avLst/>
          </a:prstGeom>
          <a:noFill/>
        </p:spPr>
      </p:pic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0" y="4005263"/>
            <a:ext cx="9144000" cy="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132138" y="2205038"/>
            <a:ext cx="0" cy="18002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V="1">
            <a:off x="5580063" y="2205038"/>
            <a:ext cx="0" cy="18002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2484438" y="4005263"/>
            <a:ext cx="0" cy="26638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500563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643438" y="4005263"/>
            <a:ext cx="0" cy="26638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7019925" y="4005263"/>
            <a:ext cx="0" cy="26638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0" y="2205038"/>
            <a:ext cx="9144000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7380288" y="22050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4.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7308850" y="2205038"/>
            <a:ext cx="0" cy="18002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207" name="Picture 39" descr="jurist_0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288" y="2852738"/>
            <a:ext cx="1512887" cy="1100137"/>
          </a:xfrm>
          <a:prstGeom prst="rect">
            <a:avLst/>
          </a:prstGeom>
          <a:noFill/>
        </p:spPr>
      </p:pic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84213" y="3573463"/>
            <a:ext cx="2420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consult the doctor</a:t>
            </a:r>
            <a:endParaRPr lang="ru-RU" sz="2000" b="1" dirty="0"/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184525" y="3592513"/>
            <a:ext cx="2092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drink herbal tea</a:t>
            </a:r>
            <a:endParaRPr lang="ru-RU" sz="2000" b="1" dirty="0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632450" y="3665538"/>
            <a:ext cx="18630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drink hot milk</a:t>
            </a:r>
            <a:endParaRPr lang="ru-RU" sz="2000" b="1" dirty="0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7524750" y="2205038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have medical </a:t>
            </a:r>
          </a:p>
          <a:p>
            <a:r>
              <a:rPr lang="en-US" b="1" dirty="0"/>
              <a:t>checks</a:t>
            </a:r>
            <a:endParaRPr lang="ru-RU" b="1" dirty="0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03213" y="6113463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stay in bed</a:t>
            </a:r>
            <a:endParaRPr lang="ru-RU" b="1" dirty="0"/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535238" y="61134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take some vitamin</a:t>
            </a:r>
            <a:endParaRPr lang="ru-RU" b="1" dirty="0"/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767263" y="625633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eat garlic</a:t>
            </a:r>
            <a:endParaRPr lang="ru-RU" b="1"/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7072313" y="61849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keep warm</a:t>
            </a:r>
            <a:endParaRPr lang="ru-RU" b="1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58324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Вредные советы</a:t>
            </a:r>
          </a:p>
        </p:txBody>
      </p:sp>
      <p:pic>
        <p:nvPicPr>
          <p:cNvPr id="6149" name="Picture 5" descr="MCj0428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4075" y="188913"/>
            <a:ext cx="1939925" cy="1774825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1775" y="1597025"/>
            <a:ext cx="6364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/>
              <a:t>If you have a toothache, you </a:t>
            </a:r>
            <a:r>
              <a:rPr lang="en-US" sz="2800" b="1">
                <a:solidFill>
                  <a:srgbClr val="FF0000"/>
                </a:solidFill>
              </a:rPr>
              <a:t>must </a:t>
            </a:r>
          </a:p>
          <a:p>
            <a:pPr marL="342900" indent="-342900"/>
            <a:r>
              <a:rPr lang="en-US" sz="2800" b="1"/>
              <a:t>   consult a doctor</a:t>
            </a:r>
            <a:r>
              <a:rPr lang="en-US" sz="2400" b="1"/>
              <a:t>. </a:t>
            </a:r>
            <a:endParaRPr lang="ru-RU" sz="2400" b="1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08625" y="1628775"/>
            <a:ext cx="10080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must</a:t>
            </a:r>
            <a:endParaRPr lang="ru-RU" sz="2400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31775" y="2460625"/>
            <a:ext cx="6953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2.</a:t>
            </a:r>
            <a:r>
              <a:rPr lang="en-US"/>
              <a:t> </a:t>
            </a:r>
            <a:r>
              <a:rPr lang="en-US" sz="2800" b="1"/>
              <a:t>If you have a sore throat, you  </a:t>
            </a:r>
            <a:r>
              <a:rPr lang="en-US" sz="2800" b="1">
                <a:solidFill>
                  <a:srgbClr val="FF0000"/>
                </a:solidFill>
              </a:rPr>
              <a:t>should </a:t>
            </a:r>
          </a:p>
          <a:p>
            <a:r>
              <a:rPr lang="en-US" sz="2800" b="1"/>
              <a:t>  drink hot milk.</a:t>
            </a:r>
            <a:endParaRPr lang="ru-RU" sz="2800" b="1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795963" y="2420938"/>
            <a:ext cx="18002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shouldn’t</a:t>
            </a:r>
            <a:endParaRPr lang="ru-RU" sz="2400" b="1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9388" y="3357563"/>
            <a:ext cx="8805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3. If you have a cut, you   </a:t>
            </a:r>
            <a:r>
              <a:rPr lang="en-US" sz="2800" b="1">
                <a:solidFill>
                  <a:srgbClr val="FF0000"/>
                </a:solidFill>
              </a:rPr>
              <a:t>must</a:t>
            </a:r>
            <a:r>
              <a:rPr lang="en-US" sz="2800" b="1"/>
              <a:t>    put a plaster on it.</a:t>
            </a:r>
            <a:endParaRPr lang="ru-RU" sz="2800" b="1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500563" y="3357563"/>
            <a:ext cx="1295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mustn’t</a:t>
            </a:r>
            <a:endParaRPr lang="ru-RU" sz="2400" b="1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79388" y="4149725"/>
            <a:ext cx="8234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4. If you have a stomachache,   you    </a:t>
            </a:r>
            <a:r>
              <a:rPr lang="en-US" sz="2800" b="1">
                <a:solidFill>
                  <a:srgbClr val="FF0000"/>
                </a:solidFill>
              </a:rPr>
              <a:t>shouldn’t </a:t>
            </a:r>
          </a:p>
          <a:p>
            <a:r>
              <a:rPr lang="en-US" sz="2800" b="1"/>
              <a:t>   eat  garlic. </a:t>
            </a:r>
            <a:endParaRPr lang="ru-RU" sz="2800" b="1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516688" y="4149725"/>
            <a:ext cx="18716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should</a:t>
            </a:r>
            <a:endParaRPr lang="ru-RU" sz="2400" b="1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98438" y="5157788"/>
            <a:ext cx="8945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5. If you have a cough, you </a:t>
            </a:r>
            <a:r>
              <a:rPr lang="en-US" sz="2800" b="1">
                <a:solidFill>
                  <a:srgbClr val="FF0000"/>
                </a:solidFill>
              </a:rPr>
              <a:t>should</a:t>
            </a:r>
            <a:r>
              <a:rPr lang="en-US" sz="2800" b="1"/>
              <a:t> drink  herbal tea.</a:t>
            </a:r>
            <a:endParaRPr lang="ru-RU" sz="2800" b="1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932363" y="5157788"/>
            <a:ext cx="12239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should</a:t>
            </a:r>
            <a:endParaRPr lang="ru-RU" sz="2400" b="1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7" grpId="0" animBg="1"/>
      <p:bldP spid="6161" grpId="0" animBg="1"/>
      <p:bldP spid="6164" grpId="0" animBg="1"/>
      <p:bldP spid="61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403350" y="2060575"/>
            <a:ext cx="6119813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Thank you </a:t>
            </a:r>
          </a:p>
          <a:p>
            <a:pPr algn="ctr"/>
            <a:r>
              <a:rPr lang="en-US" sz="54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for your work!</a:t>
            </a:r>
            <a:endParaRPr lang="ru-RU" sz="54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77771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Запомни слова и словосочетания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9388" y="5949950"/>
            <a:ext cx="2143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Спрятать английские слова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9388" y="6381750"/>
            <a:ext cx="2128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Показать английские слова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019925" y="6021388"/>
            <a:ext cx="1895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Спрятать русские слова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019925" y="6453188"/>
            <a:ext cx="1881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Показать русские слова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19250" y="1557338"/>
            <a:ext cx="2016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Herbal</a:t>
            </a:r>
            <a:r>
              <a:rPr lang="en-US" b="1" dirty="0"/>
              <a:t>  tea</a:t>
            </a:r>
            <a:endParaRPr lang="ru-RU" b="1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7675" y="2008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619250" y="1916113"/>
            <a:ext cx="1999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Put a </a:t>
            </a:r>
            <a:r>
              <a:rPr lang="en-US" sz="2000" b="1" dirty="0"/>
              <a:t>plaster</a:t>
            </a:r>
            <a:r>
              <a:rPr lang="en-US" b="1" dirty="0"/>
              <a:t> on</a:t>
            </a:r>
            <a:endParaRPr lang="ru-RU" b="1" dirty="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91680" y="2276872"/>
            <a:ext cx="1716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Eat </a:t>
            </a:r>
            <a:r>
              <a:rPr lang="en-US" sz="2000" b="1" dirty="0"/>
              <a:t>garlic</a:t>
            </a:r>
            <a:endParaRPr lang="ru-RU" sz="2000" b="1" dirty="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619250" y="2636838"/>
            <a:ext cx="1247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Eat </a:t>
            </a:r>
            <a:r>
              <a:rPr lang="en-US" sz="2000" b="1" dirty="0"/>
              <a:t>fruits</a:t>
            </a:r>
            <a:endParaRPr lang="ru-RU" sz="2000" b="1" dirty="0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619250" y="2997200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Chec</a:t>
            </a:r>
            <a:r>
              <a:rPr lang="en-US" sz="2000" b="1" dirty="0"/>
              <a:t>k</a:t>
            </a:r>
            <a:r>
              <a:rPr lang="en-US" b="1" dirty="0"/>
              <a:t>  the temperature</a:t>
            </a:r>
            <a:endParaRPr lang="ru-RU" b="1" dirty="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619250" y="3357563"/>
            <a:ext cx="1460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Keep a </a:t>
            </a:r>
            <a:r>
              <a:rPr lang="en-US" sz="2000" b="1" dirty="0"/>
              <a:t>diet</a:t>
            </a:r>
            <a:endParaRPr lang="ru-RU" sz="2000" b="1" dirty="0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691680" y="3717032"/>
            <a:ext cx="1724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A  </a:t>
            </a:r>
            <a:r>
              <a:rPr lang="en-US" sz="2000" b="1" dirty="0"/>
              <a:t>broken</a:t>
            </a:r>
            <a:r>
              <a:rPr lang="en-US" b="1" dirty="0"/>
              <a:t> leg</a:t>
            </a:r>
            <a:endParaRPr lang="ru-RU" b="1" dirty="0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619250" y="4005064"/>
            <a:ext cx="25927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A  </a:t>
            </a:r>
            <a:r>
              <a:rPr lang="en-US" sz="2000" b="1" dirty="0"/>
              <a:t>broken</a:t>
            </a:r>
            <a:r>
              <a:rPr lang="en-US" b="1" dirty="0"/>
              <a:t>  arm</a:t>
            </a:r>
            <a:endParaRPr lang="ru-RU" b="1" dirty="0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 rot="10800000" flipV="1">
            <a:off x="1633486" y="4505558"/>
            <a:ext cx="17143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Don't  worry!</a:t>
            </a:r>
            <a:endParaRPr lang="ru-RU" b="1" dirty="0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619250" y="4797425"/>
            <a:ext cx="16626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Call a </a:t>
            </a:r>
            <a:r>
              <a:rPr lang="en-US" sz="2000" b="1" dirty="0"/>
              <a:t>doctor</a:t>
            </a:r>
            <a:endParaRPr lang="ru-RU" sz="2000" b="1" dirty="0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619250" y="5157788"/>
            <a:ext cx="2550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What’s  the matter?</a:t>
            </a:r>
            <a:endParaRPr lang="ru-RU" sz="2000" b="1" dirty="0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619250" y="5445125"/>
            <a:ext cx="3096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Follow </a:t>
            </a:r>
            <a:r>
              <a:rPr lang="en-US" sz="2000" b="1" dirty="0"/>
              <a:t>my</a:t>
            </a:r>
            <a:r>
              <a:rPr lang="en-US" b="1" dirty="0"/>
              <a:t> advice</a:t>
            </a:r>
            <a:endParaRPr lang="ru-RU" b="1" dirty="0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335463" y="1504950"/>
            <a:ext cx="1923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Травяной чай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408488" y="1865313"/>
            <a:ext cx="29463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Приклейте  пластырь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427538" y="2276475"/>
            <a:ext cx="1913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Ешьте чеснок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427984" y="2636912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Ешьте фрукты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427538" y="2924175"/>
            <a:ext cx="3239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Измеряйте температуру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408488" y="3305175"/>
            <a:ext cx="259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Соблюдайте диету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427538" y="3716338"/>
            <a:ext cx="2248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Сломанная нога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427538" y="4076700"/>
            <a:ext cx="2189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Сломанная</a:t>
            </a:r>
            <a:r>
              <a:rPr lang="ru-RU" b="1" dirty="0"/>
              <a:t> рука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500563" y="4437063"/>
            <a:ext cx="2107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Не </a:t>
            </a:r>
            <a:r>
              <a:rPr lang="ru-RU" sz="2000" b="1" dirty="0"/>
              <a:t>волнуйтесь</a:t>
            </a:r>
            <a:r>
              <a:rPr lang="ru-RU" b="1" dirty="0"/>
              <a:t>!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500563" y="4724400"/>
            <a:ext cx="2541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Позвонить</a:t>
            </a:r>
            <a:r>
              <a:rPr lang="ru-RU" b="1" dirty="0"/>
              <a:t> доктору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500563" y="5157788"/>
            <a:ext cx="2168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Что </a:t>
            </a:r>
            <a:r>
              <a:rPr lang="ru-RU" sz="2000" b="1" dirty="0"/>
              <a:t>случилось</a:t>
            </a:r>
            <a:r>
              <a:rPr lang="ru-RU" b="1" dirty="0"/>
              <a:t>?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500563" y="5445125"/>
            <a:ext cx="3004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Следуйте </a:t>
            </a:r>
            <a:r>
              <a:rPr lang="ru-RU" sz="2000" b="1" dirty="0"/>
              <a:t>моему</a:t>
            </a:r>
            <a:r>
              <a:rPr lang="ru-RU" b="1" dirty="0"/>
              <a:t> совету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2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7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3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3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6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5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3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3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7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1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1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13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13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13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50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51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13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52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</p:childTnLst>
        </p:cTn>
      </p:par>
    </p:tnLst>
    <p:bldLst>
      <p:bldP spid="13322" grpId="0"/>
      <p:bldP spid="13322" grpId="1"/>
      <p:bldP spid="13322" grpId="2"/>
      <p:bldP spid="13325" grpId="0"/>
      <p:bldP spid="13325" grpId="1"/>
      <p:bldP spid="13325" grpId="2"/>
      <p:bldP spid="13326" grpId="0"/>
      <p:bldP spid="13326" grpId="1"/>
      <p:bldP spid="13326" grpId="2"/>
      <p:bldP spid="13327" grpId="0"/>
      <p:bldP spid="13327" grpId="1"/>
      <p:bldP spid="13327" grpId="2"/>
      <p:bldP spid="13328" grpId="0"/>
      <p:bldP spid="13328" grpId="1"/>
      <p:bldP spid="13328" grpId="2"/>
      <p:bldP spid="13330" grpId="0"/>
      <p:bldP spid="13330" grpId="1"/>
      <p:bldP spid="13330" grpId="2"/>
      <p:bldP spid="13332" grpId="0"/>
      <p:bldP spid="13332" grpId="1"/>
      <p:bldP spid="13332" grpId="2"/>
      <p:bldP spid="13334" grpId="0"/>
      <p:bldP spid="13334" grpId="1"/>
      <p:bldP spid="13334" grpId="2"/>
      <p:bldP spid="13335" grpId="0"/>
      <p:bldP spid="13335" grpId="1"/>
      <p:bldP spid="13335" grpId="2"/>
      <p:bldP spid="13336" grpId="0"/>
      <p:bldP spid="13336" grpId="1"/>
      <p:bldP spid="13336" grpId="2"/>
      <p:bldP spid="13337" grpId="0"/>
      <p:bldP spid="13337" grpId="1"/>
      <p:bldP spid="13337" grpId="2"/>
      <p:bldP spid="13338" grpId="0"/>
      <p:bldP spid="13338" grpId="1"/>
      <p:bldP spid="13338" grpId="2"/>
      <p:bldP spid="13340" grpId="0"/>
      <p:bldP spid="13340" grpId="1"/>
      <p:bldP spid="13340" grpId="2"/>
      <p:bldP spid="13341" grpId="0"/>
      <p:bldP spid="13341" grpId="1"/>
      <p:bldP spid="13341" grpId="2"/>
      <p:bldP spid="13341" grpId="3"/>
      <p:bldP spid="13343" grpId="0"/>
      <p:bldP spid="13343" grpId="1"/>
      <p:bldP spid="13343" grpId="2"/>
      <p:bldP spid="13344" grpId="0"/>
      <p:bldP spid="13344" grpId="1"/>
      <p:bldP spid="13344" grpId="2"/>
      <p:bldP spid="13345" grpId="0"/>
      <p:bldP spid="13345" grpId="1"/>
      <p:bldP spid="13345" grpId="2"/>
      <p:bldP spid="13346" grpId="0"/>
      <p:bldP spid="13346" grpId="1"/>
      <p:bldP spid="13346" grpId="2"/>
      <p:bldP spid="13347" grpId="0"/>
      <p:bldP spid="13347" grpId="1"/>
      <p:bldP spid="13347" grpId="2"/>
      <p:bldP spid="13348" grpId="0"/>
      <p:bldP spid="13348" grpId="1"/>
      <p:bldP spid="13348" grpId="2"/>
      <p:bldP spid="13349" grpId="0"/>
      <p:bldP spid="13349" grpId="1"/>
      <p:bldP spid="13349" grpId="2"/>
      <p:bldP spid="13350" grpId="0"/>
      <p:bldP spid="13350" grpId="1"/>
      <p:bldP spid="13350" grpId="2"/>
      <p:bldP spid="13351" grpId="0"/>
      <p:bldP spid="13351" grpId="1"/>
      <p:bldP spid="13351" grpId="2"/>
      <p:bldP spid="13352" grpId="0"/>
      <p:bldP spid="13352" grpId="1"/>
      <p:bldP spid="1335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576103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Matching</a:t>
            </a:r>
            <a:endParaRPr lang="ru-RU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52292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5229199"/>
            <a:ext cx="230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have a medical</a:t>
            </a:r>
          </a:p>
          <a:p>
            <a:r>
              <a:rPr lang="en-US" sz="2000" b="1" dirty="0" smtClean="0"/>
              <a:t> check</a:t>
            </a:r>
            <a:endParaRPr lang="ru-RU" sz="2000" b="1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235825" y="5373688"/>
            <a:ext cx="1439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eat garlic</a:t>
            </a:r>
            <a:endParaRPr lang="ru-RU" sz="2000" b="1" dirty="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235825" y="5805488"/>
            <a:ext cx="1497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eat fruits</a:t>
            </a:r>
            <a:endParaRPr lang="ru-RU" sz="2000" b="1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076825" y="5300663"/>
            <a:ext cx="1354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have an </a:t>
            </a:r>
            <a:endParaRPr lang="ru-RU" sz="2000" b="1" dirty="0"/>
          </a:p>
          <a:p>
            <a:r>
              <a:rPr lang="en-US" sz="2000" b="1" dirty="0"/>
              <a:t>operation</a:t>
            </a:r>
            <a:endParaRPr lang="ru-RU" sz="2000" b="1" dirty="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235825" y="6165304"/>
            <a:ext cx="1994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drink</a:t>
            </a:r>
            <a:r>
              <a:rPr lang="en-US" sz="1600" b="1" dirty="0"/>
              <a:t> </a:t>
            </a:r>
            <a:r>
              <a:rPr lang="en-US" sz="2000" b="1" dirty="0"/>
              <a:t>hot milk</a:t>
            </a:r>
            <a:endParaRPr lang="ru-RU" sz="2000" b="1" dirty="0"/>
          </a:p>
        </p:txBody>
      </p:sp>
      <p:pic>
        <p:nvPicPr>
          <p:cNvPr id="3093" name="Picture 21" descr="5_16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3213100"/>
            <a:ext cx="1079500" cy="1187450"/>
          </a:xfrm>
          <a:prstGeom prst="rect">
            <a:avLst/>
          </a:prstGeom>
          <a:noFill/>
        </p:spPr>
      </p:pic>
      <p:pic>
        <p:nvPicPr>
          <p:cNvPr id="3094" name="Picture 22" descr="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213100"/>
            <a:ext cx="1295400" cy="1184275"/>
          </a:xfrm>
          <a:prstGeom prst="rect">
            <a:avLst/>
          </a:prstGeom>
          <a:noFill/>
        </p:spPr>
      </p:pic>
      <p:pic>
        <p:nvPicPr>
          <p:cNvPr id="3095" name="Picture 23" descr="15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1557338"/>
            <a:ext cx="1439862" cy="1096962"/>
          </a:xfrm>
          <a:prstGeom prst="rect">
            <a:avLst/>
          </a:prstGeom>
          <a:noFill/>
        </p:spPr>
      </p:pic>
      <p:pic>
        <p:nvPicPr>
          <p:cNvPr id="3096" name="Picture 24" descr="prw_170x_of_50293_20439-paragraf-photo-text-left-img-d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3213100"/>
            <a:ext cx="1368425" cy="1208088"/>
          </a:xfrm>
          <a:prstGeom prst="rect">
            <a:avLst/>
          </a:prstGeom>
          <a:noFill/>
        </p:spPr>
      </p:pic>
      <p:pic>
        <p:nvPicPr>
          <p:cNvPr id="3097" name="Picture 25" descr="87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1557338"/>
            <a:ext cx="1368425" cy="1042987"/>
          </a:xfrm>
          <a:prstGeom prst="rect">
            <a:avLst/>
          </a:prstGeom>
          <a:noFill/>
        </p:spPr>
      </p:pic>
      <p:pic>
        <p:nvPicPr>
          <p:cNvPr id="3098" name="Picture 26" descr="139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1412776"/>
            <a:ext cx="1385888" cy="1039812"/>
          </a:xfrm>
          <a:prstGeom prst="rect">
            <a:avLst/>
          </a:prstGeom>
          <a:noFill/>
        </p:spPr>
      </p:pic>
      <p:pic>
        <p:nvPicPr>
          <p:cNvPr id="3099" name="Picture 27" descr="реь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1484313"/>
            <a:ext cx="1403350" cy="1152525"/>
          </a:xfrm>
          <a:prstGeom prst="rect">
            <a:avLst/>
          </a:prstGeom>
          <a:noFill/>
        </p:spPr>
      </p:pic>
      <p:pic>
        <p:nvPicPr>
          <p:cNvPr id="3100" name="Picture 28" descr="5960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4300" y="1557338"/>
            <a:ext cx="1512888" cy="1079500"/>
          </a:xfrm>
          <a:prstGeom prst="rect">
            <a:avLst/>
          </a:prstGeom>
          <a:noFill/>
        </p:spPr>
      </p:pic>
      <p:pic>
        <p:nvPicPr>
          <p:cNvPr id="3101" name="Picture 29" descr="zrRWCrdraGrSWN6BCtep2AUftdGm3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825" y="3213100"/>
            <a:ext cx="1728788" cy="1223963"/>
          </a:xfrm>
          <a:prstGeom prst="rect">
            <a:avLst/>
          </a:prstGeom>
          <a:noFill/>
        </p:spPr>
      </p:pic>
      <p:pic>
        <p:nvPicPr>
          <p:cNvPr id="3103" name="Picture 31" descr="fruit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7400" y="3213100"/>
            <a:ext cx="814388" cy="1223963"/>
          </a:xfrm>
          <a:prstGeom prst="rect">
            <a:avLst/>
          </a:prstGeom>
          <a:noFill/>
        </p:spPr>
      </p:pic>
      <p:pic>
        <p:nvPicPr>
          <p:cNvPr id="3104" name="Picture 32" descr="vitami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77050" y="3213100"/>
            <a:ext cx="815975" cy="1223963"/>
          </a:xfrm>
          <a:prstGeom prst="rect">
            <a:avLst/>
          </a:prstGeom>
          <a:noFill/>
        </p:spPr>
      </p:pic>
      <p:pic>
        <p:nvPicPr>
          <p:cNvPr id="3105" name="Picture 33" descr="сироп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1050" y="3213100"/>
            <a:ext cx="658813" cy="1223963"/>
          </a:xfrm>
          <a:prstGeom prst="rect">
            <a:avLst/>
          </a:prstGeom>
          <a:noFill/>
        </p:spPr>
      </p:pic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23528" y="5805264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take some</a:t>
            </a:r>
          </a:p>
          <a:p>
            <a:r>
              <a:rPr lang="en-US" sz="1600" b="1" dirty="0" smtClean="0"/>
              <a:t> </a:t>
            </a:r>
            <a:r>
              <a:rPr lang="en-US" sz="2000" b="1" dirty="0" smtClean="0"/>
              <a:t>syrup</a:t>
            </a:r>
            <a:r>
              <a:rPr lang="en-US" sz="1600" b="1" dirty="0" smtClean="0"/>
              <a:t> </a:t>
            </a:r>
            <a:endParaRPr lang="ru-RU" sz="1600" b="1" dirty="0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0" y="6457890"/>
            <a:ext cx="2236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drink herbal tea</a:t>
            </a:r>
            <a:endParaRPr lang="ru-RU" sz="2000" b="1" dirty="0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 rot="10800000" flipV="1">
            <a:off x="2555875" y="5187390"/>
            <a:ext cx="15087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keep</a:t>
            </a:r>
            <a:r>
              <a:rPr lang="en-US" sz="1600" b="1" dirty="0"/>
              <a:t> </a:t>
            </a:r>
            <a:r>
              <a:rPr lang="en-US" sz="2000" b="1" dirty="0"/>
              <a:t>warm</a:t>
            </a:r>
            <a:endParaRPr lang="ru-RU" sz="2000" b="1" dirty="0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2555875" y="5661025"/>
            <a:ext cx="19223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put a plaster </a:t>
            </a:r>
          </a:p>
          <a:p>
            <a:r>
              <a:rPr lang="en-US" sz="2000" b="1" dirty="0"/>
              <a:t>  on</a:t>
            </a:r>
            <a:endParaRPr lang="ru-RU" sz="2000" b="1" dirty="0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555875" y="6237288"/>
            <a:ext cx="16626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drink tea</a:t>
            </a:r>
          </a:p>
          <a:p>
            <a:r>
              <a:rPr lang="en-US" sz="2000" b="1" dirty="0"/>
              <a:t>  with lemon</a:t>
            </a:r>
            <a:endParaRPr lang="ru-RU" sz="2000" b="1" dirty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076056" y="5805264"/>
            <a:ext cx="1667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sz="2000" b="1" dirty="0"/>
              <a:t>stay in bed</a:t>
            </a:r>
            <a:endParaRPr lang="ru-RU" sz="2000" b="1" dirty="0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5076825" y="6092825"/>
            <a:ext cx="16273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2000" b="1" dirty="0"/>
              <a:t>take</a:t>
            </a:r>
            <a:r>
              <a:rPr lang="en-US" sz="1600" b="1" dirty="0"/>
              <a:t> </a:t>
            </a:r>
            <a:r>
              <a:rPr lang="en-US" sz="2000" b="1" dirty="0"/>
              <a:t>some</a:t>
            </a:r>
            <a:r>
              <a:rPr lang="en-US" sz="1600" b="1" dirty="0"/>
              <a:t> </a:t>
            </a:r>
          </a:p>
          <a:p>
            <a:r>
              <a:rPr lang="en-US" sz="1600" b="1" dirty="0"/>
              <a:t>  </a:t>
            </a:r>
            <a:r>
              <a:rPr lang="en-US" sz="2000" b="1" dirty="0"/>
              <a:t>vitamins</a:t>
            </a:r>
            <a:endParaRPr lang="ru-RU" sz="2000" b="1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48148E-6 L 0.27569 -0.11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-0.02615 L 0.15035 -0.2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35 -0.03218 L 0.75764 -0.546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1 -0.03704 L 0.14514 -0.38357 " pathEditMode="relative" ptsTypes="AA">
                                      <p:cBhvr>
                                        <p:cTn id="21" dur="2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97 -0.03703 L 0.56076 -0.16319 " pathEditMode="relative" ptsTypes="AA">
                                      <p:cBhvr>
                                        <p:cTn id="26" dur="2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94 -0.01297 L -0.03507 -0.527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0.0338 L -0.50347 -0.1178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01621 L -0.52483 -0.446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63 L -0.18091 -0.40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3148 L -0.17621 -0.2050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15295 -0.2122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35434 -0.2206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</p:childTnLst>
        </p:cTn>
      </p:par>
    </p:tnLst>
    <p:bldLst>
      <p:bldP spid="3078" grpId="0"/>
      <p:bldP spid="3082" grpId="0"/>
      <p:bldP spid="3090" grpId="0"/>
      <p:bldP spid="3091" grpId="0"/>
      <p:bldP spid="3092" grpId="0"/>
      <p:bldP spid="3106" grpId="0"/>
      <p:bldP spid="3108" grpId="0"/>
      <p:bldP spid="3109" grpId="0"/>
      <p:bldP spid="3110" grpId="0"/>
      <p:bldP spid="3111" grpId="0"/>
      <p:bldP spid="3113" grpId="0"/>
      <p:bldP spid="3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5342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26"/>
              </a:avLst>
            </a:prstTxWarp>
          </a:bodyPr>
          <a:lstStyle/>
          <a:p>
            <a:pPr algn="ctr"/>
            <a:r>
              <a:rPr lang="en-US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ENGLISH  PROVERBS</a:t>
            </a:r>
            <a:endParaRPr lang="ru-RU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116013" y="3789040"/>
            <a:ext cx="727233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 </a:t>
            </a:r>
            <a:r>
              <a:rPr lang="en-US" sz="4000" b="1" dirty="0">
                <a:solidFill>
                  <a:srgbClr val="FF0000"/>
                </a:solidFill>
              </a:rPr>
              <a:t>Prevention is better than cure.</a:t>
            </a:r>
            <a:endParaRPr lang="ru-RU" sz="4000" b="1" dirty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15616" y="2276873"/>
            <a:ext cx="705638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  <a:latin typeface="+mj-lt"/>
              </a:rPr>
              <a:t>An apple a day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keeps the doctor away.</a:t>
            </a:r>
            <a:endParaRPr lang="ru-RU" sz="4000" b="1" dirty="0" smtClean="0">
              <a:solidFill>
                <a:srgbClr val="FF0000"/>
              </a:solidFill>
              <a:latin typeface="+mj-lt"/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259632" y="5445224"/>
            <a:ext cx="739369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Eat at pleasure drink </a:t>
            </a:r>
            <a:r>
              <a:rPr lang="en-US" sz="4000" b="1" dirty="0" smtClean="0">
                <a:solidFill>
                  <a:srgbClr val="FF0000"/>
                </a:solidFill>
              </a:rPr>
              <a:t>with</a:t>
            </a:r>
          </a:p>
          <a:p>
            <a:pPr lvl="0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measure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0825" y="1627188"/>
            <a:ext cx="504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50824" y="2492375"/>
            <a:ext cx="288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3528" y="3717032"/>
            <a:ext cx="360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259632" y="1711261"/>
            <a:ext cx="7416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 is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above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wealth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528" y="5229200"/>
            <a:ext cx="576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4</a:t>
            </a:r>
            <a:endParaRPr lang="ru-RU" sz="40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5761038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Read and act</a:t>
            </a:r>
            <a:endParaRPr lang="ru-RU" sz="48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197" name="Picture 5" descr="MCj040819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188913"/>
            <a:ext cx="1543050" cy="2022475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71550" y="1576388"/>
            <a:ext cx="2697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</a:rPr>
              <a:t>At the doctor’s</a:t>
            </a:r>
            <a:endParaRPr lang="ru-RU" sz="2800" b="1" u="sng">
              <a:solidFill>
                <a:srgbClr val="FF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7880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-Good morning, doctor!</a:t>
            </a:r>
          </a:p>
          <a:p>
            <a:pPr>
              <a:buFontTx/>
              <a:buChar char="-"/>
            </a:pPr>
            <a:r>
              <a:rPr lang="en-US" sz="3600" b="1"/>
              <a:t>Good morning! What’s the matter?</a:t>
            </a:r>
          </a:p>
          <a:p>
            <a:r>
              <a:rPr lang="en-US" sz="3600" b="1"/>
              <a:t>-I’ve got a cut.</a:t>
            </a:r>
          </a:p>
          <a:p>
            <a:r>
              <a:rPr lang="en-US" sz="3600" b="1"/>
              <a:t>-You must put a plaster on it.</a:t>
            </a:r>
          </a:p>
          <a:p>
            <a:r>
              <a:rPr lang="en-US" sz="3600" b="1"/>
              <a:t>-Thank you, doctor! Good bye!</a:t>
            </a:r>
          </a:p>
          <a:p>
            <a:r>
              <a:rPr lang="en-US" sz="3600" b="1"/>
              <a:t>-Good bye!</a:t>
            </a:r>
            <a:endParaRPr lang="ru-RU" sz="3600" b="1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 descr="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2232025" cy="2038350"/>
          </a:xfrm>
          <a:prstGeom prst="rect">
            <a:avLst/>
          </a:prstGeom>
          <a:noFill/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331913" y="333375"/>
            <a:ext cx="60452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Расставьте реплики в диалоге</a:t>
            </a:r>
          </a:p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в правильном порядке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88063" y="1052513"/>
            <a:ext cx="305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-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Good morning, doctor!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35375" y="6021388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- </a:t>
            </a:r>
            <a:r>
              <a:rPr lang="en-US" sz="2400" b="1" dirty="0">
                <a:latin typeface="Arial Narrow" pitchFamily="34" charset="0"/>
              </a:rPr>
              <a:t>Good morning!  What's the matter?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140200" y="3357563"/>
            <a:ext cx="4608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 b="1" dirty="0">
                <a:latin typeface="Arial Narrow" pitchFamily="34" charset="0"/>
              </a:rPr>
              <a:t>You should check the   temperature.</a:t>
            </a:r>
          </a:p>
          <a:p>
            <a:r>
              <a:rPr lang="en-US" sz="2400" b="1" dirty="0">
                <a:latin typeface="Arial Narrow" pitchFamily="34" charset="0"/>
              </a:rPr>
              <a:t>  It’s high! You must  take  a  tablet of </a:t>
            </a:r>
            <a:r>
              <a:rPr lang="en-US" sz="2400" b="1" dirty="0" err="1">
                <a:latin typeface="Arial Narrow" pitchFamily="34" charset="0"/>
              </a:rPr>
              <a:t>coldrex</a:t>
            </a:r>
            <a:r>
              <a:rPr lang="en-US" sz="2400" b="1" dirty="0">
                <a:latin typeface="Arial Narrow" pitchFamily="34" charset="0"/>
              </a:rPr>
              <a:t> three times a day</a:t>
            </a:r>
            <a:r>
              <a:rPr lang="en-US" sz="2400" b="1" dirty="0"/>
              <a:t>.</a:t>
            </a:r>
            <a:endParaRPr lang="ru-RU" sz="2400" b="1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40200" y="5229225"/>
            <a:ext cx="4252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- </a:t>
            </a:r>
            <a:r>
              <a:rPr lang="en-US" sz="2400" b="1" dirty="0">
                <a:latin typeface="Arial Narrow" pitchFamily="34" charset="0"/>
              </a:rPr>
              <a:t>Oh, I’m coughing  and sneezing!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08038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284663" y="2420938"/>
            <a:ext cx="390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-  Should  I stay in bed, doctor?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32588" y="1557338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- </a:t>
            </a:r>
            <a:r>
              <a:rPr lang="en-US" sz="2400" b="1" dirty="0">
                <a:latin typeface="Arial Narrow" pitchFamily="34" charset="0"/>
              </a:rPr>
              <a:t>But  you must!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859338" y="4797425"/>
            <a:ext cx="297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- Thank you! Good bye!</a:t>
            </a:r>
            <a:endParaRPr lang="ru-RU" sz="2400" b="1">
              <a:latin typeface="Arial Narrow" pitchFamily="34" charset="0"/>
            </a:endParaRP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468313" y="2852738"/>
            <a:ext cx="9715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Doctor.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07" name="WordArt 19"/>
          <p:cNvSpPr>
            <a:spLocks noChangeArrowheads="1" noChangeShapeType="1" noTextEdit="1"/>
          </p:cNvSpPr>
          <p:nvPr/>
        </p:nvSpPr>
        <p:spPr bwMode="auto">
          <a:xfrm>
            <a:off x="468313" y="2276475"/>
            <a:ext cx="1019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Patient.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08" name="WordArt 20"/>
          <p:cNvSpPr>
            <a:spLocks noChangeArrowheads="1" noChangeShapeType="1" noTextEdit="1"/>
          </p:cNvSpPr>
          <p:nvPr/>
        </p:nvSpPr>
        <p:spPr bwMode="auto">
          <a:xfrm>
            <a:off x="468313" y="3500438"/>
            <a:ext cx="1019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Patient: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468313" y="4076700"/>
            <a:ext cx="9715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Doctor: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10" name="WordArt 22"/>
          <p:cNvSpPr>
            <a:spLocks noChangeArrowheads="1" noChangeShapeType="1" noTextEdit="1"/>
          </p:cNvSpPr>
          <p:nvPr/>
        </p:nvSpPr>
        <p:spPr bwMode="auto">
          <a:xfrm>
            <a:off x="468313" y="4941888"/>
            <a:ext cx="1019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Patient: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11" name="WordArt 23"/>
          <p:cNvSpPr>
            <a:spLocks noChangeArrowheads="1" noChangeShapeType="1" noTextEdit="1"/>
          </p:cNvSpPr>
          <p:nvPr/>
        </p:nvSpPr>
        <p:spPr bwMode="auto">
          <a:xfrm>
            <a:off x="468313" y="5516563"/>
            <a:ext cx="9715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Doctor: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12" name="WordArt 24"/>
          <p:cNvSpPr>
            <a:spLocks noChangeArrowheads="1" noChangeShapeType="1" noTextEdit="1"/>
          </p:cNvSpPr>
          <p:nvPr/>
        </p:nvSpPr>
        <p:spPr bwMode="auto">
          <a:xfrm>
            <a:off x="468313" y="6092825"/>
            <a:ext cx="1019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Patient;</a:t>
            </a:r>
            <a:endParaRPr lang="ru-RU" sz="2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0.06104 L -0.49028 0.16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72 -0.06474 L -0.20955 -0.484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65 -0.0481 L -0.28767 -0.25804 " pathEditMode="relative" ptsTypes="AA">
                                      <p:cBhvr>
                                        <p:cTn id="16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32948E-6 L -0.16528 0.08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1 -0.00185 L -0.30035 0.375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35 0.01896 L -0.54652 0.57502 " pathEditMode="relative" ptsTypes="AA">
                                      <p:cBhvr>
                                        <p:cTn id="31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9 0.01919 L -0.36736 0.17642 " pathEditMode="relative" ptsTypes="AA">
                                      <p:cBhvr>
                                        <p:cTn id="36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2"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6" grpId="0"/>
      <p:bldP spid="12297" grpId="0"/>
      <p:bldP spid="12300" grpId="0"/>
      <p:bldP spid="12302" grpId="0"/>
      <p:bldP spid="12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39750" y="836712"/>
            <a:ext cx="7056586" cy="10801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Make up your </a:t>
            </a:r>
            <a:r>
              <a:rPr lang="en-US" sz="4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dialogues</a:t>
            </a:r>
          </a:p>
          <a:p>
            <a:pPr algn="ctr"/>
            <a:endParaRPr lang="ru-RU" sz="44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j02165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788" y="0"/>
            <a:ext cx="1573212" cy="1820863"/>
          </a:xfrm>
          <a:prstGeom prst="rect">
            <a:avLst/>
          </a:prstGeom>
          <a:noFill/>
        </p:spPr>
      </p:pic>
      <p:pic>
        <p:nvPicPr>
          <p:cNvPr id="9223" name="Picture 7" descr="MCj03325780000[1]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73238"/>
            <a:ext cx="1639887" cy="1862137"/>
          </a:xfrm>
          <a:prstGeom prst="rect">
            <a:avLst/>
          </a:prstGeom>
          <a:noFill/>
        </p:spPr>
      </p:pic>
      <p:pic>
        <p:nvPicPr>
          <p:cNvPr id="9224" name="Picture 8" descr="MCj034745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1844675"/>
            <a:ext cx="1830388" cy="1651000"/>
          </a:xfrm>
          <a:prstGeom prst="rect">
            <a:avLst/>
          </a:prstGeom>
          <a:noFill/>
        </p:spPr>
      </p:pic>
      <p:pic>
        <p:nvPicPr>
          <p:cNvPr id="9227" name="Picture 11" descr="MCBD06536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1989138"/>
            <a:ext cx="1814512" cy="1712912"/>
          </a:xfrm>
          <a:prstGeom prst="rect">
            <a:avLst/>
          </a:prstGeom>
          <a:noFill/>
        </p:spPr>
      </p:pic>
      <p:pic>
        <p:nvPicPr>
          <p:cNvPr id="9228" name="Picture 12" descr="MCj036098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50" y="4292600"/>
            <a:ext cx="1762125" cy="1814513"/>
          </a:xfrm>
          <a:prstGeom prst="rect">
            <a:avLst/>
          </a:prstGeom>
          <a:noFill/>
        </p:spPr>
      </p:pic>
      <p:pic>
        <p:nvPicPr>
          <p:cNvPr id="9229" name="Picture 13" descr="MCj0360994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3" y="4149725"/>
            <a:ext cx="1595437" cy="1808163"/>
          </a:xfrm>
          <a:prstGeom prst="rect">
            <a:avLst/>
          </a:prstGeom>
          <a:noFill/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867400" y="3716338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 sore throat</a:t>
            </a:r>
            <a:endParaRPr lang="ru-RU" sz="2400" b="1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76600" y="37163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 toothache</a:t>
            </a:r>
            <a:endParaRPr lang="ru-RU" sz="2400" b="1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3213" y="3519488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 headache</a:t>
            </a:r>
            <a:endParaRPr lang="ru-RU" sz="2400" b="1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6238" y="5967413"/>
            <a:ext cx="140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 cough</a:t>
            </a:r>
            <a:endParaRPr lang="ru-RU" sz="2400" b="1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143750" y="6256338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A  cold</a:t>
            </a:r>
            <a:endParaRPr lang="ru-RU" sz="2400" b="1"/>
          </a:p>
        </p:txBody>
      </p:sp>
      <p:pic>
        <p:nvPicPr>
          <p:cNvPr id="9236" name="Picture 20" descr="MCj0361042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2500" y="4221163"/>
            <a:ext cx="1816100" cy="1727200"/>
          </a:xfrm>
          <a:prstGeom prst="rect">
            <a:avLst/>
          </a:prstGeom>
          <a:noFill/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779838" y="6021388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The flu</a:t>
            </a:r>
            <a:endParaRPr lang="ru-RU" sz="2400" b="1"/>
          </a:p>
        </p:txBody>
      </p:sp>
      <p:sp>
        <p:nvSpPr>
          <p:cNvPr id="18" name="Rectangle 17"/>
          <p:cNvSpPr/>
          <p:nvPr/>
        </p:nvSpPr>
        <p:spPr>
          <a:xfrm>
            <a:off x="2195736" y="332656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</a:t>
            </a:r>
            <a:endParaRPr lang="ru-RU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343775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Запомни глаголы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1188" y="1916113"/>
            <a:ext cx="16414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must</a:t>
            </a:r>
            <a:endParaRPr lang="ru-RU" sz="4800" b="1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8313" y="2781300"/>
            <a:ext cx="21859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should</a:t>
            </a:r>
            <a:endParaRPr lang="ru-RU" sz="4800" b="1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9750" y="3644900"/>
            <a:ext cx="238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mustn’t</a:t>
            </a:r>
            <a:endParaRPr lang="ru-RU" sz="4800" b="1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2932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shouldn’t</a:t>
            </a:r>
            <a:endParaRPr lang="ru-RU" sz="4800" b="1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435600" y="1844675"/>
            <a:ext cx="24717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/>
              <a:t>должен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435600" y="2781300"/>
            <a:ext cx="261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/>
              <a:t>следует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292725" y="3644900"/>
            <a:ext cx="3349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/>
              <a:t>не должен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92725" y="4652963"/>
            <a:ext cx="34940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/>
              <a:t>не следует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</p:childTnLst>
        </p:cTn>
      </p:par>
    </p:tnLst>
    <p:bldLst>
      <p:bldP spid="4107" grpId="0"/>
      <p:bldP spid="4108" grpId="0"/>
      <p:bldP spid="4109" grpId="0"/>
      <p:bldP spid="4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MPj043050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333375"/>
            <a:ext cx="1871663" cy="1871663"/>
          </a:xfrm>
          <a:prstGeom prst="rect">
            <a:avLst/>
          </a:prstGeom>
          <a:noFill/>
        </p:spPr>
      </p:pic>
      <p:pic>
        <p:nvPicPr>
          <p:cNvPr id="5128" name="Picture 8" descr="MCj03012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9275"/>
            <a:ext cx="1366838" cy="13462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81788" y="2133600"/>
            <a:ext cx="24622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Linda has got</a:t>
            </a:r>
          </a:p>
          <a:p>
            <a:r>
              <a:rPr lang="en-US" sz="2400" b="1">
                <a:solidFill>
                  <a:srgbClr val="FF0000"/>
                </a:solidFill>
              </a:rPr>
              <a:t>the flu.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92275" y="0"/>
            <a:ext cx="314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The doctor advises: 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47813" y="620713"/>
            <a:ext cx="4257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1. You must stay in bed.</a:t>
            </a:r>
            <a:endParaRPr lang="ru-RU" sz="2800" b="1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563688" y="1401763"/>
            <a:ext cx="84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47813" y="1196975"/>
            <a:ext cx="4433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2. You  must  keep warm.</a:t>
            </a:r>
            <a:endParaRPr lang="ru-RU" sz="2800" b="1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47813" y="1773238"/>
            <a:ext cx="504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3. You must drink herbal tea.</a:t>
            </a:r>
            <a:endParaRPr lang="ru-RU" sz="2800" b="1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47813" y="227647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4. You must  eat garlic.</a:t>
            </a:r>
            <a:endParaRPr lang="ru-RU" sz="2800" b="1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547813" y="2924175"/>
            <a:ext cx="593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5. You must drink  tea with lemon.</a:t>
            </a:r>
            <a:endParaRPr lang="ru-RU" sz="2800" b="1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547813" y="3573463"/>
            <a:ext cx="5208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6. You must take some syrup.</a:t>
            </a:r>
            <a:endParaRPr lang="ru-RU" sz="2800" b="1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48038" y="5084763"/>
            <a:ext cx="2573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You  advise: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143" name="Picture 23" descr="MCj042819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941888"/>
            <a:ext cx="1844675" cy="123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доровье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здоровье</Template>
  <TotalTime>197</TotalTime>
  <Words>534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Narrow</vt:lpstr>
      <vt:lpstr>здоровье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юлия</dc:creator>
  <cp:lastModifiedBy>юлия</cp:lastModifiedBy>
  <cp:revision>21</cp:revision>
  <dcterms:created xsi:type="dcterms:W3CDTF">2011-04-24T16:55:07Z</dcterms:created>
  <dcterms:modified xsi:type="dcterms:W3CDTF">2011-04-24T20:12:08Z</dcterms:modified>
</cp:coreProperties>
</file>