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CCFF"/>
    <a:srgbClr val="FFFF99"/>
    <a:srgbClr val="A50021"/>
    <a:srgbClr val="FFFFCC"/>
    <a:srgbClr val="000099"/>
    <a:srgbClr val="BB1B7A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5A309-C6BC-4803-9CCA-2E6DBEDA4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5BC6-60AC-4D5E-887E-D0325639C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98028-A713-412D-BA01-54E3085BE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5D67B-DC49-4EBF-88A8-7B8293993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0D4ED-332A-42AD-BCE2-C3FE37C73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22C8C-7026-4899-8E55-825A4841E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37C6D-1416-4BE4-9B39-1E86DA523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1D5A1-1A93-456F-9205-D6CF063DD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4E244-2544-45A0-99F4-C44C414D7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93E1-F822-44EB-9835-BC34548F0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8716-3F66-4532-84A7-AE7E3E1C8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F770A1-A816-4F43-A05B-946C7EF20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916113"/>
            <a:ext cx="7772400" cy="31242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800080"/>
                </a:solidFill>
              </a:rPr>
              <a:t>Французский </a:t>
            </a:r>
            <a:br>
              <a:rPr lang="ru-RU" sz="5400" b="1" smtClean="0">
                <a:solidFill>
                  <a:srgbClr val="800080"/>
                </a:solidFill>
              </a:rPr>
            </a:br>
            <a:r>
              <a:rPr lang="ru-RU" sz="5400" b="1" smtClean="0">
                <a:solidFill>
                  <a:srgbClr val="800080"/>
                </a:solidFill>
              </a:rPr>
              <a:t>и русский импрессионизм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A50021"/>
                </a:solidFill>
              </a:rPr>
              <a:t>Paul Cézanne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205038"/>
            <a:ext cx="23304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1484313"/>
            <a:ext cx="5608637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b="1" smtClean="0">
                <a:solidFill>
                  <a:srgbClr val="A50021"/>
                </a:solidFill>
              </a:rPr>
              <a:t>Claude Monet</a:t>
            </a:r>
            <a:endParaRPr lang="ru-RU" sz="4800" b="1" smtClean="0">
              <a:solidFill>
                <a:srgbClr val="A50021"/>
              </a:solidFill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1557338"/>
            <a:ext cx="489585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773238"/>
            <a:ext cx="24368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b="1" smtClean="0">
                <a:solidFill>
                  <a:srgbClr val="A50021"/>
                </a:solidFill>
              </a:rPr>
              <a:t>Pierre-Auguste Renoir</a:t>
            </a:r>
            <a:endParaRPr lang="ru-RU" sz="4800" b="1" smtClean="0">
              <a:solidFill>
                <a:srgbClr val="A50021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1557338"/>
            <a:ext cx="18494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060575"/>
            <a:ext cx="5897562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99"/>
                </a:solidFill>
              </a:rPr>
              <a:t>Repr</a:t>
            </a:r>
            <a:r>
              <a:rPr lang="fr-FR" b="1" smtClean="0">
                <a:solidFill>
                  <a:srgbClr val="FFFF99"/>
                </a:solidFill>
              </a:rPr>
              <a:t>ésentants </a:t>
            </a:r>
            <a:r>
              <a:rPr lang="en-US" b="1" smtClean="0">
                <a:solidFill>
                  <a:srgbClr val="FFFF99"/>
                </a:solidFill>
              </a:rPr>
              <a:t>russes</a:t>
            </a:r>
            <a:endParaRPr lang="ru-RU" b="1" smtClean="0">
              <a:solidFill>
                <a:srgbClr val="FFFF99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2060575"/>
            <a:ext cx="4114800" cy="39592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CCFF"/>
                </a:solidFill>
              </a:rPr>
              <a:t>И. Е. Репин</a:t>
            </a:r>
            <a:endParaRPr lang="en-US" sz="4000" b="1" smtClean="0">
              <a:solidFill>
                <a:srgbClr val="FFCCFF"/>
              </a:solidFill>
            </a:endParaRPr>
          </a:p>
          <a:p>
            <a:pPr eaLnBrk="1" hangingPunct="1"/>
            <a:r>
              <a:rPr lang="ru-RU" sz="4000" b="1" smtClean="0">
                <a:solidFill>
                  <a:srgbClr val="FFCCFF"/>
                </a:solidFill>
              </a:rPr>
              <a:t>В. Д. Поленов</a:t>
            </a:r>
            <a:endParaRPr lang="en-US" sz="4000" b="1" smtClean="0">
              <a:solidFill>
                <a:srgbClr val="FFCCFF"/>
              </a:solidFill>
            </a:endParaRPr>
          </a:p>
          <a:p>
            <a:pPr eaLnBrk="1" hangingPunct="1"/>
            <a:r>
              <a:rPr lang="ru-RU" sz="4000" b="1" smtClean="0">
                <a:solidFill>
                  <a:srgbClr val="FFCCFF"/>
                </a:solidFill>
              </a:rPr>
              <a:t>К. А. Коровин</a:t>
            </a:r>
          </a:p>
          <a:p>
            <a:pPr eaLnBrk="1" hangingPunct="1"/>
            <a:r>
              <a:rPr lang="ru-RU" sz="4000" b="1" smtClean="0">
                <a:solidFill>
                  <a:srgbClr val="FFCCFF"/>
                </a:solidFill>
              </a:rPr>
              <a:t>В. А. Серов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60350"/>
            <a:ext cx="716438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Илья Ефимович Репин</a:t>
            </a:r>
          </a:p>
        </p:txBody>
      </p:sp>
      <p:pic>
        <p:nvPicPr>
          <p:cNvPr id="15363" name="Рисунок 6" descr="462px-REPIN_portret_REPI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404813"/>
            <a:ext cx="1955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800px-Ilia_Efimovich_Repin_(1844-1930)_-_Volga_Boatmen_(1870-1873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0988" y="3141663"/>
            <a:ext cx="6410325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755900" y="6172200"/>
            <a:ext cx="4000500" cy="28575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fr-FR" sz="1400" dirty="0">
                <a:latin typeface="Cooper Black" pitchFamily="18" charset="0"/>
              </a:rPr>
              <a:t>Les Haleurs de la Volga (1870-1873)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986463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A50021"/>
                </a:solidFill>
              </a:rPr>
              <a:t>Василий Дмитриевич Поленов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1700213"/>
            <a:ext cx="534511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643438" y="6237288"/>
            <a:ext cx="286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Московский дворик. 1878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327150"/>
            <a:ext cx="21336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83225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A50021"/>
                </a:solidFill>
              </a:rPr>
              <a:t>Константин Алексеевич Коровин</a:t>
            </a:r>
          </a:p>
        </p:txBody>
      </p:sp>
      <p:pic>
        <p:nvPicPr>
          <p:cNvPr id="17411" name="Picture 4" descr="artlib_gallery-35799-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260350"/>
            <a:ext cx="24828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776px-Korovin_on_terrac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5200" y="1838325"/>
            <a:ext cx="4721225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2490788" y="5583238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Sur la terrasse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60350"/>
            <a:ext cx="3889375" cy="14255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A50021"/>
                </a:solidFill>
              </a:rPr>
              <a:t>Валентин Александрович Серов</a:t>
            </a:r>
          </a:p>
        </p:txBody>
      </p:sp>
      <p:pic>
        <p:nvPicPr>
          <p:cNvPr id="18435" name="Рисунок 3" descr="463px-Serov_Self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713" y="1484313"/>
            <a:ext cx="24479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470px-Serov_Leskov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836613"/>
            <a:ext cx="2460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300px-Yermolov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1989138"/>
            <a:ext cx="2176463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3708400" y="6308725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Maria Yermolova 1905</a:t>
            </a:r>
            <a:endParaRPr lang="ru-RU"/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6516688" y="400526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Nikolaï Leskov, 1894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400" b="1" smtClean="0"/>
          </a:p>
          <a:p>
            <a:pPr algn="ctr" eaLnBrk="1" hangingPunct="1">
              <a:buFontTx/>
              <a:buNone/>
            </a:pPr>
            <a:r>
              <a:rPr lang="en-US" sz="5400" b="1" smtClean="0">
                <a:solidFill>
                  <a:srgbClr val="A50021"/>
                </a:solidFill>
              </a:rPr>
              <a:t>Merci de votre attention!</a:t>
            </a:r>
            <a:endParaRPr lang="ru-RU" sz="5400" b="1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CC0000"/>
                </a:solidFill>
              </a:rPr>
              <a:t>L'impressionnisme</a:t>
            </a:r>
            <a:endParaRPr lang="ru-RU" b="1" smtClean="0">
              <a:solidFill>
                <a:srgbClr val="CC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/>
              <a:t>est une école picturale française, née de l'association de quelques artistes français de la seconde moitié du 19 siècle.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направление в искусстве, зародившееся во Франции, во второй половине XIX века, представители которого стремились наиболее естественно и непредвзято запечатлеть реальный мир в его подвижности и изменчивости. 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CC0000"/>
                </a:solidFill>
              </a:rPr>
              <a:t>L'impressionnisme</a:t>
            </a:r>
            <a:endParaRPr lang="ru-RU" b="1" smtClean="0">
              <a:solidFill>
                <a:srgbClr val="CC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r>
              <a:rPr lang="fr-FR" sz="2800" smtClean="0"/>
              <a:t>le mouvement se manifesta notamment par huit expositions publiqués à Paris, et marqua </a:t>
            </a:r>
            <a:r>
              <a:rPr lang="fr-FR" sz="2800" b="1" smtClean="0"/>
              <a:t>la rupture de l'art moderne avec l'académisme</a:t>
            </a:r>
            <a:r>
              <a:rPr lang="fr-FR" sz="2800" smtClean="0"/>
              <a:t>.</a:t>
            </a:r>
            <a:endParaRPr lang="ru-RU" sz="280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2924175"/>
            <a:ext cx="4818062" cy="3776663"/>
          </a:xfrm>
          <a:prstGeom prst="rect">
            <a:avLst/>
          </a:prstGeom>
          <a:noFill/>
          <a:ln w="28575">
            <a:solidFill>
              <a:srgbClr val="BB1B7A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С</a:t>
            </a:r>
            <a:r>
              <a:rPr lang="fr-FR" b="1" smtClean="0">
                <a:solidFill>
                  <a:srgbClr val="000099"/>
                </a:solidFill>
              </a:rPr>
              <a:t>aractérisé</a:t>
            </a:r>
            <a:r>
              <a:rPr lang="ru-RU" b="1" smtClean="0">
                <a:solidFill>
                  <a:srgbClr val="000099"/>
                </a:solidFill>
              </a:rPr>
              <a:t>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eaLnBrk="1" hangingPunct="1"/>
            <a:r>
              <a:rPr lang="ru-RU" smtClean="0"/>
              <a:t>…</a:t>
            </a:r>
            <a:r>
              <a:rPr lang="fr-FR" smtClean="0"/>
              <a:t>par une tendance à noter les impressions fugitives à mobilité des phénomènes plutôt que l'aspect stable et conceptuel des choses.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557338"/>
            <a:ext cx="36306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99"/>
                </a:solidFill>
              </a:rPr>
              <a:t>Repr</a:t>
            </a:r>
            <a:r>
              <a:rPr lang="fr-FR" b="1" smtClean="0">
                <a:solidFill>
                  <a:srgbClr val="FFFF99"/>
                </a:solidFill>
              </a:rPr>
              <a:t>ésentants français</a:t>
            </a:r>
            <a:endParaRPr lang="ru-RU" b="1" smtClean="0">
              <a:solidFill>
                <a:srgbClr val="FFFF99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412875"/>
            <a:ext cx="6553200" cy="4752975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CCFF"/>
                </a:solidFill>
              </a:rPr>
              <a:t>Camille Pissarro</a:t>
            </a:r>
            <a:endParaRPr lang="ru-RU" sz="3600" b="1" smtClean="0">
              <a:solidFill>
                <a:srgbClr val="FFCCFF"/>
              </a:solidFill>
            </a:endParaRPr>
          </a:p>
          <a:p>
            <a:pPr eaLnBrk="1" hangingPunct="1"/>
            <a:r>
              <a:rPr lang="fr-FR" sz="3600" b="1" smtClean="0">
                <a:solidFill>
                  <a:srgbClr val="FFCCFF"/>
                </a:solidFill>
              </a:rPr>
              <a:t>Édouard Manet </a:t>
            </a:r>
            <a:endParaRPr lang="ru-RU" sz="3600" b="1" smtClean="0">
              <a:solidFill>
                <a:srgbClr val="FFCCFF"/>
              </a:solidFill>
            </a:endParaRPr>
          </a:p>
          <a:p>
            <a:pPr eaLnBrk="1" hangingPunct="1"/>
            <a:r>
              <a:rPr lang="fr-FR" sz="3600" b="1" smtClean="0">
                <a:solidFill>
                  <a:srgbClr val="FFCCFF"/>
                </a:solidFill>
              </a:rPr>
              <a:t>Edgar Degas</a:t>
            </a:r>
            <a:endParaRPr lang="ru-RU" sz="3600" b="1" smtClean="0">
              <a:solidFill>
                <a:srgbClr val="FFCCFF"/>
              </a:solidFill>
            </a:endParaRPr>
          </a:p>
          <a:p>
            <a:pPr eaLnBrk="1" hangingPunct="1"/>
            <a:r>
              <a:rPr lang="ru-RU" sz="3600" b="1" smtClean="0">
                <a:solidFill>
                  <a:srgbClr val="FFCCFF"/>
                </a:solidFill>
              </a:rPr>
              <a:t>Alfred Sisley</a:t>
            </a:r>
          </a:p>
          <a:p>
            <a:pPr eaLnBrk="1" hangingPunct="1"/>
            <a:r>
              <a:rPr lang="ru-RU" sz="3600" b="1" smtClean="0">
                <a:solidFill>
                  <a:srgbClr val="FFCCFF"/>
                </a:solidFill>
              </a:rPr>
              <a:t>Paul Cézanne</a:t>
            </a:r>
          </a:p>
          <a:p>
            <a:pPr eaLnBrk="1" hangingPunct="1"/>
            <a:r>
              <a:rPr lang="fr-FR" sz="3600" b="1" smtClean="0">
                <a:solidFill>
                  <a:srgbClr val="FFCCFF"/>
                </a:solidFill>
              </a:rPr>
              <a:t>Claude Monet</a:t>
            </a:r>
          </a:p>
          <a:p>
            <a:pPr eaLnBrk="1" hangingPunct="1"/>
            <a:r>
              <a:rPr lang="fr-FR" sz="3600" b="1" smtClean="0">
                <a:solidFill>
                  <a:srgbClr val="FFCCFF"/>
                </a:solidFill>
              </a:rPr>
              <a:t>Pierre-Auguste Renoir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b="1" smtClean="0">
                <a:solidFill>
                  <a:srgbClr val="A50021"/>
                </a:solidFill>
              </a:rPr>
              <a:t>Camille Pissarro</a:t>
            </a:r>
            <a:endParaRPr lang="ru-RU" sz="4800" b="1" smtClean="0">
              <a:solidFill>
                <a:srgbClr val="A50021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412875"/>
            <a:ext cx="21383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1801813"/>
            <a:ext cx="589915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b="1" smtClean="0">
                <a:solidFill>
                  <a:srgbClr val="A50021"/>
                </a:solidFill>
              </a:rPr>
              <a:t>Édouard Manet</a:t>
            </a:r>
            <a:r>
              <a:rPr lang="fr-FR" sz="4800" b="1" smtClean="0">
                <a:solidFill>
                  <a:srgbClr val="FFCCFF"/>
                </a:solidFill>
              </a:rPr>
              <a:t> </a:t>
            </a:r>
            <a:endParaRPr lang="ru-RU" sz="4800" b="1" smtClean="0">
              <a:solidFill>
                <a:srgbClr val="FFCCFF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7050" y="1412875"/>
            <a:ext cx="19097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700213"/>
            <a:ext cx="6048375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b="1" smtClean="0">
                <a:solidFill>
                  <a:srgbClr val="A50021"/>
                </a:solidFill>
              </a:rPr>
              <a:t>Edgar Degas</a:t>
            </a:r>
            <a:endParaRPr lang="ru-RU" sz="4800" b="1" smtClean="0">
              <a:solidFill>
                <a:srgbClr val="A50021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1412875"/>
            <a:ext cx="19843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773238"/>
            <a:ext cx="59055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A50021"/>
                </a:solidFill>
              </a:rPr>
              <a:t>Alfred Sisley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484313"/>
            <a:ext cx="19335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1916113"/>
            <a:ext cx="6040437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194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Cooper Black</vt:lpstr>
      <vt:lpstr>Оформление по умолчанию</vt:lpstr>
      <vt:lpstr>Французский  и русский импрессионизм </vt:lpstr>
      <vt:lpstr>L'impressionnisme</vt:lpstr>
      <vt:lpstr>L'impressionnisme</vt:lpstr>
      <vt:lpstr>Сaractérisé…</vt:lpstr>
      <vt:lpstr>Représentants français</vt:lpstr>
      <vt:lpstr>Camille Pissarro</vt:lpstr>
      <vt:lpstr>Édouard Manet </vt:lpstr>
      <vt:lpstr>Edgar Degas</vt:lpstr>
      <vt:lpstr>Alfred Sisley</vt:lpstr>
      <vt:lpstr>Paul Cézanne</vt:lpstr>
      <vt:lpstr>Claude Monet</vt:lpstr>
      <vt:lpstr>Pierre-Auguste Renoir</vt:lpstr>
      <vt:lpstr>Représentants russes</vt:lpstr>
      <vt:lpstr>Илья Ефимович Репин</vt:lpstr>
      <vt:lpstr>Василий Дмитриевич Поленов</vt:lpstr>
      <vt:lpstr>Константин Алексеевич Коровин</vt:lpstr>
      <vt:lpstr>Валентин Александрович Серов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14</cp:revision>
  <dcterms:created xsi:type="dcterms:W3CDTF">2010-10-17T22:17:40Z</dcterms:created>
  <dcterms:modified xsi:type="dcterms:W3CDTF">2014-06-26T12:07:29Z</dcterms:modified>
</cp:coreProperties>
</file>