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71" r:id="rId5"/>
    <p:sldId id="269" r:id="rId6"/>
    <p:sldId id="260" r:id="rId7"/>
    <p:sldId id="261" r:id="rId8"/>
    <p:sldId id="272" r:id="rId9"/>
    <p:sldId id="265" r:id="rId10"/>
    <p:sldId id="266" r:id="rId11"/>
    <p:sldId id="263" r:id="rId12"/>
    <p:sldId id="273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FFB57"/>
    <a:srgbClr val="3366FF"/>
    <a:srgbClr val="3333CC"/>
    <a:srgbClr val="99CCFF"/>
    <a:srgbClr val="9900FF"/>
    <a:srgbClr val="BC6C0C"/>
    <a:srgbClr val="0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380F-0A29-4F14-8D26-107277D63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5B83-DE62-4A32-8312-56A24F6CADC7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424F-AC00-4F90-93DD-19E9AA29F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2649-E9D0-4836-BB93-EA86F8C0D334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D460-8986-4ADE-9A6F-4AA306597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ED38-873B-43C7-A971-CFE687CDD4F7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362E-A482-4529-8770-AC5E51AAB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0850-BA8F-4636-94E0-4F0500E6D69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1EE9A42-8A59-4EC7-8BBD-3FEA3B61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F3E610-430D-400E-8114-57C6235CA3EC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0" r:id="rId2"/>
    <p:sldLayoutId id="2147483781" r:id="rId3"/>
    <p:sldLayoutId id="214748378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УСТАРЕВШИЕ И НОВЫЕ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ЕДИНИЦЫ ЛЕКСИКИ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       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Преподаватель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Хомутская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Ю.Ю.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smtClean="0"/>
              <a:t/>
            </a:r>
            <a:br>
              <a:rPr lang="ru-RU" sz="2500" b="1" smtClean="0"/>
            </a:br>
            <a:r>
              <a:rPr lang="ru-RU" sz="2500" b="1" smtClean="0"/>
              <a:t> </a:t>
            </a:r>
            <a:r>
              <a:rPr lang="ru-RU" sz="2500" b="1" smtClean="0">
                <a:solidFill>
                  <a:srgbClr val="FFFF00"/>
                </a:solidFill>
              </a:rPr>
              <a:t>КЧР  ГБПОО  «МНОГОПРОФИЛЬНЫЙ КОЛЛЕДЖ                      </a:t>
            </a:r>
            <a:br>
              <a:rPr lang="ru-RU" sz="2500" b="1" smtClean="0">
                <a:solidFill>
                  <a:srgbClr val="FFFF00"/>
                </a:solidFill>
              </a:rPr>
            </a:br>
            <a:r>
              <a:rPr lang="ru-RU" sz="2500" b="1" smtClean="0">
                <a:solidFill>
                  <a:srgbClr val="FFFF00"/>
                </a:solidFill>
              </a:rPr>
              <a:t>                            «ПРОФЕССИОНАЛ»</a:t>
            </a:r>
            <a:r>
              <a:rPr lang="ru-RU" sz="2500" b="1" smtClean="0"/>
              <a:t/>
            </a:r>
            <a:br>
              <a:rPr lang="ru-RU" sz="2500" b="1" smtClean="0"/>
            </a:br>
            <a:endParaRPr lang="ru-RU" sz="25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defRPr/>
            </a:pPr>
            <a:endParaRPr lang="ru-RU" smtClean="0">
              <a:latin typeface="+mn-lt"/>
            </a:endParaRPr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АКТИВНАЯ И ПАССИВНАЯ      </a:t>
            </a:r>
            <a:b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ЛЕКСИКА</a:t>
            </a:r>
          </a:p>
        </p:txBody>
      </p:sp>
      <p:pic>
        <p:nvPicPr>
          <p:cNvPr id="14339" name="Picture 4" descr="Лекс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402512" cy="719138"/>
          </a:xfrm>
          <a:noFill/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2"/>
                </a:solidFill>
                <a:effectLst/>
              </a:rPr>
              <a:t>  </a:t>
            </a:r>
            <a:r>
              <a:rPr lang="ru-RU" sz="4000" b="1" smtClean="0">
                <a:solidFill>
                  <a:srgbClr val="FFFF00"/>
                </a:solidFill>
                <a:effectLst/>
              </a:rPr>
              <a:t>П Р О В Е Р Ь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268413"/>
            <a:ext cx="8429625" cy="530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C000"/>
                </a:solidFill>
              </a:rPr>
              <a:t>Активный словарь: </a:t>
            </a:r>
            <a:r>
              <a:rPr lang="ru-RU" sz="2800" b="1" dirty="0" smtClean="0">
                <a:solidFill>
                  <a:srgbClr val="FFFF00"/>
                </a:solidFill>
              </a:rPr>
              <a:t>небо, солнце, заря,      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мороз, радуга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C000"/>
                </a:solidFill>
              </a:rPr>
              <a:t>Пассивный словарь.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smtClean="0">
                <a:solidFill>
                  <a:srgbClr val="FFC000"/>
                </a:solidFill>
              </a:rPr>
              <a:t>Историзмы: </a:t>
            </a:r>
            <a:r>
              <a:rPr lang="ru-RU" sz="2800" b="1" dirty="0" smtClean="0">
                <a:solidFill>
                  <a:srgbClr val="FFFF00"/>
                </a:solidFill>
              </a:rPr>
              <a:t>кольчуга, веретено, щит,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лапти, дворяне, лохань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b="1" dirty="0" smtClean="0">
                <a:solidFill>
                  <a:srgbClr val="FFC000"/>
                </a:solidFill>
              </a:rPr>
              <a:t>Архаизмы: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амбар, изба, кочерга, очи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Неологизмы: </a:t>
            </a:r>
            <a:r>
              <a:rPr lang="ru-RU" sz="2800" b="1" dirty="0" smtClean="0">
                <a:solidFill>
                  <a:srgbClr val="FFFF00"/>
                </a:solidFill>
              </a:rPr>
              <a:t>трейлер, тренд, </a:t>
            </a:r>
            <a:r>
              <a:rPr lang="ru-RU" sz="2800" b="1" dirty="0" err="1" smtClean="0">
                <a:solidFill>
                  <a:srgbClr val="FFFF00"/>
                </a:solidFill>
              </a:rPr>
              <a:t>дресс</a:t>
            </a:r>
            <a:r>
              <a:rPr lang="ru-RU" sz="2800" b="1" dirty="0" smtClean="0">
                <a:solidFill>
                  <a:srgbClr val="FFFF00"/>
                </a:solidFill>
              </a:rPr>
              <a:t>-код,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волонтер, прогресс, компьютер,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    супермаркет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984375"/>
          </a:xfrm>
          <a:noFill/>
          <a:ln/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      ОККАЗИОНАЛИЗМЫ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(авторские неологизмы) -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6703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          новые слова, создающиеся       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          писателями и поэтами с                    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          определенной стилистической 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          целью: миносочка, серпастый,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          бурнопламенная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ПРОИСХОЖДЕНИЕ ЛЕКСИКИ</a:t>
            </a:r>
          </a:p>
        </p:txBody>
      </p:sp>
      <p:pic>
        <p:nvPicPr>
          <p:cNvPr id="16386" name="Picture 3" descr="E:\урок юля\1234\Происхождении л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35138"/>
            <a:ext cx="8229600" cy="447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ПРОВЕРЬ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410" name="Picture 2" descr="E:\урок юля\1234\Происхождении л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43063"/>
            <a:ext cx="822960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E:\историзмы\урок рус москва\п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43063"/>
            <a:ext cx="7500937" cy="4929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414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Россия... восемнадцатый век.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Эпоха Петра Великого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Кольчуга, амбар, изба, веретено, дворяне, лохань, кочерга, щит, очи.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Трейлер, тренд,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дресс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код, волонтер, прогресс, компьютер, супермаркет.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Небо, солнце, заря, мороз, радуга.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ПРОВЕРЬ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E:\урок рус москва\из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9150109" cy="626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949280"/>
            <a:ext cx="13430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pic>
        <p:nvPicPr>
          <p:cNvPr id="10242" name="Picture 2" descr="E:\урок рус москва\кольчуга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4429125" cy="2643188"/>
          </a:xfrm>
        </p:spPr>
      </p:pic>
      <p:pic>
        <p:nvPicPr>
          <p:cNvPr id="10243" name="Picture 5" descr="E:\урок рус москва\лап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4357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E:\урок рус москва\веретено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35956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71688" y="3000375"/>
            <a:ext cx="1285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Кольчуга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2250" y="5857875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Веретено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3125" y="6357938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Среди устаревших слов выделяют: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АРХАИЗМЫ    И     ИСТОРИЗМЫ    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075" y="265113"/>
            <a:ext cx="8229600" cy="10033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УСТАРЕВШИЕ СЛОВА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Рисунок 6" descr="Значение устаревшие слова в современной речи сочинение - гдз - готовые домашние задания за 1-11 класс решебник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349500"/>
            <a:ext cx="66976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</a:rPr>
              <a:t>это устаревшие синонимы современных слов, называющие те понятия, которые и сейчас существуют, но обозначаются новыми словами: выя-шея, чело-лоб,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2800" b="1" dirty="0" err="1" smtClean="0">
                <a:solidFill>
                  <a:srgbClr val="FFFF00"/>
                </a:solidFill>
              </a:rPr>
              <a:t>глаголить</a:t>
            </a:r>
            <a:r>
              <a:rPr lang="ru-RU" sz="2800" b="1" dirty="0" smtClean="0">
                <a:solidFill>
                  <a:srgbClr val="FFFF00"/>
                </a:solidFill>
              </a:rPr>
              <a:t> – говорить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4100" b="1" i="1" dirty="0" smtClean="0">
                <a:solidFill>
                  <a:srgbClr val="002060"/>
                </a:solidFill>
              </a:rPr>
              <a:t>            </a:t>
            </a:r>
            <a:r>
              <a:rPr lang="ru-RU" sz="4400" b="1" i="1" dirty="0" smtClean="0">
                <a:solidFill>
                  <a:srgbClr val="FFC000"/>
                </a:solidFill>
              </a:rPr>
              <a:t>ИСТОРИЗМЫ </a:t>
            </a:r>
            <a:r>
              <a:rPr lang="ru-RU" sz="4400" b="1" i="1" dirty="0" smtClean="0">
                <a:solidFill>
                  <a:schemeClr val="bg2"/>
                </a:solidFill>
              </a:rPr>
              <a:t>–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</a:rPr>
              <a:t>это слова, которые обозначают прежние,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 не существующие сейчас понятия: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 боярин,  латы, кокошник, опричнина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4100" b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7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АРХАИЗМЫ  – 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</a:rPr>
              <a:t>          Устаревшие слова  придают тексту      </a:t>
            </a:r>
            <a:br>
              <a:rPr lang="ru-RU" sz="2800" b="1" smtClean="0">
                <a:solidFill>
                  <a:srgbClr val="FFFF00"/>
                </a:solidFill>
              </a:rPr>
            </a:br>
            <a:r>
              <a:rPr lang="ru-RU" sz="2800" b="1" smtClean="0">
                <a:solidFill>
                  <a:srgbClr val="FFFF00"/>
                </a:solidFill>
              </a:rPr>
              <a:t>      торжественность, являясь средствами           </a:t>
            </a:r>
            <a:br>
              <a:rPr lang="ru-RU" sz="2800" b="1" smtClean="0">
                <a:solidFill>
                  <a:srgbClr val="FFFF00"/>
                </a:solidFill>
              </a:rPr>
            </a:br>
            <a:r>
              <a:rPr lang="ru-RU" sz="2800" b="1" smtClean="0">
                <a:solidFill>
                  <a:srgbClr val="FFFF00"/>
                </a:solidFill>
              </a:rPr>
              <a:t>                      выразительности</a:t>
            </a:r>
          </a:p>
        </p:txBody>
      </p:sp>
      <p:pic>
        <p:nvPicPr>
          <p:cNvPr id="19460" name="Рисунок 4" descr="Артур Конан Дойл в сказк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7561262" cy="4249737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FF9900"/>
                </a:solidFill>
              </a:rPr>
              <a:t>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новые слова, которые появляются с развитием науки и техники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Историзмы, архаизмы и неологизмы относятся к пассивному словарному запасу слов</a:t>
            </a:r>
            <a:endParaRPr lang="ru-RU" sz="2800" b="1" dirty="0" smtClean="0">
              <a:solidFill>
                <a:srgbClr val="FF9900"/>
              </a:solidFill>
            </a:endParaRPr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C000"/>
                </a:solidFill>
              </a:rPr>
              <a:t>НЕОЛОГИЗМЫ – это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268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Tahoma</vt:lpstr>
      <vt:lpstr>Wingdings</vt:lpstr>
      <vt:lpstr>Wingdings 2</vt:lpstr>
      <vt:lpstr>Океан</vt:lpstr>
      <vt:lpstr>  КЧР  ГБПОО  «МНОГОПРОФИЛЬНЫЙ КОЛЛЕДЖ                                                   «ПРОФЕССИОНАЛ» </vt:lpstr>
      <vt:lpstr>   Россия... восемнадцатый век.          Эпоха Петра Великого</vt:lpstr>
      <vt:lpstr>ПРОВЕРЬ</vt:lpstr>
      <vt:lpstr>Презентация PowerPoint</vt:lpstr>
      <vt:lpstr>Презентация PowerPoint</vt:lpstr>
      <vt:lpstr>         УСТАРЕВШИЕ СЛОВА</vt:lpstr>
      <vt:lpstr>           АРХАИЗМЫ  – </vt:lpstr>
      <vt:lpstr>          Устаревшие слова  придают тексту             торжественность, являясь средствами                                  выразительности</vt:lpstr>
      <vt:lpstr>НЕОЛОГИЗМЫ – это</vt:lpstr>
      <vt:lpstr>       АКТИВНАЯ И ПАССИВНАЯ                           ЛЕКСИКА</vt:lpstr>
      <vt:lpstr>  П Р О В Е Р Ь</vt:lpstr>
      <vt:lpstr>      ОККАЗИОНАЛИЗМЫ                 (авторские неологизмы) - </vt:lpstr>
      <vt:lpstr>  ПРОИСХОЖДЕНИЕ ЛЕКСИКИ</vt:lpstr>
      <vt:lpstr>ПРОВЕРЬ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УСТАРЕВШИЕ  И НОВЫЕ ЕДИНИЦЫ ЛЕКСИКИ</dc:title>
  <dc:creator>1</dc:creator>
  <cp:lastModifiedBy>b</cp:lastModifiedBy>
  <cp:revision>29</cp:revision>
  <dcterms:created xsi:type="dcterms:W3CDTF">2017-04-03T17:00:34Z</dcterms:created>
  <dcterms:modified xsi:type="dcterms:W3CDTF">2017-04-06T06:53:15Z</dcterms:modified>
</cp:coreProperties>
</file>