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77" r:id="rId3"/>
    <p:sldId id="278" r:id="rId4"/>
    <p:sldId id="279" r:id="rId5"/>
    <p:sldId id="305" r:id="rId6"/>
    <p:sldId id="282" r:id="rId7"/>
    <p:sldId id="283" r:id="rId8"/>
    <p:sldId id="306" r:id="rId9"/>
    <p:sldId id="307" r:id="rId10"/>
    <p:sldId id="286" r:id="rId11"/>
    <p:sldId id="287" r:id="rId12"/>
    <p:sldId id="308" r:id="rId13"/>
    <p:sldId id="295" r:id="rId14"/>
    <p:sldId id="296" r:id="rId15"/>
    <p:sldId id="297" r:id="rId16"/>
    <p:sldId id="298" r:id="rId17"/>
    <p:sldId id="299" r:id="rId18"/>
    <p:sldId id="289" r:id="rId19"/>
    <p:sldId id="290" r:id="rId20"/>
    <p:sldId id="291" r:id="rId21"/>
    <p:sldId id="292" r:id="rId22"/>
    <p:sldId id="294" r:id="rId23"/>
    <p:sldId id="300" r:id="rId24"/>
    <p:sldId id="301" r:id="rId25"/>
    <p:sldId id="302" r:id="rId26"/>
    <p:sldId id="303" r:id="rId27"/>
    <p:sldId id="30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90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B44E-2012-47AC-AF80-3CFAF0F1BD07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1F5-A4D6-49DA-875D-074099DC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B44E-2012-47AC-AF80-3CFAF0F1BD07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1F5-A4D6-49DA-875D-074099DC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6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B44E-2012-47AC-AF80-3CFAF0F1BD07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1F5-A4D6-49DA-875D-074099DC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6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B44E-2012-47AC-AF80-3CFAF0F1BD07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1F5-A4D6-49DA-875D-074099DC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9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B44E-2012-47AC-AF80-3CFAF0F1BD07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1F5-A4D6-49DA-875D-074099DC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65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B44E-2012-47AC-AF80-3CFAF0F1BD07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1F5-A4D6-49DA-875D-074099DC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3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B44E-2012-47AC-AF80-3CFAF0F1BD07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1F5-A4D6-49DA-875D-074099DC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0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B44E-2012-47AC-AF80-3CFAF0F1BD07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1F5-A4D6-49DA-875D-074099DC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2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B44E-2012-47AC-AF80-3CFAF0F1BD07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1F5-A4D6-49DA-875D-074099DC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5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B44E-2012-47AC-AF80-3CFAF0F1BD07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1F5-A4D6-49DA-875D-074099DC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5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B44E-2012-47AC-AF80-3CFAF0F1BD07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F1F5-A4D6-49DA-875D-074099DC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AB44E-2012-47AC-AF80-3CFAF0F1BD07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F1F5-A4D6-49DA-875D-074099DCA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0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animal.ru/wp-content/uploads/2011/05/vuhyhol05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commons.wikimedia.org/wiki/File:Gloydius_halys_and_Bufo_viridis;_Baikonur_01.jpg?uselang=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commons.wikimedia.org/wiki/File:CoronellaAustriacaJuvenilesNewlyHatched.JPG?uselang=r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lower.onego.ru/voda/ena_1306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zoopicture.ru/goto/http:/farm4.static.flickr.com/3510/3734667241_d7de1cfdf7_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zoopicture.ru/goto/http:/farm6.static.flickr.com/5136/5401249803_4f264e00c6_b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ute.swan.touchdown.arp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667" y="609599"/>
            <a:ext cx="8940799" cy="15578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Флора и фауна Астраханской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области.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4932" y="1825625"/>
            <a:ext cx="912706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Экологический проект для учащихся 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пятых классов. Итоговая игра.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231-577-128 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Хозивалиева М.П. – 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библиотекарь. 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1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404- 776- 873 </a:t>
            </a:r>
            <a:r>
              <a:rPr lang="ru-RU" sz="21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Морева 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Л.В. –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библиотекарь.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231-036 -790 Комарова С.Г. – учитель географии. 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Астрахань. МБОУ «Лицей №2 ИМ. В.В. Разуваева».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690688"/>
            <a:ext cx="2567437" cy="337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981200" y="-242888"/>
            <a:ext cx="8229600" cy="1417638"/>
          </a:xfrm>
        </p:spPr>
        <p:txBody>
          <a:bodyPr/>
          <a:lstStyle/>
          <a:p>
            <a:pPr algn="ctr"/>
            <a:r>
              <a:rPr lang="ru-RU" dirty="0" smtClean="0"/>
              <a:t>Журавль - красавка</a:t>
            </a:r>
          </a:p>
        </p:txBody>
      </p:sp>
      <p:pic>
        <p:nvPicPr>
          <p:cNvPr id="12291" name="Рисунок 3" descr="&amp;kcy;&amp;rcy;&amp;acy;&amp;scy;&amp;acy;&amp;v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8" y="1094183"/>
            <a:ext cx="4356457" cy="525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5552" y="1094183"/>
            <a:ext cx="6290631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Жура́вль-краса́вка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/>
              <a:t>амый </a:t>
            </a:r>
            <a:r>
              <a:rPr lang="ru-RU" dirty="0"/>
              <a:t>маленький вид </a:t>
            </a:r>
            <a:r>
              <a:rPr lang="ru-RU" dirty="0" smtClean="0"/>
              <a:t>журавлей. </a:t>
            </a:r>
            <a:r>
              <a:rPr lang="ru-RU" dirty="0"/>
              <a:t>К</a:t>
            </a:r>
            <a:r>
              <a:rPr lang="ru-RU" dirty="0" smtClean="0"/>
              <a:t>расавки </a:t>
            </a:r>
            <a:r>
              <a:rPr lang="ru-RU" dirty="0"/>
              <a:t>менее приспособлены к болотистой местности и предпочитают жить на открытых территориях с невысокой травянистой </a:t>
            </a:r>
            <a:r>
              <a:rPr lang="ru-RU" dirty="0" smtClean="0"/>
              <a:t>растительностью. </a:t>
            </a:r>
          </a:p>
          <a:p>
            <a:r>
              <a:rPr lang="ru-RU" dirty="0" smtClean="0"/>
              <a:t>Журавли-красавки, </a:t>
            </a:r>
            <a:r>
              <a:rPr lang="ru-RU" dirty="0"/>
              <a:t>как правило </a:t>
            </a:r>
            <a:r>
              <a:rPr lang="ru-RU" dirty="0" smtClean="0"/>
              <a:t>сохраняют пару в </a:t>
            </a:r>
            <a:r>
              <a:rPr lang="ru-RU" dirty="0"/>
              <a:t>течение жизни. Гнездо устраивается прямо на </a:t>
            </a:r>
            <a:r>
              <a:rPr lang="ru-RU" dirty="0" smtClean="0"/>
              <a:t>земле. </a:t>
            </a:r>
            <a:r>
              <a:rPr lang="ru-RU" dirty="0"/>
              <a:t>Кладка яиц </a:t>
            </a:r>
            <a:r>
              <a:rPr lang="ru-RU" dirty="0" smtClean="0"/>
              <a:t>обычно </a:t>
            </a:r>
            <a:r>
              <a:rPr lang="ru-RU" dirty="0"/>
              <a:t>состоит из двух, реже трёх </a:t>
            </a:r>
            <a:r>
              <a:rPr lang="ru-RU" dirty="0" smtClean="0"/>
              <a:t>яиц. </a:t>
            </a:r>
          </a:p>
          <a:p>
            <a:r>
              <a:rPr lang="ru-RU" dirty="0" smtClean="0"/>
              <a:t>В </a:t>
            </a:r>
            <a:r>
              <a:rPr lang="ru-RU" dirty="0"/>
              <a:t>насиживании участвуют оба </a:t>
            </a:r>
            <a:r>
              <a:rPr lang="ru-RU" dirty="0" smtClean="0"/>
              <a:t>родителя.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 </a:t>
            </a:r>
            <a:r>
              <a:rPr lang="ru-RU" dirty="0"/>
              <a:t>Журавли-красавки являются перелётными птицами, в зимнее </a:t>
            </a:r>
            <a:r>
              <a:rPr lang="ru-RU" dirty="0" smtClean="0"/>
              <a:t>время перебираются </a:t>
            </a:r>
            <a:r>
              <a:rPr lang="ru-RU" dirty="0"/>
              <a:t>в </a:t>
            </a:r>
            <a:r>
              <a:rPr lang="ru-RU" dirty="0" smtClean="0"/>
              <a:t>теплые страны. Питаются как растительной, так и животной пищей. </a:t>
            </a:r>
            <a:r>
              <a:rPr lang="ru-RU" dirty="0">
                <a:solidFill>
                  <a:prstClr val="black"/>
                </a:solidFill>
              </a:rPr>
              <a:t>В условиях неволи журавли живут по крайней мере 27 лет, хотя некоторые особи доживают до 67 лет. </a:t>
            </a:r>
            <a:endParaRPr lang="ru-RU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dirty="0" smtClean="0"/>
              <a:t>Эти </a:t>
            </a:r>
            <a:r>
              <a:rPr lang="ru-RU" altLang="ru-RU" dirty="0"/>
              <a:t>птицы занесены в </a:t>
            </a:r>
            <a:r>
              <a:rPr lang="ru-RU" altLang="ru-RU" dirty="0" smtClean="0"/>
              <a:t>Красную книгу России и Астраханской области.</a:t>
            </a:r>
            <a:endParaRPr lang="ru-RU" altLang="ru-RU" dirty="0"/>
          </a:p>
          <a:p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608549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3800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целей создания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Астраханского заповедника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сохранение большой белой цапли. За 30 лет в конце 19 – начале 20 века эта красивая птица была поставлена на грань уничтожения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добывали ради перьев – «эгреток», которые появляются только в брачном наряде и которых у одной птицы 5-10 штук. Цена килограмма перьев достигала при скупке 400-600 царских рублей за килограмм. Перья уходили на украшение дамских шляпок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гербе  Астраханского заповедника изображены белые цапли, потому что основную часть птиц заповедника составляет именно она.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 descr="C:\Documents and Settings\Максим\Рабочий стол\Новая папка (2)\1219086914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4362" y="147785"/>
            <a:ext cx="2265141" cy="3020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503" y="3503886"/>
            <a:ext cx="3025092" cy="3080093"/>
          </a:xfrm>
          <a:prstGeom prst="rect">
            <a:avLst/>
          </a:prstGeom>
          <a:noFill/>
          <a:ln w="38100" cap="sq">
            <a:solidFill>
              <a:srgbClr val="346639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10049" y="5892600"/>
            <a:ext cx="370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Герб заповедника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537808"/>
      </p:ext>
    </p:extLst>
  </p:cSld>
  <p:clrMapOvr>
    <a:masterClrMapping/>
  </p:clrMapOvr>
  <p:transition advTm="4795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50" y="1179197"/>
            <a:ext cx="4351887" cy="321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2"/>
          <p:cNvSpPr>
            <a:spLocks noChangeArrowheads="1"/>
          </p:cNvSpPr>
          <p:nvPr/>
        </p:nvSpPr>
        <p:spPr bwMode="auto">
          <a:xfrm>
            <a:off x="3178004" y="220717"/>
            <a:ext cx="4083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/>
              <a:t>Египетская цапля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54197" y="1078989"/>
            <a:ext cx="6452213" cy="385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Еги́петская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ца́пля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—наиболее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многочисленная птица из семейства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цаплевых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Не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боится человека и нередко селится по соседству.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Цапли часто кормятся возле диких животных и домашнего скота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пища - насекомые,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лягушки и рыба.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Гнёзда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сухих веточек строит на деревьях, редко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заломах тростника или бамбука.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Кладка из 4—9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яиц.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птиц семейства отличается более плотным телосложением, массивной головой, недлинной шеей и особенно нетипичным для цапель крепким коротким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клювом. Типичный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перелётный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открытой местности в мелководных низовьях рек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бассейна Каспийского моря.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950" y="5267119"/>
            <a:ext cx="11524368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Естественных врагов у египетской цапли не так много, причём большинство известных фактов относятся к хищным птицам.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 книгу России  и Астраханской области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2024063" y="0"/>
            <a:ext cx="8229600" cy="17732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3600" b="1" i="1"/>
              <a:t>                                </a:t>
            </a:r>
            <a:r>
              <a:rPr lang="ru-RU" sz="6000" b="1" i="1"/>
              <a:t>Осетр</a:t>
            </a:r>
            <a:endParaRPr lang="ru-RU" sz="6000"/>
          </a:p>
        </p:txBody>
      </p:sp>
      <p:pic>
        <p:nvPicPr>
          <p:cNvPr id="31749" name="Picture 5" descr="Картинка 6 из 29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129"/>
            <a:ext cx="5111937" cy="322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409282" y="886619"/>
            <a:ext cx="6782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Осетры́</a:t>
            </a:r>
            <a:r>
              <a:rPr lang="ru-RU" dirty="0"/>
              <a:t> — род пресноводных, полупроходных и проходных рыб из семейства осетровых. Длина тела до </a:t>
            </a:r>
            <a:r>
              <a:rPr lang="ru-RU" dirty="0" smtClean="0"/>
              <a:t>6 м., </a:t>
            </a:r>
            <a:r>
              <a:rPr lang="ru-RU" dirty="0"/>
              <a:t>масса — до 816 </a:t>
            </a:r>
            <a:r>
              <a:rPr lang="ru-RU" dirty="0" smtClean="0"/>
              <a:t>кг. </a:t>
            </a:r>
            <a:r>
              <a:rPr lang="ru-RU" dirty="0"/>
              <a:t>Осетры держатся преимущественно у дна, питаются рыбой, моллюсками, червями и т. д. Плодовитость у крупных рыб может доходить до нескольких миллионов икринок. В промысловом отношении рыбы эти весьма ценны: кроме вкусного и весьма дорогостоящего мяса, от них получается значительное количество икры, представляющей один из наиболее ценных рыбных </a:t>
            </a:r>
            <a:r>
              <a:rPr lang="ru-RU" dirty="0" smtClean="0"/>
              <a:t>продуктов.</a:t>
            </a:r>
            <a:endParaRPr lang="ru-RU" dirty="0"/>
          </a:p>
          <a:p>
            <a:r>
              <a:rPr lang="ru-RU" dirty="0" smtClean="0"/>
              <a:t> Находятся </a:t>
            </a:r>
            <a:r>
              <a:rPr lang="ru-RU" dirty="0"/>
              <a:t>под угрозой исчезновения, вследствие беспощадного и неосмотрительного лова. С начала XXI века промысловый лов почти всех видов осетров в России запрещён.</a:t>
            </a:r>
          </a:p>
          <a:p>
            <a:r>
              <a:rPr lang="ru-RU" dirty="0"/>
              <a:t>Некоторые виды занесены в Красные книги МСОП и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Белорыбица</a:t>
            </a:r>
          </a:p>
        </p:txBody>
      </p:sp>
      <p:pic>
        <p:nvPicPr>
          <p:cNvPr id="21507" name="Объект 3" descr="&amp;bcy;&amp;iecy;&amp;lcy;&amp;ocy;&amp;rcy;&amp;ycy;&amp;bcy;&amp;icy;&amp;tscy;&amp;acy; &amp;chcy;&amp;tcy;&amp;ocy; &amp;zcy;&amp;acy; &amp;rcy;&amp;ycy;&amp;bcy;&amp;a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7088" y="146304"/>
            <a:ext cx="6449568" cy="3401569"/>
          </a:xfrm>
        </p:spPr>
      </p:pic>
      <p:sp>
        <p:nvSpPr>
          <p:cNvPr id="2" name="Прямоугольник 1"/>
          <p:cNvSpPr/>
          <p:nvPr/>
        </p:nvSpPr>
        <p:spPr>
          <a:xfrm>
            <a:off x="186266" y="3864863"/>
            <a:ext cx="11616267" cy="296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Белорыбица или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не́льма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полупроходной вид рыб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семейства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лососёвых.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Белорыбица является эндемиком бассейна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Каспийского моря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поднимается для метания икры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Достигает длины 130 см и веса 14 кг.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 жизни белорыбицы малоизвестен, вследствие её малочисленности, осторожности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пребывания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глубине; пища её состоит, вероятно, главным образом из мелких рыбок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Волге — в затонах и рукавах всё ещё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белорыбица,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февраля по март можно поймать эту рыбу. Мясо очень ценно — в виде балыка.</a:t>
            </a:r>
          </a:p>
          <a:p>
            <a:endParaRPr lang="ru-RU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838200" y="165253"/>
            <a:ext cx="10515600" cy="826265"/>
          </a:xfrm>
        </p:spPr>
        <p:txBody>
          <a:bodyPr/>
          <a:lstStyle/>
          <a:p>
            <a:pPr algn="ctr"/>
            <a:r>
              <a:rPr lang="ru-RU" dirty="0" smtClean="0"/>
              <a:t>Черноспинка</a:t>
            </a:r>
          </a:p>
        </p:txBody>
      </p:sp>
      <p:pic>
        <p:nvPicPr>
          <p:cNvPr id="22531" name="image_accueil4" descr="&amp;scy;&amp;iecy;&amp;lcy;&amp;softcy;&amp;dcy;&amp;softcy;-&amp;chcy;&amp;iecy;&amp;rcy;&amp;ncy;&amp;ocy;&amp;scy;&amp;pcy;&amp;icy;&amp;ncy;&amp;kcy;&amp;a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270" y="1428522"/>
            <a:ext cx="4737253" cy="2823989"/>
          </a:xfrm>
        </p:spPr>
      </p:pic>
      <p:sp>
        <p:nvSpPr>
          <p:cNvPr id="2" name="Прямоугольник 1"/>
          <p:cNvSpPr/>
          <p:nvPr/>
        </p:nvSpPr>
        <p:spPr>
          <a:xfrm>
            <a:off x="5409281" y="1428522"/>
            <a:ext cx="67827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Сельдь </a:t>
            </a:r>
            <a:r>
              <a:rPr lang="ru-RU" b="1" dirty="0" err="1" smtClean="0"/>
              <a:t>Кесслера</a:t>
            </a:r>
            <a:r>
              <a:rPr lang="ru-RU" dirty="0" smtClean="0"/>
              <a:t>, </a:t>
            </a:r>
            <a:r>
              <a:rPr lang="ru-RU" dirty="0"/>
              <a:t>или </a:t>
            </a:r>
            <a:r>
              <a:rPr lang="ru-RU" b="1" dirty="0" err="1" smtClean="0"/>
              <a:t>черноспи́нка</a:t>
            </a:r>
            <a:r>
              <a:rPr lang="ru-RU" dirty="0" smtClean="0"/>
              <a:t>, </a:t>
            </a:r>
            <a:r>
              <a:rPr lang="ru-RU" dirty="0"/>
              <a:t>или </a:t>
            </a:r>
            <a:r>
              <a:rPr lang="ru-RU" b="1" dirty="0" err="1" smtClean="0"/>
              <a:t>бешенка</a:t>
            </a:r>
            <a:r>
              <a:rPr lang="ru-RU" dirty="0" smtClean="0"/>
              <a:t>, </a:t>
            </a:r>
            <a:r>
              <a:rPr lang="ru-RU" dirty="0"/>
              <a:t>или </a:t>
            </a:r>
            <a:r>
              <a:rPr lang="ru-RU" b="1" dirty="0" smtClean="0"/>
              <a:t>залом</a:t>
            </a:r>
            <a:r>
              <a:rPr lang="ru-RU" dirty="0" smtClean="0"/>
              <a:t>— </a:t>
            </a:r>
            <a:r>
              <a:rPr lang="ru-RU" dirty="0"/>
              <a:t>вид </a:t>
            </a:r>
            <a:r>
              <a:rPr lang="ru-RU" dirty="0" err="1"/>
              <a:t>лучепёрых</a:t>
            </a:r>
            <a:r>
              <a:rPr lang="ru-RU" dirty="0"/>
              <a:t> рыб семейства сельдевых. Распространена в Каспийском </a:t>
            </a:r>
            <a:r>
              <a:rPr lang="ru-RU" dirty="0" smtClean="0"/>
              <a:t>море. На </a:t>
            </a:r>
            <a:r>
              <a:rPr lang="ru-RU" dirty="0"/>
              <a:t>нерест входит в Волгу и реже в Урал. Это самая крупная из волжских сельдей, её средняя длина — 36—44 см</a:t>
            </a:r>
            <a:r>
              <a:rPr lang="ru-RU" dirty="0" smtClean="0"/>
              <a:t>, </a:t>
            </a:r>
            <a:r>
              <a:rPr lang="ru-RU" dirty="0"/>
              <a:t>вес до 2 кг. Окраска спины чёрная или </a:t>
            </a:r>
            <a:r>
              <a:rPr lang="ru-RU" dirty="0" smtClean="0"/>
              <a:t>чёрно-фиолетовая. </a:t>
            </a:r>
            <a:r>
              <a:rPr lang="ru-RU" dirty="0"/>
              <a:t>Тело толстое, </a:t>
            </a:r>
            <a:r>
              <a:rPr lang="ru-RU" dirty="0" smtClean="0"/>
              <a:t> </a:t>
            </a:r>
            <a:r>
              <a:rPr lang="ru-RU" dirty="0"/>
              <a:t>с особенно удлинённой хвостовой частью, в большинстве случаев несколько пригнутой вниз. </a:t>
            </a:r>
            <a:r>
              <a:rPr lang="ru-RU" dirty="0" err="1"/>
              <a:t>Бешенка</a:t>
            </a:r>
            <a:r>
              <a:rPr lang="ru-RU" dirty="0"/>
              <a:t> питается </a:t>
            </a:r>
            <a:r>
              <a:rPr lang="ru-RU" dirty="0" smtClean="0"/>
              <a:t>мелкой рыбой </a:t>
            </a:r>
            <a:r>
              <a:rPr lang="ru-RU" dirty="0"/>
              <a:t>(</a:t>
            </a:r>
            <a:r>
              <a:rPr lang="ru-RU" dirty="0" smtClean="0"/>
              <a:t>килькой,  бычками</a:t>
            </a:r>
            <a:r>
              <a:rPr lang="ru-RU" dirty="0"/>
              <a:t>), </a:t>
            </a:r>
            <a:r>
              <a:rPr lang="ru-RU" dirty="0" smtClean="0"/>
              <a:t>ракообразными  </a:t>
            </a:r>
            <a:r>
              <a:rPr lang="ru-RU" dirty="0"/>
              <a:t>и </a:t>
            </a:r>
            <a:r>
              <a:rPr lang="ru-RU" dirty="0" smtClean="0"/>
              <a:t>личинками </a:t>
            </a:r>
            <a:r>
              <a:rPr lang="ru-RU" dirty="0"/>
              <a:t>насекомых. Ценная промысловая рыба; на численности вида отрицательно сказывается строительство гидротехнических </a:t>
            </a:r>
            <a:r>
              <a:rPr lang="ru-RU" dirty="0" smtClean="0"/>
              <a:t>сооружений.</a:t>
            </a:r>
            <a:r>
              <a:rPr lang="ru-RU" dirty="0"/>
              <a:t> Международный союз охраны природы присвоил виду охранный статус «Вызывающий наименьшие опасения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5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1663"/>
          </a:xfrm>
        </p:spPr>
        <p:txBody>
          <a:bodyPr/>
          <a:lstStyle/>
          <a:p>
            <a:pPr algn="ctr"/>
            <a:r>
              <a:rPr lang="ru-RU" dirty="0" smtClean="0"/>
              <a:t>Южная колюшка</a:t>
            </a:r>
          </a:p>
        </p:txBody>
      </p:sp>
      <p:pic>
        <p:nvPicPr>
          <p:cNvPr id="23556" name="Объект 3" descr="&amp;Mcy;&amp;acy;&amp;lcy;&amp;acy;&amp;yacy; &amp;yucy;&amp;zhcy;&amp;ncy;&amp;acy;&amp;yacy; &amp;kcy;&amp;ocy;&amp;lcy;&amp;yucy;&amp;shcy;&amp;kcy;&amp;acy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9" y="1996778"/>
            <a:ext cx="5037897" cy="301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05856" y="1438656"/>
            <a:ext cx="6071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тела до 7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до 3 лет. 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веретенообразное, покрыто не чешуей, а малозаметными костными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пластинками.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солоноватые участки Черного, Азовского и Каспийского морей, впадающие в них реки (в России - Дон, Кубань, Сулак, Терек, Кума, Волга, Урал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планктоном  и личинками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зарослевым планктоном, высшими ракообразными, моллюсками, собственной икрой и растительностью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нереста охраняет потомство.</a:t>
            </a:r>
          </a:p>
        </p:txBody>
      </p:sp>
    </p:spTree>
    <p:extLst>
      <p:ext uri="{BB962C8B-B14F-4D97-AF65-F5344CB8AC3E}">
        <p14:creationId xmlns:p14="http://schemas.microsoft.com/office/powerpoint/2010/main" val="4074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6863"/>
          </a:xfrm>
        </p:spPr>
        <p:txBody>
          <a:bodyPr/>
          <a:lstStyle/>
          <a:p>
            <a:pPr algn="ctr"/>
            <a:r>
              <a:rPr lang="ru-RU" dirty="0" smtClean="0"/>
              <a:t>Бестер</a:t>
            </a:r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480630"/>
            <a:ext cx="4706112" cy="2682333"/>
          </a:xfrm>
        </p:spPr>
      </p:pic>
      <p:sp>
        <p:nvSpPr>
          <p:cNvPr id="2" name="Прямоугольник 1"/>
          <p:cNvSpPr/>
          <p:nvPr/>
        </p:nvSpPr>
        <p:spPr>
          <a:xfrm>
            <a:off x="4876800" y="1267968"/>
            <a:ext cx="7315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Бестер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 (по первым слогам слов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БЕлуга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СТЕРлядь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—рыба семейства осетровых, является гибридом белуги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стерляди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Взрослые особи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бестера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достигают в длину 180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веса 30 килограмм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/>
              <a:t> Цвет окраски </a:t>
            </a:r>
            <a:r>
              <a:rPr lang="ru-RU" dirty="0" smtClean="0"/>
              <a:t>его </a:t>
            </a:r>
            <a:r>
              <a:rPr lang="ru-RU" dirty="0"/>
              <a:t>может варьироваться от серого до темно-серого с бежевым отливом. Впервые гибрид белуги и стерляди был получен в 1952 году в СССР </a:t>
            </a:r>
            <a:r>
              <a:rPr lang="ru-RU" dirty="0" err="1"/>
              <a:t>Н.И.Николюкиным</a:t>
            </a:r>
            <a:r>
              <a:rPr lang="ru-RU" dirty="0"/>
              <a:t>. Бестер сочетает высокий темп роста белуги и раннее созревание стерляди</a:t>
            </a:r>
            <a:r>
              <a:rPr lang="ru-RU" dirty="0" smtClean="0"/>
              <a:t>.</a:t>
            </a:r>
            <a:r>
              <a:rPr lang="ru-RU" dirty="0"/>
              <a:t> Он отличается высокой жизнестойкостью, высокой скоростью роста и набора </a:t>
            </a:r>
            <a:r>
              <a:rPr lang="ru-RU" dirty="0" smtClean="0"/>
              <a:t>массы.</a:t>
            </a:r>
            <a:r>
              <a:rPr lang="ru-RU" dirty="0"/>
              <a:t> Бестер демонстрирует отличную приспособляемость к внешним условиям и выживаемость, он может обитать как в пресной, так и в солоноватой воде. </a:t>
            </a:r>
            <a:r>
              <a:rPr lang="ru-RU" dirty="0" smtClean="0"/>
              <a:t>Его </a:t>
            </a:r>
            <a:r>
              <a:rPr lang="ru-RU" dirty="0"/>
              <a:t>рацион достаточно </a:t>
            </a:r>
            <a:r>
              <a:rPr lang="ru-RU" dirty="0" smtClean="0"/>
              <a:t>разнообразен - он </a:t>
            </a:r>
            <a:r>
              <a:rPr lang="ru-RU" dirty="0"/>
              <a:t>питается насекомыми и их личинками, мелкими рачками, червями, моллюсками и мелкой рыбой. Икра</a:t>
            </a:r>
            <a:r>
              <a:rPr lang="ru-RU" b="1" dirty="0"/>
              <a:t> </a:t>
            </a:r>
            <a:r>
              <a:rPr lang="ru-RU" dirty="0" err="1"/>
              <a:t>бестера</a:t>
            </a:r>
            <a:r>
              <a:rPr lang="ru-RU" dirty="0"/>
              <a:t> мельче белужьей, но своим нежным вкусом очень похожа на нее.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1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4151313" y="1"/>
            <a:ext cx="321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Пискливый геккончик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5321428" y="571945"/>
            <a:ext cx="687057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мелкая ящерица — длина тела достигает 4,1 см. Хвост почти равен длине тела, легко отбрасывается. Туловище и голова немного приплюснуты. Тело покрыто зернистой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чешуей. Окраска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бледно-желтая с сероватым налетом. На спине обычно 5 широких поперечных полос темно-коричневого цвета. Полоски на хвосте и на ногах также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темно-коричневые. Низ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с лимонным оттенком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Обитает в пустынях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полупустынях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марта — начале апреля. Уходит на зимовку в сентябре — октябре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укрытий появляется с наступлением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темноты. Ночь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в поисках пищи недалеко от своего убежища.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Питается насекомыми —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жуками,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мухами,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муравьями,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паукообразными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скорпионами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Пискливый геккончик занесён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 книгу России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охраняется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Богдинско-Баскунчакском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заповеднике, единственном в стране месте обитания этого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ru-R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4" y="1573145"/>
            <a:ext cx="4909909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717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2703"/>
          </a:xfrm>
        </p:spPr>
        <p:txBody>
          <a:bodyPr/>
          <a:lstStyle/>
          <a:p>
            <a:pPr algn="ctr"/>
            <a:r>
              <a:rPr lang="ru-RU" dirty="0" smtClean="0"/>
              <a:t>Степная гадюка</a:t>
            </a: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92" y="937908"/>
            <a:ext cx="4729810" cy="3292569"/>
          </a:xfrm>
        </p:spPr>
      </p:pic>
      <p:sp>
        <p:nvSpPr>
          <p:cNvPr id="2" name="Прямоугольник 1"/>
          <p:cNvSpPr/>
          <p:nvPr/>
        </p:nvSpPr>
        <p:spPr>
          <a:xfrm>
            <a:off x="5034708" y="755904"/>
            <a:ext cx="705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Степная </a:t>
            </a:r>
            <a:r>
              <a:rPr lang="ru-RU" b="1" dirty="0" smtClean="0"/>
              <a:t>гадюка</a:t>
            </a:r>
            <a:r>
              <a:rPr lang="ru-RU" dirty="0"/>
              <a:t> — вид ядовитых змей из рода настоящих </a:t>
            </a:r>
            <a:r>
              <a:rPr lang="ru-RU" dirty="0" smtClean="0"/>
              <a:t>гадюк. Это </a:t>
            </a:r>
            <a:r>
              <a:rPr lang="ru-RU" dirty="0"/>
              <a:t>крупная змея с длиной тела около 55 см и длиной хвоста 7-9 см, самки </a:t>
            </a:r>
            <a:r>
              <a:rPr lang="ru-RU" dirty="0" smtClean="0"/>
              <a:t> </a:t>
            </a:r>
            <a:r>
              <a:rPr lang="ru-RU" dirty="0"/>
              <a:t>крупнее самцов. Сверху гадюка окрашена в </a:t>
            </a:r>
            <a:r>
              <a:rPr lang="ru-RU" dirty="0" err="1"/>
              <a:t>буровато</a:t>
            </a:r>
            <a:r>
              <a:rPr lang="ru-RU" dirty="0"/>
              <a:t>-серые тона, с более светлой серединой спины и с чёрной или темно-коричневой зигзагообразной полосой по </a:t>
            </a:r>
            <a:r>
              <a:rPr lang="ru-RU" dirty="0" smtClean="0"/>
              <a:t>хребту. </a:t>
            </a:r>
            <a:r>
              <a:rPr lang="ru-RU" dirty="0"/>
              <a:t>По бокам туловища — ряд темных нерезких пятен. На верхней стороне головы расположен темный рисунок. Брюхо серое, со светлыми крапинами. Степная гадюка — типичный обитатель равнинных и горных полынных степей, встречается также на </a:t>
            </a:r>
            <a:r>
              <a:rPr lang="ru-RU" dirty="0" err="1"/>
              <a:t>остепненных</a:t>
            </a:r>
            <a:r>
              <a:rPr lang="ru-RU" dirty="0"/>
              <a:t> альпийских лугах, сухих склонах с кустарником, в глинистых оврагах и полупустынных местообитаниях. На суше гадюка передвигается довольно медленно, но хорошо плавает и может взбираться на ветви кустарников и низкорослых деревьев. Степная гадюка охотится на </a:t>
            </a:r>
            <a:r>
              <a:rPr lang="ru-RU" dirty="0" smtClean="0"/>
              <a:t>  грызунов, птенцов </a:t>
            </a:r>
            <a:r>
              <a:rPr lang="ru-RU" dirty="0" err="1"/>
              <a:t>наземно</a:t>
            </a:r>
            <a:r>
              <a:rPr lang="ru-RU" dirty="0"/>
              <a:t> гнездящихся птиц и </a:t>
            </a:r>
            <a:r>
              <a:rPr lang="ru-RU" dirty="0" smtClean="0"/>
              <a:t>ящериц,  </a:t>
            </a:r>
            <a:r>
              <a:rPr lang="ru-RU" dirty="0"/>
              <a:t>насекомых </a:t>
            </a:r>
            <a:r>
              <a:rPr lang="ru-RU" dirty="0" smtClean="0"/>
              <a:t> </a:t>
            </a:r>
            <a:r>
              <a:rPr lang="ru-RU" dirty="0"/>
              <a:t>и паукообразных. Молодые гадюки питаются насекомыми и мелкими ящерицами. Во всех европейских странах находится под охраной </a:t>
            </a:r>
            <a:r>
              <a:rPr lang="ru-RU" dirty="0" smtClean="0"/>
              <a:t> </a:t>
            </a:r>
            <a:r>
              <a:rPr lang="ru-RU" dirty="0"/>
              <a:t>как вид находящийся под угрозой исчезновения. Популяция резко падает в связи с распашкой </a:t>
            </a:r>
            <a:r>
              <a:rPr lang="ru-RU" dirty="0" smtClean="0"/>
              <a:t>земель, выпаса скота, гибелью на автодорогах, опустынивании территории. </a:t>
            </a:r>
            <a:r>
              <a:rPr lang="ru-RU" dirty="0"/>
              <a:t>Занесена </a:t>
            </a:r>
            <a:r>
              <a:rPr lang="ru-RU" dirty="0" smtClean="0"/>
              <a:t> в Красную книгу Астраханской области и в Красную книгу России.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3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Русская выхухоль или хохуля (лат. Desmana moschata) (англ. Russian Desman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1" y="856466"/>
            <a:ext cx="4901711" cy="359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6127387" y="888817"/>
            <a:ext cx="606461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b="1" dirty="0">
                <a:cs typeface="Times New Roman" panose="02020603050405020304" pitchFamily="18" charset="0"/>
              </a:rPr>
              <a:t>Выхухоль – близкий родственник крота. За свои способности </a:t>
            </a:r>
            <a:r>
              <a:rPr lang="ru-RU" altLang="ru-RU" sz="1800" b="1" dirty="0" smtClean="0">
                <a:cs typeface="Times New Roman" panose="02020603050405020304" pitchFamily="18" charset="0"/>
              </a:rPr>
              <a:t>плавать </a:t>
            </a:r>
            <a:r>
              <a:rPr lang="ru-RU" altLang="ru-RU" sz="1800" b="1" dirty="0">
                <a:cs typeface="Times New Roman" panose="02020603050405020304" pitchFamily="18" charset="0"/>
              </a:rPr>
              <a:t>и </a:t>
            </a:r>
            <a:r>
              <a:rPr lang="ru-RU" altLang="ru-RU" sz="1800" b="1" dirty="0" smtClean="0">
                <a:cs typeface="Times New Roman" panose="02020603050405020304" pitchFamily="18" charset="0"/>
              </a:rPr>
              <a:t>рыть подземные </a:t>
            </a:r>
            <a:r>
              <a:rPr lang="ru-RU" altLang="ru-RU" sz="1800" b="1" dirty="0">
                <a:cs typeface="Times New Roman" panose="02020603050405020304" pitchFamily="18" charset="0"/>
              </a:rPr>
              <a:t>норы она получила еще одно название – водяной крот. </a:t>
            </a:r>
            <a:endParaRPr lang="ru-RU" altLang="ru-RU" sz="1800" b="1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800" b="1" dirty="0" smtClean="0">
                <a:cs typeface="Times New Roman" panose="02020603050405020304" pitchFamily="18" charset="0"/>
              </a:rPr>
              <a:t>На </a:t>
            </a:r>
            <a:r>
              <a:rPr lang="ru-RU" altLang="ru-RU" sz="1800" b="1" dirty="0">
                <a:cs typeface="Times New Roman" panose="02020603050405020304" pitchFamily="18" charset="0"/>
              </a:rPr>
              <a:t>сушу этот зверек выходит только в случаях крайней необходимости. </a:t>
            </a:r>
            <a:r>
              <a:rPr lang="ru-RU" altLang="ru-RU" sz="1800" b="1" dirty="0"/>
              <a:t>Сам по себе зверек небольшой. Вырастает не более 45 см в длину, половина из которой приходится на мощный хвост. Весит выхухоль  около 500-550 гр.  </a:t>
            </a:r>
            <a:endParaRPr lang="ru-RU" altLang="ru-RU" sz="1800" b="1" dirty="0" smtClean="0"/>
          </a:p>
          <a:p>
            <a:pPr>
              <a:spcBef>
                <a:spcPct val="0"/>
              </a:spcBef>
              <a:buNone/>
            </a:pPr>
            <a:r>
              <a:rPr lang="ru-RU" altLang="ru-RU" sz="1800" b="1" dirty="0" smtClean="0"/>
              <a:t>Небольшое </a:t>
            </a:r>
            <a:r>
              <a:rPr lang="ru-RU" altLang="ru-RU" sz="1800" b="1" dirty="0"/>
              <a:t>тело покрыто густым и теплым мехом, </a:t>
            </a:r>
            <a:r>
              <a:rPr lang="ru-RU" altLang="ru-RU" sz="1800" b="1" dirty="0">
                <a:cs typeface="Times New Roman" panose="02020603050405020304" pitchFamily="18" charset="0"/>
              </a:rPr>
              <a:t>на передних и задних лапках плавательные перепонки</a:t>
            </a:r>
            <a:r>
              <a:rPr lang="ru-RU" altLang="ru-RU" sz="1800" b="1" dirty="0" smtClean="0"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b="1" dirty="0" smtClean="0"/>
              <a:t>В </a:t>
            </a:r>
            <a:r>
              <a:rPr lang="ru-RU" altLang="ru-RU" sz="1800" b="1" dirty="0"/>
              <a:t>норах выхухоли живут либо поодиночке, либо небольшими семьями. </a:t>
            </a:r>
            <a:r>
              <a:rPr lang="ru-RU" altLang="ru-RU" sz="1800" b="1" dirty="0" smtClean="0"/>
              <a:t> В </a:t>
            </a:r>
            <a:r>
              <a:rPr lang="ru-RU" altLang="ru-RU" sz="1800" b="1" dirty="0"/>
              <a:t>зимнее время в одной норе может находиться до 10-12 особей разного пола и возраста</a:t>
            </a:r>
            <a:r>
              <a:rPr lang="ru-RU" altLang="ru-RU" sz="1800" b="1" dirty="0" smtClean="0"/>
              <a:t>.</a:t>
            </a:r>
            <a:endParaRPr lang="ru-RU" altLang="ru-RU" sz="1800" b="1" dirty="0">
              <a:latin typeface="Arial" panose="020B0604020202020204" pitchFamily="34" charset="0"/>
            </a:endParaRP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416977" y="4997635"/>
            <a:ext cx="112372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b="1" dirty="0" smtClean="0">
                <a:latin typeface="+mn-lt"/>
              </a:rPr>
              <a:t>В </a:t>
            </a:r>
            <a:r>
              <a:rPr lang="ru-RU" altLang="ru-RU" sz="1800" b="1" dirty="0">
                <a:latin typeface="+mn-lt"/>
              </a:rPr>
              <a:t>17-20 веках выхухоль считалась ценным промысловым животным, которое добывали ради меха и особого секрета ее мускусных желез, который использовался как закрепитель запаха для духов.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b="1" dirty="0">
                <a:latin typeface="+mn-lt"/>
              </a:rPr>
              <a:t>Выхухоль занесена в Международную Красную книгу и Красную книгу </a:t>
            </a:r>
            <a:r>
              <a:rPr lang="ru-RU" altLang="ru-RU" sz="1800" b="1" dirty="0" smtClean="0">
                <a:latin typeface="+mn-lt"/>
              </a:rPr>
              <a:t>России, а так же</a:t>
            </a:r>
            <a:r>
              <a:rPr lang="ru-RU" altLang="ru-RU" sz="1800" b="1" dirty="0" smtClean="0"/>
              <a:t> </a:t>
            </a:r>
            <a:r>
              <a:rPr lang="ru-RU" altLang="ru-RU" sz="1800" b="1" dirty="0"/>
              <a:t>Красную </a:t>
            </a:r>
            <a:r>
              <a:rPr lang="ru-RU" altLang="ru-RU" sz="1800" b="1" dirty="0" smtClean="0"/>
              <a:t>книгу</a:t>
            </a:r>
            <a:r>
              <a:rPr lang="ru-RU" altLang="ru-RU" sz="1800" b="1" dirty="0" smtClean="0">
                <a:latin typeface="+mn-lt"/>
              </a:rPr>
              <a:t> Астраханской области, </a:t>
            </a:r>
            <a:r>
              <a:rPr lang="ru-RU" altLang="ru-RU" sz="1800" b="1" dirty="0">
                <a:latin typeface="+mn-lt"/>
              </a:rPr>
              <a:t>как сокращающийся в численности вид. Главными причинами ее исчезновения являются развитие сетного рыболовства, в результате чего в сетях гибнет множество зверьков, осушение и загрязнение водоемов, а также вырубка лесов</a:t>
            </a:r>
            <a:r>
              <a:rPr lang="ru-RU" altLang="ru-RU" sz="1800" b="1" dirty="0" smtClean="0">
                <a:latin typeface="+mn-lt"/>
              </a:rPr>
              <a:t>.</a:t>
            </a:r>
            <a:endParaRPr lang="ru-RU" altLang="ru-RU" sz="18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9363" y="78812"/>
            <a:ext cx="1474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Выхухоль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478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57656" y="121921"/>
            <a:ext cx="9098280" cy="6827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Щитомордник Палласа</a:t>
            </a:r>
          </a:p>
        </p:txBody>
      </p:sp>
      <p:pic>
        <p:nvPicPr>
          <p:cNvPr id="17411" name="Объект 3" descr="https://upload.wikimedia.org/wikipedia/commons/thumb/d/d8/Gloydius_halys_and_Bufo_viridis%3B_Baikonur_01.jpg/220px-Gloydius_halys_and_Bufo_viridis%3B_Baikonur_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688" y="1475233"/>
            <a:ext cx="5192649" cy="3657599"/>
          </a:xfrm>
        </p:spPr>
      </p:pic>
      <p:sp>
        <p:nvSpPr>
          <p:cNvPr id="2" name="Прямоугольник 1"/>
          <p:cNvSpPr/>
          <p:nvPr/>
        </p:nvSpPr>
        <p:spPr>
          <a:xfrm>
            <a:off x="5449824" y="1060704"/>
            <a:ext cx="64983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Щитомордники — представители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ямкоголовых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змей. </a:t>
            </a:r>
            <a:r>
              <a:rPr lang="ru-RU" dirty="0"/>
              <a:t>Змея среднего размера — длина тела достигает 690 мм, длина хвоста — 110 мм.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dirty="0" smtClean="0"/>
              <a:t>олова </a:t>
            </a:r>
            <a:r>
              <a:rPr lang="ru-RU" dirty="0"/>
              <a:t>у них покрыта крупными щитками, чем и объясняется их название. </a:t>
            </a:r>
            <a:r>
              <a:rPr lang="ru-RU" dirty="0" smtClean="0"/>
              <a:t> Яд </a:t>
            </a:r>
            <a:r>
              <a:rPr lang="ru-RU" dirty="0"/>
              <a:t>щитомордников действует </a:t>
            </a:r>
            <a:r>
              <a:rPr lang="ru-RU" dirty="0" smtClean="0"/>
              <a:t> </a:t>
            </a:r>
            <a:r>
              <a:rPr lang="ru-RU" dirty="0"/>
              <a:t>на кровь и кроветворную систему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 Укус </a:t>
            </a:r>
            <a:r>
              <a:rPr lang="ru-RU" dirty="0"/>
              <a:t>щитомордников </a:t>
            </a:r>
            <a:r>
              <a:rPr lang="ru-RU" dirty="0" smtClean="0"/>
              <a:t> </a:t>
            </a:r>
            <a:r>
              <a:rPr lang="ru-RU" dirty="0"/>
              <a:t>вызывает у пострадавших двойную реакцию — поражение и нервной, и кровеносной систем. </a:t>
            </a:r>
            <a:r>
              <a:rPr lang="ru-RU" dirty="0" smtClean="0"/>
              <a:t>У </a:t>
            </a:r>
            <a:r>
              <a:rPr lang="ru-RU" dirty="0"/>
              <a:t>щитомордников развиты загнутые назад «складные» ядовитые зубы</a:t>
            </a:r>
            <a:r>
              <a:rPr lang="ru-RU" dirty="0" smtClean="0"/>
              <a:t>.</a:t>
            </a:r>
            <a:r>
              <a:rPr lang="ru-RU" dirty="0"/>
              <a:t> Окраска у него </a:t>
            </a:r>
            <a:r>
              <a:rPr lang="ru-RU" dirty="0" smtClean="0"/>
              <a:t> </a:t>
            </a:r>
            <a:r>
              <a:rPr lang="ru-RU" dirty="0"/>
              <a:t>обычно сероватая или коричневатая. </a:t>
            </a:r>
            <a:r>
              <a:rPr lang="ru-RU" dirty="0" smtClean="0"/>
              <a:t> На </a:t>
            </a:r>
            <a:r>
              <a:rPr lang="ru-RU" dirty="0"/>
              <a:t>спине и хвосте располагаются поперечные темные пятна. По бокам тела тянется ряд более мелких темных пятен</a:t>
            </a:r>
            <a:r>
              <a:rPr lang="ru-RU" dirty="0" smtClean="0"/>
              <a:t>.</a:t>
            </a:r>
            <a:r>
              <a:rPr lang="ru-RU" dirty="0"/>
              <a:t> Места обитания этих змей </a:t>
            </a:r>
            <a:r>
              <a:rPr lang="ru-RU" dirty="0" smtClean="0"/>
              <a:t> </a:t>
            </a:r>
            <a:r>
              <a:rPr lang="ru-RU" dirty="0"/>
              <a:t>разнообразны. </a:t>
            </a:r>
            <a:r>
              <a:rPr lang="ru-RU" dirty="0" smtClean="0"/>
              <a:t> </a:t>
            </a:r>
            <a:r>
              <a:rPr lang="ru-RU" dirty="0"/>
              <a:t>Его можно найти и в лесах, и в степях, и в полупустынях, и в каменистых или песчаных пустынях, и по берегам рек, и в болотистых пойменных долинах, и на субальпийских лугах. В горы он поднимается на высоту до 3000 метров</a:t>
            </a:r>
            <a:r>
              <a:rPr lang="ru-RU" dirty="0" smtClean="0"/>
              <a:t>.</a:t>
            </a:r>
            <a:r>
              <a:rPr lang="ru-RU" dirty="0"/>
              <a:t> Охотится он на </a:t>
            </a:r>
            <a:r>
              <a:rPr lang="ru-RU" dirty="0" smtClean="0"/>
              <a:t>разнообразных млекопитающихся, птиц, ящериц.</a:t>
            </a:r>
            <a:r>
              <a:rPr lang="ru-RU" dirty="0"/>
              <a:t> Укус щитомордника вызывает у человека серьезное заболевание, </a:t>
            </a:r>
            <a:r>
              <a:rPr lang="ru-RU" dirty="0" smtClean="0"/>
              <a:t>которое </a:t>
            </a:r>
            <a:r>
              <a:rPr lang="ru-RU" dirty="0"/>
              <a:t>практически всегда заканчивается полным выздоровлением через пять-семь дней.</a:t>
            </a:r>
          </a:p>
          <a:p>
            <a:r>
              <a:rPr lang="ru-RU" dirty="0"/>
              <a:t>Яд </a:t>
            </a:r>
            <a:r>
              <a:rPr lang="ru-RU" dirty="0" smtClean="0"/>
              <a:t>щитомордников </a:t>
            </a:r>
            <a:r>
              <a:rPr lang="ru-RU" dirty="0"/>
              <a:t>используется в фармакологии. 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7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1353800" cy="977348"/>
          </a:xfrm>
        </p:spPr>
        <p:txBody>
          <a:bodyPr/>
          <a:lstStyle/>
          <a:p>
            <a:pPr algn="ctr"/>
            <a:r>
              <a:rPr lang="ru-RU" dirty="0" smtClean="0"/>
              <a:t>Медянка</a:t>
            </a:r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58" y="1219647"/>
            <a:ext cx="5672106" cy="3707986"/>
          </a:xfr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93664" y="1444637"/>
            <a:ext cx="649833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Обыкнове́нная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медя́нка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неядовитых </a:t>
            </a:r>
            <a:r>
              <a:rPr lang="ru-RU" alt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змей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рода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медянок.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/>
              <a:t>Длина тела может достигать 90 </a:t>
            </a:r>
            <a:r>
              <a:rPr lang="ru-RU" dirty="0" smtClean="0"/>
              <a:t>см.</a:t>
            </a:r>
            <a:r>
              <a:rPr lang="ru-RU" dirty="0"/>
              <a:t> От других европейских змей медянка хорошо отличается по наличию тёмной полосы, проходящей через глаз в совокупности со зрачком круглой формы</a:t>
            </a:r>
            <a:r>
              <a:rPr lang="ru-RU" dirty="0" smtClean="0"/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</a:t>
            </a:r>
            <a:r>
              <a:rPr lang="ru-RU" dirty="0"/>
              <a:t>Медянки предпочитают облесенные поляны, солнечные опушки, сухие луга и вырубки в различных типах леса, избегая сырых мест, хотя хорошо плавают. Ведёт </a:t>
            </a:r>
            <a:r>
              <a:rPr lang="ru-RU" dirty="0" smtClean="0"/>
              <a:t> </a:t>
            </a:r>
            <a:r>
              <a:rPr lang="ru-RU" dirty="0"/>
              <a:t>змея дневной образ </a:t>
            </a:r>
            <a:r>
              <a:rPr lang="ru-RU" dirty="0" smtClean="0"/>
              <a:t>жизни. </a:t>
            </a:r>
            <a:r>
              <a:rPr lang="ru-RU" dirty="0"/>
              <a:t>Питаются медянки </a:t>
            </a:r>
            <a:r>
              <a:rPr lang="ru-RU" dirty="0" smtClean="0"/>
              <a:t> ящерицами,  мышами,  </a:t>
            </a:r>
            <a:r>
              <a:rPr lang="ru-RU" dirty="0"/>
              <a:t>землеройками и птенцами воробьиных птиц, чесночницами, молодыми особями других видов </a:t>
            </a:r>
            <a:r>
              <a:rPr lang="ru-RU" dirty="0" smtClean="0"/>
              <a:t>змей, насекомыми. Действует </a:t>
            </a:r>
            <a:r>
              <a:rPr lang="ru-RU" dirty="0"/>
              <a:t>запрет отлова и </a:t>
            </a:r>
            <a:r>
              <a:rPr lang="ru-RU" dirty="0" smtClean="0"/>
              <a:t>уничтожения. Занесена в Красную книгу Астраханской области.</a:t>
            </a:r>
            <a:endParaRPr lang="ru-RU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631950" y="0"/>
            <a:ext cx="8928100" cy="11094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Желтобрюхий или  Каспийский полоз  </a:t>
            </a:r>
          </a:p>
        </p:txBody>
      </p:sp>
      <p:pic>
        <p:nvPicPr>
          <p:cNvPr id="19459" name="Объект 3" descr="https://upload.wikimedia.org/wikipedia/commons/thumb/8/88/CoronellaAustriacaJuvenilesNewlyHatched.JPG/300px-CoronellaAustriacaJuvenilesNewlyHatched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867" y="1224727"/>
            <a:ext cx="4739702" cy="3408234"/>
          </a:xfrm>
        </p:spPr>
      </p:pic>
      <p:sp>
        <p:nvSpPr>
          <p:cNvPr id="2" name="Прямоугольник 1"/>
          <p:cNvSpPr/>
          <p:nvPr/>
        </p:nvSpPr>
        <p:spPr>
          <a:xfrm>
            <a:off x="5059680" y="1224727"/>
            <a:ext cx="7132320" cy="512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Каспийский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полоз,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желтобрюхий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полоз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крупная змея из семейства ужеобразных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взрослой особи может достигать 200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Известен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только своими внушительными размерами, но и необычайно агрессивным нравом, способен напасть на человека и укусить до крови, однако большего вреда нанести не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способен.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Населяет  — степи, полупустыни, каменистые россыпи, кустарниковые заросли, лесополосы, склоны оврагов и балок, речные обрывы. Иногда селится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виноградниках,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садах.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Охотится на грызунов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ящериц,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птиц,  насекомых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жуков, кузнечиков.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добычу заглатывает живьём, более крупную предварительно убивает, прижимая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ряде мест каспийский полоз сокращает свою численность. В связи с этим внесен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Красную книгу России и Астраханской области.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72811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b="1" i="1" dirty="0" smtClean="0"/>
              <a:t>Лотос</a:t>
            </a:r>
            <a:r>
              <a:rPr lang="ru-RU" b="1" i="1" dirty="0"/>
              <a:t>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953000" y="930166"/>
            <a:ext cx="7239000" cy="625486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400" b="1" i="1" dirty="0"/>
              <a:t>     </a:t>
            </a:r>
            <a:endParaRPr lang="ru-RU" altLang="ru-RU" sz="1800" b="1" i="1" dirty="0"/>
          </a:p>
        </p:txBody>
      </p:sp>
      <p:pic>
        <p:nvPicPr>
          <p:cNvPr id="9226" name="Picture 10" descr="Картинка 16 из 156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04" y="193545"/>
            <a:ext cx="3859740" cy="372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146304" y="4364736"/>
            <a:ext cx="490118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latin typeface="Arial" panose="020B0604020202020204" pitchFamily="34" charset="0"/>
              </a:rPr>
              <a:t>«Лотос – друг </a:t>
            </a:r>
            <a:r>
              <a:rPr lang="ru-RU" altLang="ru-RU" sz="2200" b="1" i="1" dirty="0" smtClean="0">
                <a:latin typeface="Arial" panose="020B0604020202020204" pitchFamily="34" charset="0"/>
              </a:rPr>
              <a:t>солнца» </a:t>
            </a:r>
            <a:r>
              <a:rPr lang="ru-RU" altLang="ru-RU" sz="2200" b="1" i="1" dirty="0">
                <a:latin typeface="Arial" panose="020B0604020202020204" pitchFamily="34" charset="0"/>
              </a:rPr>
              <a:t>, - писали в </a:t>
            </a:r>
            <a:r>
              <a:rPr lang="ru-RU" altLang="ru-RU" sz="2200" b="1" i="1" dirty="0" err="1">
                <a:latin typeface="Arial" panose="020B0604020202020204" pitchFamily="34" charset="0"/>
              </a:rPr>
              <a:t>свяшенных</a:t>
            </a:r>
            <a:r>
              <a:rPr lang="ru-RU" altLang="ru-RU" sz="2200" b="1" i="1" dirty="0">
                <a:latin typeface="Arial" panose="020B0604020202020204" pitchFamily="34" charset="0"/>
              </a:rPr>
              <a:t> книгах </a:t>
            </a:r>
            <a:r>
              <a:rPr lang="ru-RU" altLang="ru-RU" sz="2200" b="1" i="1" dirty="0" smtClean="0">
                <a:latin typeface="Arial" panose="020B0604020202020204" pitchFamily="34" charset="0"/>
              </a:rPr>
              <a:t>Индии.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 dirty="0" smtClean="0">
                <a:latin typeface="Arial" panose="020B0604020202020204" pitchFamily="34" charset="0"/>
              </a:rPr>
              <a:t>Когда </a:t>
            </a:r>
            <a:r>
              <a:rPr lang="ru-RU" altLang="ru-RU" sz="2200" b="1" i="1" dirty="0">
                <a:latin typeface="Arial" panose="020B0604020202020204" pitchFamily="34" charset="0"/>
              </a:rPr>
              <a:t>месяц со своими холодными лучами исчезает , лотос </a:t>
            </a:r>
            <a:r>
              <a:rPr lang="ru-RU" altLang="ru-RU" sz="2200" b="1" i="1" dirty="0" smtClean="0">
                <a:latin typeface="Arial" panose="020B0604020202020204" pitchFamily="34" charset="0"/>
              </a:rPr>
              <a:t>раскрывается</a:t>
            </a:r>
            <a:r>
              <a:rPr lang="ru-RU" altLang="ru-RU" sz="2200" b="1" i="1" dirty="0">
                <a:latin typeface="Arial" panose="020B0604020202020204" pitchFamily="34" charset="0"/>
              </a:rPr>
              <a:t>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47488" y="930166"/>
            <a:ext cx="7046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Ло́тос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— род двудольных растений, единственный представитель семейства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Лотосовые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Видоизменённые стебли погружены глубоко под водой в грунт.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лотоса развиваются три вида листьев: подводные, плавающие и надводные, высоко поднимающиеся вверх над поверхностью воды, которые растут на гибких длинных черешках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Лепестки и листья лотоса покрыты восковым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налётом,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вода на них не задерживается и скатывается наподобие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ртути.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Украшают их нежнейшие розовые цветы, раскрывающиеся на рассвете и смыкающиеся после обеда в плотный бутон. Цветёт розовый лотос около четырёх-пяти дней, после чего лепестки опадают.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похожи на орешки тёмного цвета: они имеют одеревеневшую кожуру с маленьким отверстием для зародыша.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Лотосы – растения теплолюбивые, требовательные и растут далеко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везде.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Цветёт он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– в дельте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растение, которое занесено в Красную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и Астраханской области.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9842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192" y="-43054"/>
            <a:ext cx="8229600" cy="73761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i="1" dirty="0"/>
              <a:t>Чилим.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12060621" cy="576103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400" b="1" i="1" dirty="0"/>
              <a:t>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Рогу́льник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пла́вающий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Водяно́й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оре́х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плавающий,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Чили́м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Чёртов орех  — однолетнее водное растение, происходящее из южных районов Евразии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Растёт в озёрах, заводях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текущих рек, вырастает до 5 м в длину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растения характерный плод, внешне напоминающий голову быка, с одним крупным крахмалистым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семенем. Семя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чилима варится и употребляется как лёгкая закуска. Площадь распространения меняется в зависимости от годичных температурных колебаний. Везде сравнительно редок. Из-за промыслового сбора плодов возможно полное исчезновение. Чувствителен к составу воды, освещённости и температуре. Живёт только в дикой природе. Чилим был включён в красную книгу РСФСР, но был исключён из Красной книги России (2008). Тем не менее, он охраняется во многих регионах страны на местном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уровне. Внесен в Красную книгу Астраханской области.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5" descr="Чилим, водяной орех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61" y="3566224"/>
            <a:ext cx="4753193" cy="310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 descr="ena_130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1392" y="3505588"/>
            <a:ext cx="2911957" cy="3038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4280343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0523"/>
          </a:xfrm>
        </p:spPr>
        <p:txBody>
          <a:bodyPr/>
          <a:lstStyle/>
          <a:p>
            <a:pPr algn="ctr"/>
            <a:r>
              <a:rPr lang="ru-RU" dirty="0" smtClean="0"/>
              <a:t>Тюльпан </a:t>
            </a:r>
            <a:r>
              <a:rPr lang="ru-RU" dirty="0" err="1" smtClean="0"/>
              <a:t>Шренка</a:t>
            </a:r>
            <a:endParaRPr lang="ru-RU" dirty="0" smtClean="0"/>
          </a:p>
        </p:txBody>
      </p:sp>
      <p:pic>
        <p:nvPicPr>
          <p:cNvPr id="27651" name="Объект 3" descr="3 &amp;vcy;&amp;icy;&amp;dcy;&amp;acy; &amp;rcy;&amp;acy;&amp;scy;&amp;tcy;&amp;iecy;&amp;ncy;&amp;icy;&amp;jcy;: &amp;zhcy;&amp;icy;&amp;vcy;&amp;ocy;&amp;kcy;&amp;ocy;&amp;scy;&amp;tcy;&amp;softcy; &amp;pcy;&amp;ucy;&amp;ncy;&amp;tscy;&amp;ocy;&amp;vcy;&amp;acy;… - &amp;vcy; &amp;Kcy;&amp;rcy;&amp;acy;&amp;scy;&amp;ncy;&amp;ucy;&amp;yucy; &amp;kcy;&amp;ncy;&amp;icy;&amp;gcy;&amp;ucy; &amp;Rcy;&amp;ocy;&amp;scy;&amp;scy;&amp;icy;&amp;icy;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421" y="955808"/>
            <a:ext cx="4685968" cy="3417888"/>
          </a:xfrm>
        </p:spPr>
      </p:pic>
      <p:sp>
        <p:nvSpPr>
          <p:cNvPr id="2" name="Прямоугольник 1"/>
          <p:cNvSpPr/>
          <p:nvPr/>
        </p:nvSpPr>
        <p:spPr>
          <a:xfrm>
            <a:off x="5210978" y="955808"/>
            <a:ext cx="69810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Тюльпа́н</a:t>
            </a:r>
            <a:r>
              <a:rPr lang="ru-RU" b="1" dirty="0"/>
              <a:t> </a:t>
            </a:r>
            <a:r>
              <a:rPr lang="ru-RU" b="1" dirty="0" err="1"/>
              <a:t>Шре́нка</a:t>
            </a:r>
            <a:r>
              <a:rPr lang="ru-RU" dirty="0"/>
              <a:t>  — вид рода Тюльпан.</a:t>
            </a:r>
          </a:p>
          <a:p>
            <a:r>
              <a:rPr lang="ru-RU" dirty="0"/>
              <a:t>Занесён в Красную книгу </a:t>
            </a:r>
            <a:r>
              <a:rPr lang="ru-RU" dirty="0" smtClean="0"/>
              <a:t>России и Астраханской области. </a:t>
            </a:r>
            <a:r>
              <a:rPr lang="ru-RU" dirty="0"/>
              <a:t>Категорически запрещён сбор растений на букеты и выкапывание луковиц, продажа цветов и луковиц.</a:t>
            </a:r>
          </a:p>
          <a:p>
            <a:r>
              <a:rPr lang="ru-RU" dirty="0"/>
              <a:t>Считается одним из родоначальников первых культурных </a:t>
            </a:r>
            <a:r>
              <a:rPr lang="ru-RU" dirty="0" smtClean="0"/>
              <a:t>сортов. </a:t>
            </a:r>
            <a:endParaRPr lang="ru-RU" dirty="0"/>
          </a:p>
          <a:p>
            <a:r>
              <a:rPr lang="ru-RU" dirty="0"/>
              <a:t>Назван в честь Александра Ивановича </a:t>
            </a:r>
            <a:r>
              <a:rPr lang="ru-RU" dirty="0" err="1"/>
              <a:t>Шренка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Цветёт с конца апреля до конца мая, плодоносит в июне. Встречается в </a:t>
            </a:r>
            <a:r>
              <a:rPr lang="ru-RU" dirty="0" smtClean="0"/>
              <a:t> степи </a:t>
            </a:r>
            <a:r>
              <a:rPr lang="ru-RU" dirty="0"/>
              <a:t>и </a:t>
            </a:r>
            <a:r>
              <a:rPr lang="ru-RU" dirty="0" smtClean="0"/>
              <a:t>полупустынях, </a:t>
            </a:r>
            <a:r>
              <a:rPr lang="ru-RU" dirty="0"/>
              <a:t>на известняковых и меловых обнажениях от низменности до предгорий, поднимается до 600 м над уровнем моря. Активная жизнедеятельность приурочена к весеннему периоду. Стебель до 30—40 см высотой. Окраска — от чисто-белой, жёлтой до красновато-бордовой, сиреневой и почти фиолетовой, с жёлтым или чёрным пятном по центру или без него. Нередки </a:t>
            </a:r>
            <a:r>
              <a:rPr lang="ru-RU" dirty="0" err="1"/>
              <a:t>пестроцветные</a:t>
            </a:r>
            <a:r>
              <a:rPr lang="ru-RU" dirty="0"/>
              <a:t> формы. </a:t>
            </a:r>
          </a:p>
        </p:txBody>
      </p:sp>
    </p:spTree>
    <p:extLst>
      <p:ext uri="{BB962C8B-B14F-4D97-AF65-F5344CB8AC3E}">
        <p14:creationId xmlns:p14="http://schemas.microsoft.com/office/powerpoint/2010/main" val="30874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0072" y="38063"/>
            <a:ext cx="5603914" cy="765176"/>
          </a:xfrm>
        </p:spPr>
        <p:txBody>
          <a:bodyPr/>
          <a:lstStyle/>
          <a:p>
            <a:pPr eaLnBrk="1" hangingPunct="1"/>
            <a:r>
              <a:rPr lang="ru-RU" altLang="ru-RU" sz="3400" dirty="0"/>
              <a:t> </a:t>
            </a:r>
            <a:r>
              <a:rPr lang="ru-RU" altLang="ru-RU" sz="3400" dirty="0" err="1"/>
              <a:t>Альдрованда</a:t>
            </a:r>
            <a:r>
              <a:rPr lang="ru-RU" altLang="ru-RU" sz="3400" dirty="0"/>
              <a:t> пузырчатая.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258028" y="765176"/>
            <a:ext cx="6933972" cy="621894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1700" b="1" i="1" dirty="0"/>
          </a:p>
          <a:p>
            <a:pPr>
              <a:buNone/>
            </a:pPr>
            <a:r>
              <a:rPr lang="ru-RU" altLang="ru-RU" sz="2000" b="1" i="1" dirty="0" smtClean="0"/>
              <a:t> </a:t>
            </a:r>
            <a:r>
              <a:rPr lang="ru-RU" sz="2400" dirty="0" smtClean="0"/>
              <a:t> </a:t>
            </a:r>
            <a:r>
              <a:rPr lang="ru-RU" sz="2400" dirty="0"/>
              <a:t>Альдрованда пузырчатая - это </a:t>
            </a:r>
            <a:r>
              <a:rPr lang="ru-RU" sz="2400" dirty="0" smtClean="0"/>
              <a:t> </a:t>
            </a:r>
            <a:r>
              <a:rPr lang="ru-RU" sz="2400" dirty="0" err="1"/>
              <a:t>бескорневое</a:t>
            </a:r>
            <a:r>
              <a:rPr lang="ru-RU" sz="2400" dirty="0"/>
              <a:t>, плотоядное водное растение. </a:t>
            </a:r>
            <a:r>
              <a:rPr lang="ru-RU" sz="2400" dirty="0" smtClean="0"/>
              <a:t>Оно </a:t>
            </a:r>
            <a:r>
              <a:rPr lang="ru-RU" sz="2400" b="1" dirty="0"/>
              <a:t>питается мелкими водными позвоночными, используя ловушку-капкан</a:t>
            </a:r>
            <a:r>
              <a:rPr lang="ru-RU" sz="2400" dirty="0" smtClean="0"/>
              <a:t>.</a:t>
            </a:r>
            <a:r>
              <a:rPr lang="ru-RU" sz="2400" dirty="0"/>
              <a:t> Растение состоит </a:t>
            </a:r>
            <a:r>
              <a:rPr lang="ru-RU" sz="2400" dirty="0" smtClean="0"/>
              <a:t> </a:t>
            </a:r>
            <a:r>
              <a:rPr lang="ru-RU" sz="2400" dirty="0"/>
              <a:t>из свободно плавающих стеблей, которые достигают 6-11 см в длину. </a:t>
            </a:r>
            <a:r>
              <a:rPr lang="ru-RU" sz="2400" dirty="0" smtClean="0"/>
              <a:t>Листья-ловушки </a:t>
            </a:r>
            <a:r>
              <a:rPr lang="ru-RU" sz="2400" dirty="0"/>
              <a:t>вырастают в 5-9 завитков по центру стебля. Ловушки прикрепляются к черешкам, которые содержат воздух, позволяющий растению плавать. Это быстро растущее растение и оно может достигать 4-9 мм в день и в некоторых случаях производить новый завиток каждый день. В то время как растение растет на одном конце, другой конец постепенно погибает.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Редкий вид. Занесен в Красную книгу России и Астраханской области.</a:t>
            </a:r>
            <a:endParaRPr lang="ru-RU" sz="2400" dirty="0"/>
          </a:p>
          <a:p>
            <a:pPr>
              <a:buNone/>
            </a:pPr>
            <a:endParaRPr lang="ru-RU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 b="1" i="1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 b="1" i="1" dirty="0"/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524000" y="2692401"/>
            <a:ext cx="9144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 </a:t>
            </a:r>
            <a:r>
              <a:rPr lang="ru-RU" altLang="ru-RU" sz="9000">
                <a:latin typeface="Arial" panose="020B0604020202020204" pitchFamily="34" charset="0"/>
              </a:rPr>
              <a:t> </a:t>
            </a:r>
            <a:r>
              <a:rPr lang="ru-RU" altLang="ru-RU" sz="1800">
                <a:latin typeface="Arial" panose="020B0604020202020204" pitchFamily="34" charset="0"/>
              </a:rPr>
              <a:t>                    </a:t>
            </a:r>
          </a:p>
        </p:txBody>
      </p:sp>
      <p:pic>
        <p:nvPicPr>
          <p:cNvPr id="13318" name="Picture 8" descr="АЛЬДРОВАНДА ПУЗЫРЧАТ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94" y="176270"/>
            <a:ext cx="5011734" cy="6681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5308175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981200" y="-171450"/>
            <a:ext cx="8229600" cy="1589088"/>
          </a:xfrm>
        </p:spPr>
        <p:txBody>
          <a:bodyPr/>
          <a:lstStyle/>
          <a:p>
            <a:pPr algn="ctr"/>
            <a:r>
              <a:rPr lang="ru-RU" dirty="0" smtClean="0"/>
              <a:t>Живокость пунцовая</a:t>
            </a:r>
          </a:p>
        </p:txBody>
      </p:sp>
      <p:pic>
        <p:nvPicPr>
          <p:cNvPr id="29699" name="Объект 3" descr="&amp;TScy;&amp;vcy;&amp;iecy;&amp;tcy;&amp;ocy;&amp;kcy;...  &amp;Vcy;&amp;scy;&amp;iecy; &amp;fcy;&amp;ocy;&amp;tcy;&amp;ocy; &amp;tcy;&amp;acy;&amp;kcy;&amp;scy;&amp;ocy;&amp;ncy;&amp;acy;. &amp;Kcy;&amp;ocy;&amp;dcy; &amp;dcy;&amp;lcy;&amp;yacy; &amp;scy;&amp;scy;&amp;ycy;&amp;lcy;&amp;kcy;&amp;icy;.  7). &amp;Scy;&amp;mcy;&amp;ocy;&amp;tcy;&amp;rcy;&amp;icy; &amp;tcy;&amp;acy;&amp;kcy;&amp;zhcy;&amp;ie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39417"/>
            <a:ext cx="4181856" cy="3815463"/>
          </a:xfrm>
        </p:spPr>
      </p:pic>
      <p:sp>
        <p:nvSpPr>
          <p:cNvPr id="2" name="Прямоугольник 1"/>
          <p:cNvSpPr/>
          <p:nvPr/>
        </p:nvSpPr>
        <p:spPr>
          <a:xfrm>
            <a:off x="5785945" y="1734206"/>
            <a:ext cx="602242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defRPr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defRPr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1856" y="1170433"/>
            <a:ext cx="8010144" cy="3315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Живокость пунцовая,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Дельфиниум пунцовый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многолетнее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травянистое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корневищное растение высотой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100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см. Стебли прямостоячие.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черешковые.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Корневище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клубневидное.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Соцветие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кистевидное.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Факты, приводящие к исчезновению растения - это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интенсивный выпас скота, изменение экологического режима местообитаний, распашка степных склонов, ранневесенние палы, выкапывание и сбор растений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букеты.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 вид входит в Красную книгу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 и в  Красную  книгу Астраханской области.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Перевязка - Vormela peregusn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28" y="3281099"/>
            <a:ext cx="3907316" cy="344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" descr="Перевязка - Vormela peregusn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6" y="847180"/>
            <a:ext cx="4283228" cy="358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5310129" y="985680"/>
            <a:ext cx="702509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Перевязка относится к </a:t>
            </a:r>
            <a:r>
              <a:rPr lang="ru-RU" altLang="ru-RU" sz="18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семейству </a:t>
            </a:r>
            <a:r>
              <a:rPr lang="ru-RU" altLang="ru-RU" sz="18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куньих. </a:t>
            </a:r>
            <a:r>
              <a:rPr lang="ru-RU" altLang="ru-RU" sz="18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а ее </a:t>
            </a:r>
            <a:r>
              <a:rPr lang="ru-RU" altLang="ru-RU" sz="18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ближайшие родственники </a:t>
            </a:r>
            <a:r>
              <a:rPr lang="ru-RU" altLang="ru-RU" sz="18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ласки и хорьки. Ее  название происходит от немецкого «маленький червяк» и украинского «хорек»  (</a:t>
            </a:r>
            <a:r>
              <a:rPr lang="ru-RU" altLang="ru-RU" sz="1800" b="1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перегузня</a:t>
            </a:r>
            <a:r>
              <a:rPr lang="ru-RU" altLang="ru-RU" sz="18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). </a:t>
            </a:r>
            <a:endParaRPr lang="ru-RU" altLang="ru-RU" sz="18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Перевязки </a:t>
            </a:r>
            <a:r>
              <a:rPr lang="ru-RU" altLang="ru-RU" sz="18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не любят влажную местность и селятся в сухих полупустынных и пустынных </a:t>
            </a:r>
            <a:r>
              <a:rPr lang="ru-RU" altLang="ru-RU" sz="18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районах. </a:t>
            </a:r>
            <a:r>
              <a:rPr lang="ru-RU" altLang="ru-RU" sz="18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Весь день они проводят в норе, которую выкапывают сами или отбирают у одной из своих жертв – сусликов, полевок и других мелких позвоночных. </a:t>
            </a:r>
            <a:endParaRPr lang="ru-RU" altLang="ru-RU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330507" y="4573004"/>
            <a:ext cx="759062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chemeClr val="tx2"/>
                </a:solidFill>
                <a:cs typeface="Times New Roman" panose="02020603050405020304" pitchFamily="18" charset="0"/>
              </a:rPr>
              <a:t>Охотятся они обычно ночью и привычками напоминают своего родственника степного хорька. </a:t>
            </a:r>
            <a:endParaRPr lang="ru-RU" altLang="ru-RU" sz="18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Однако </a:t>
            </a:r>
            <a:r>
              <a:rPr lang="ru-RU" altLang="ru-RU" sz="18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встретив незваного гостя и почувствовав опасность, они принимают угрожающую позу, вставая на задние ноги и поднимая хвост с вздыбленной шерстью. </a:t>
            </a:r>
            <a:r>
              <a:rPr lang="ru-RU" altLang="ru-RU" sz="1800" b="1" dirty="0">
                <a:solidFill>
                  <a:schemeClr val="tx2"/>
                </a:solidFill>
                <a:latin typeface="+mn-lt"/>
              </a:rPr>
              <a:t>Все это сопровождается оскалом зубов и предостерегающим шипением. Если </a:t>
            </a:r>
            <a:r>
              <a:rPr lang="ru-RU" altLang="ru-RU" sz="1800" b="1" dirty="0" smtClean="0">
                <a:solidFill>
                  <a:schemeClr val="tx2"/>
                </a:solidFill>
                <a:latin typeface="+mn-lt"/>
              </a:rPr>
              <a:t>противник </a:t>
            </a:r>
            <a:r>
              <a:rPr lang="ru-RU" altLang="ru-RU" sz="1800" b="1" dirty="0">
                <a:solidFill>
                  <a:schemeClr val="tx2"/>
                </a:solidFill>
                <a:latin typeface="+mn-lt"/>
              </a:rPr>
              <a:t>не удалился, в ход идет более мощное оружие – зловонная жидкость, вырабатываемая особыми железами вокруг анального отверстия. </a:t>
            </a:r>
            <a:endParaRPr lang="ru-RU" altLang="ru-RU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6030" y="225712"/>
            <a:ext cx="1659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Перевязка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652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0"/>
            <a:ext cx="1886868" cy="1143000"/>
          </a:xfrm>
        </p:spPr>
        <p:txBody>
          <a:bodyPr/>
          <a:lstStyle/>
          <a:p>
            <a:pPr eaLnBrk="1" hangingPunct="1"/>
            <a:r>
              <a:rPr lang="ru-RU" altLang="ru-RU" sz="4000" b="1" i="1" dirty="0"/>
              <a:t>Кабан.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940627" y="928690"/>
            <a:ext cx="4362679" cy="280582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 dirty="0"/>
              <a:t>       Кабан — единственный из копытных постоянно обитает во всех угодьях заповедника, от тростников надводной дельты до </a:t>
            </a:r>
            <a:r>
              <a:rPr lang="ru-RU" altLang="ru-RU" sz="1800" b="1" i="1" dirty="0" err="1"/>
              <a:t>авандельтовых</a:t>
            </a:r>
            <a:r>
              <a:rPr lang="ru-RU" altLang="ru-RU" sz="1800" b="1" i="1" dirty="0"/>
              <a:t> островов. Обширные тростниково-рогозовые крепи весьма благоприятны для жизни кабанов. Однако подъем воды в половодье вытесняет зверей из наиболее низких мест на прирусловые валы, где в мае — июне скапливается большинство кабанов. </a:t>
            </a:r>
          </a:p>
        </p:txBody>
      </p:sp>
      <p:pic>
        <p:nvPicPr>
          <p:cNvPr id="24581" name="Picture 6" descr="охота, каб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91" y="3734519"/>
            <a:ext cx="4066661" cy="287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10" descr="охота на каба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39" y="928690"/>
            <a:ext cx="4176713" cy="2591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97231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762197" y="253388"/>
            <a:ext cx="5046359" cy="63103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b="1" i="1" dirty="0"/>
              <a:t>                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численность лисиц влияет количество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грызунов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метеорологические условия, наличие в популяции инфекционных заболеваний. В голодные годы падает плодовитость самок и выживание щенков, и возникают условия, благоприятные для распространения таких заболеваний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бешенство, чума хищников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чесотка.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дикой природе лисицы редко живут более семи лет, часто продолжительность жизни не превышает трёх. В неволе звери доживают до 20—25 лет. Среди пищи, которую она употребляет, выявлено больше 400 видов одних только животных, не считая нескольких десятков видов растений. Лисы — хорошие родители. Самцы принимают активное участие в воспитании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потомства. </a:t>
            </a: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5" descr="Охота на зайца, ли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3510" y="4186411"/>
            <a:ext cx="3087507" cy="255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9" descr="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8556" y="122237"/>
            <a:ext cx="3292461" cy="2698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11" descr="thumb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482" y="122237"/>
            <a:ext cx="3110860" cy="275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Picture 9" descr="Картинка 4 из 1630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083" y="3992190"/>
            <a:ext cx="3132259" cy="275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288665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046" y="330506"/>
            <a:ext cx="10543142" cy="58341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i="1" dirty="0"/>
              <a:t> </a:t>
            </a:r>
            <a:r>
              <a:rPr lang="ru-RU" altLang="ru-RU" sz="3600" b="1" dirty="0" smtClean="0">
                <a:latin typeface="+mn-lt"/>
              </a:rPr>
              <a:t>Волк</a:t>
            </a:r>
            <a:endParaRPr lang="ru-RU" altLang="ru-RU" sz="3600" b="1" dirty="0"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588086" y="1972019"/>
            <a:ext cx="4638102" cy="38843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участке заповедника весной обитает 1—2 семьи волков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Волки образуют стаи от 3 до 40 особей.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волка прекрасный слух, зрение гораздо слабее, зато обоняние развито превосходно: хищник чует добычу за 3 км, а способность различать несколько миллионов различных оттенков запаха имеет большое значение в период гона и во время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охоты. </a:t>
            </a:r>
          </a:p>
        </p:txBody>
      </p:sp>
      <p:sp>
        <p:nvSpPr>
          <p:cNvPr id="8197" name="AutoShape 7" descr="Картинка 1 из 164243"/>
          <p:cNvSpPr>
            <a:spLocks noChangeAspect="1" noChangeArrowheads="1"/>
          </p:cNvSpPr>
          <p:nvPr/>
        </p:nvSpPr>
        <p:spPr bwMode="auto">
          <a:xfrm>
            <a:off x="1749425" y="-288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5609" name="Picture 9" descr="Картинка 1 из 164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12" y="1806288"/>
            <a:ext cx="5977257" cy="466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374803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3" y="333375"/>
            <a:ext cx="8229601" cy="702945"/>
          </a:xfrm>
        </p:spPr>
        <p:txBody>
          <a:bodyPr/>
          <a:lstStyle/>
          <a:p>
            <a:pPr algn="ctr" eaLnBrk="1" hangingPunct="1"/>
            <a:r>
              <a:rPr lang="ru-RU" altLang="ru-RU" b="1" i="1" dirty="0" smtClean="0"/>
              <a:t>Лебеди.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9728" y="1036320"/>
            <a:ext cx="7066391" cy="4064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1800" b="1" i="1" dirty="0"/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Ле́бедь-шипу́н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 из семейства утиных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лебедей очень длинная шея, вытянутое туловище, тело и голова средней величины с оранжево-красным клювом, у основания которого есть характерный чёрный нарост. Шипуном назван из-за звука, издаваемого при раздражении. В длину может достигать 180 см,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22,5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Размах крыльев лебедя-шипуна около 240 см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Населяет заросшие водной растительностью водоёмы — лиманы,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озёра,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болота. Основной корм — водные растения и находящиеся в них мелкие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суше лебедь питается травой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злаками. Лебедь-шипун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 пожизненные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Охота на лебедей была полностью запрещена в 1960-х годах. С тех пор наблюдается постоянный рост численности лебедей в результате охраны и подкормки людьми. Шипун легко приживается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неволе. Лебедь-шипун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исключён из новой редакции Красной книги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Астраханской области.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b="1" dirty="0"/>
          </a:p>
        </p:txBody>
      </p:sp>
      <p:pic>
        <p:nvPicPr>
          <p:cNvPr id="17413" name="Picture 6" descr="ЛЕБЕДЬ-ШИПУ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19" y="188640"/>
            <a:ext cx="4125621" cy="249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10" descr="Лебеди">
            <a:hlinkClick r:id="rId3" tooltip="Лебеди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6" y="2969394"/>
            <a:ext cx="3981604" cy="340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05324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008286" y="0"/>
            <a:ext cx="3417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Розовый пеликан</a:t>
            </a:r>
          </a:p>
        </p:txBody>
      </p:sp>
      <p:pic>
        <p:nvPicPr>
          <p:cNvPr id="1229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6" y="912236"/>
            <a:ext cx="6005055" cy="337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54368" y="1305003"/>
            <a:ext cx="5437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ea typeface="Times New Roman" panose="02020603050405020304" pitchFamily="18" charset="0"/>
              </a:rPr>
              <a:t>Ро́зовый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a typeface="Times New Roman" panose="02020603050405020304" pitchFamily="18" charset="0"/>
              </a:rPr>
              <a:t>пелика́н</a:t>
            </a:r>
            <a:r>
              <a:rPr lang="ru-RU" dirty="0">
                <a:ea typeface="Times New Roman" panose="02020603050405020304" pitchFamily="18" charset="0"/>
              </a:rPr>
              <a:t> — крупная водоплавающая птица </a:t>
            </a:r>
            <a:r>
              <a:rPr lang="ru-RU" dirty="0" smtClean="0">
                <a:ea typeface="Times New Roman" panose="02020603050405020304" pitchFamily="18" charset="0"/>
              </a:rPr>
              <a:t>семейства </a:t>
            </a:r>
            <a:r>
              <a:rPr lang="ru-RU" dirty="0" err="1" smtClean="0">
                <a:ea typeface="Times New Roman" panose="02020603050405020304" pitchFamily="18" charset="0"/>
              </a:rPr>
              <a:t>пеликановых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</a:p>
          <a:p>
            <a:r>
              <a:rPr lang="ru-RU" dirty="0"/>
              <a:t>Питается </a:t>
            </a:r>
            <a:r>
              <a:rPr lang="ru-RU" dirty="0" smtClean="0"/>
              <a:t>преимущественно </a:t>
            </a:r>
            <a:r>
              <a:rPr lang="ru-RU" dirty="0"/>
              <a:t>рыбой. Нырять пеликаны не могут и, добывая рыбу, погружают под воду шею или переднюю часть туловища. </a:t>
            </a:r>
          </a:p>
          <a:p>
            <a:r>
              <a:rPr lang="ru-RU" dirty="0" smtClean="0"/>
              <a:t>Гнездится </a:t>
            </a:r>
            <a:r>
              <a:rPr lang="ru-RU" dirty="0"/>
              <a:t>розовый пеликан по мелководным внутренним водоемам с густыми тростниковыми зарослями на </a:t>
            </a:r>
            <a:r>
              <a:rPr lang="ru-RU" dirty="0" smtClean="0"/>
              <a:t>берегу.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573" y="4664842"/>
            <a:ext cx="11823427" cy="197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Первое время родители кормят птенцов их полупереваренной отрыгнутой пищей; позднее приносят в клюве мелких рыбок, и птенцы достают их, засовывая свой клюв глубоко в клюв родителя. </a:t>
            </a:r>
            <a:endParaRPr lang="ru-RU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Ареал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этого вида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существенно сократился. Основным фактором снижения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численности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вида стало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 площади их местообитаний в результате гидромелиоративной деятельности и применения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пестицидов. Розовый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пеликан занесён в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Красную Книгу России и Красную книгу Астраханской области,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 вид, находящийся под угрозой исчезновения.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35188" y="-141288"/>
            <a:ext cx="7467600" cy="114300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Орлан – белохвост.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92313" y="1028701"/>
            <a:ext cx="7467600" cy="4873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На вершинах старых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деревьев </a:t>
            </a:r>
            <a:r>
              <a:rPr lang="ru-RU" altLang="ru-RU" sz="2000" dirty="0" smtClean="0"/>
              <a:t>живёт хищная</a:t>
            </a:r>
            <a:endParaRPr lang="ru-RU" altLang="ru-RU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/>
              <a:t>птица- </a:t>
            </a:r>
            <a:r>
              <a:rPr lang="ru-RU" altLang="ru-RU" sz="2000" dirty="0"/>
              <a:t>орлан –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белохвост. Гнезда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строит из толстых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сучьев и веток. Гнезда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большие – до 1 м.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Питается рыбой,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птицами, падалью.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Эти птицы занесены в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Красную книгу.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dirty="0" smtClean="0"/>
          </a:p>
        </p:txBody>
      </p:sp>
      <p:pic>
        <p:nvPicPr>
          <p:cNvPr id="50180" name="Picture 4" descr="img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268413"/>
            <a:ext cx="41052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152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1443</Words>
  <Application>Microsoft Office PowerPoint</Application>
  <PresentationFormat>Широкоэкранный</PresentationFormat>
  <Paragraphs>123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Тема Office</vt:lpstr>
      <vt:lpstr>Флора и фауна Астраханской области. </vt:lpstr>
      <vt:lpstr>Презентация PowerPoint</vt:lpstr>
      <vt:lpstr>Презентация PowerPoint</vt:lpstr>
      <vt:lpstr>Кабан.</vt:lpstr>
      <vt:lpstr>Презентация PowerPoint</vt:lpstr>
      <vt:lpstr> Волк</vt:lpstr>
      <vt:lpstr>Лебеди.</vt:lpstr>
      <vt:lpstr>Презентация PowerPoint</vt:lpstr>
      <vt:lpstr>  Орлан – белохвост.</vt:lpstr>
      <vt:lpstr>Журавль - красавка</vt:lpstr>
      <vt:lpstr>Презентация PowerPoint</vt:lpstr>
      <vt:lpstr>Презентация PowerPoint</vt:lpstr>
      <vt:lpstr>Презентация PowerPoint</vt:lpstr>
      <vt:lpstr>Белорыбица</vt:lpstr>
      <vt:lpstr>Черноспинка</vt:lpstr>
      <vt:lpstr>Южная колюшка</vt:lpstr>
      <vt:lpstr>Бестер</vt:lpstr>
      <vt:lpstr>Презентация PowerPoint</vt:lpstr>
      <vt:lpstr>Степная гадюка</vt:lpstr>
      <vt:lpstr>Щитомордник Палласа</vt:lpstr>
      <vt:lpstr>Медянка</vt:lpstr>
      <vt:lpstr>Желтобрюхий или  Каспийский полоз  </vt:lpstr>
      <vt:lpstr> Лотос.</vt:lpstr>
      <vt:lpstr>Чилим.</vt:lpstr>
      <vt:lpstr>Тюльпан Шренка</vt:lpstr>
      <vt:lpstr> Альдрованда пузырчатая.</vt:lpstr>
      <vt:lpstr>Живокость пунцовая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ЦВР-4</dc:creator>
  <cp:lastModifiedBy>ЦВР-4</cp:lastModifiedBy>
  <cp:revision>85</cp:revision>
  <dcterms:created xsi:type="dcterms:W3CDTF">2017-11-24T09:44:16Z</dcterms:created>
  <dcterms:modified xsi:type="dcterms:W3CDTF">2018-01-27T05:11:15Z</dcterms:modified>
</cp:coreProperties>
</file>