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4" r:id="rId2"/>
    <p:sldId id="257" r:id="rId3"/>
    <p:sldId id="258" r:id="rId4"/>
    <p:sldId id="272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71" r:id="rId14"/>
    <p:sldId id="268" r:id="rId15"/>
    <p:sldId id="269" r:id="rId16"/>
    <p:sldId id="256" r:id="rId17"/>
    <p:sldId id="298" r:id="rId18"/>
    <p:sldId id="288" r:id="rId19"/>
    <p:sldId id="292" r:id="rId20"/>
    <p:sldId id="293" r:id="rId21"/>
    <p:sldId id="274" r:id="rId22"/>
    <p:sldId id="275" r:id="rId23"/>
    <p:sldId id="283" r:id="rId24"/>
    <p:sldId id="296" r:id="rId25"/>
    <p:sldId id="277" r:id="rId26"/>
    <p:sldId id="280" r:id="rId27"/>
    <p:sldId id="279" r:id="rId28"/>
    <p:sldId id="302" r:id="rId29"/>
    <p:sldId id="295" r:id="rId30"/>
    <p:sldId id="282" r:id="rId31"/>
    <p:sldId id="284" r:id="rId32"/>
    <p:sldId id="290" r:id="rId33"/>
    <p:sldId id="297" r:id="rId34"/>
    <p:sldId id="299" r:id="rId35"/>
    <p:sldId id="301" r:id="rId36"/>
    <p:sldId id="300" r:id="rId37"/>
    <p:sldId id="303" r:id="rId3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84" y="-4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6F854-C7DA-4AF5-956E-6F0DA3084215}" type="datetimeFigureOut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1C5FF-CCAD-40AE-B16B-CAD335E3DC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645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15549-289D-4426-B5BD-63C9039A7ADE}" type="datetimeFigureOut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B5CC7-5E74-4CF1-ADB2-F5C2132EC1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903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0C2D0-8064-4DBB-939E-32EFDCA4A233}" type="datetimeFigureOut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4094D-07B3-4A2A-970A-7F7A63C432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628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61784-8A7E-4DE1-984E-AA884C2537F5}" type="datetimeFigureOut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471C9-308D-4ED8-B1AE-71A35CDA4A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917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4D7A3-A99E-4C9B-9B5E-6EE27198830B}" type="datetimeFigureOut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90A7E-455A-444C-9FF2-AE0FC196CC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154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E553B-89C7-4ADE-AFD4-D8F4E3DA149D}" type="datetimeFigureOut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C5E43-2B44-48E5-9140-0E3EFD6799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281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5FF1F-D31C-4A0C-B116-90502C39E7E1}" type="datetimeFigureOut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1EE9B-D055-47E9-AB41-9E3C57F742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504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8E686-29C0-46BB-BF0D-3735BA664D7C}" type="datetimeFigureOut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DD1A0-2790-4047-B0C1-E8FF66D789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156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D8B62-298E-4704-8132-5C23FC3106F5}" type="datetimeFigureOut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611E1-0117-467D-BF57-78BE1893C6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712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76906-F828-47B6-92A0-7A379FBCCED3}" type="datetimeFigureOut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2617F-7E18-4A54-8B57-63BD3A38F4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8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51F45-9E5D-4B34-8E11-1A12760C0C87}" type="datetimeFigureOut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A08B0-3755-4290-AEA7-80FF56167C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7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A6D382B-145B-4CAF-A185-07B72A39BF11}" type="datetimeFigureOut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80A9C1E-ECFD-41A3-8E89-F815888A31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1" r:id="rId4"/>
    <p:sldLayoutId id="2147484047" r:id="rId5"/>
    <p:sldLayoutId id="2147484042" r:id="rId6"/>
    <p:sldLayoutId id="2147484048" r:id="rId7"/>
    <p:sldLayoutId id="2147484049" r:id="rId8"/>
    <p:sldLayoutId id="2147484050" r:id="rId9"/>
    <p:sldLayoutId id="2147484043" r:id="rId10"/>
    <p:sldLayoutId id="214748405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E:\ДИСК (Е)\ПОЛИТЕХНИЧЕСКИЙ\РАБОТА НА 2014-2015 год\АТТЕСТАЦИЯ\ОТКРЫТЫЙ УРОК\урок чистовой вариант\фото картинки\richne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4313"/>
            <a:ext cx="8715375" cy="653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7200" dirty="0" smtClean="0"/>
              <a:t>ГОРАЦИЙ</a:t>
            </a:r>
            <a:endParaRPr lang="ru-RU" sz="7200" dirty="0"/>
          </a:p>
        </p:txBody>
      </p:sp>
      <p:pic>
        <p:nvPicPr>
          <p:cNvPr id="19459" name="Picture 2" descr="E:\ДИСК (Е)\ПОЛИТЕХНИЧЕСКИЙ\РАБОТА НА 2014-2015 год\АТТЕСТАЦИЯ\ОТКРЫТЫЙ УРОК\урок чистовой вариант\рисунки афоризмы\gorazio_trono_vino_ritrat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214313"/>
            <a:ext cx="3357563" cy="650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ДИСК (Е)\ПОЛИТЕХНИЧЕСКИЙ\РАБОТА НА 2014-2015 год\АТТЕСТАЦИЯ\ОТКРЫТЫЙ УРОК\урок чистовой вариант\рисунки афоризмы\демокри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214313"/>
            <a:ext cx="5286375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5572140"/>
            <a:ext cx="5867400" cy="52228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7200" dirty="0" smtClean="0"/>
              <a:t>ФРЭНСИС БЭКОН</a:t>
            </a:r>
            <a:endParaRPr lang="ru-RU" sz="7200" dirty="0"/>
          </a:p>
        </p:txBody>
      </p:sp>
      <p:pic>
        <p:nvPicPr>
          <p:cNvPr id="21507" name="Picture 2" descr="E:\ДИСК (Е)\ПОЛИТЕХНИЧЕСКИЙ\РАБОТА НА 2014-2015 год\АТТЕСТАЦИЯ\ОТКРЫТЫЙ УРОК\урок чистовой вариант\рисунки афоризмы\bac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388" y="0"/>
            <a:ext cx="5027612" cy="477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3857628"/>
            <a:ext cx="4929222" cy="1379544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6600" dirty="0" smtClean="0"/>
              <a:t>АНТУАН де </a:t>
            </a:r>
            <a:r>
              <a:rPr lang="ru-RU" sz="6600" dirty="0" err="1" smtClean="0"/>
              <a:t>ривароль</a:t>
            </a:r>
            <a:endParaRPr lang="ru-RU" sz="6600" dirty="0"/>
          </a:p>
        </p:txBody>
      </p:sp>
      <p:pic>
        <p:nvPicPr>
          <p:cNvPr id="22531" name="Picture 2" descr="E:\ДИСК (Е)\ПОЛИТЕХНИЧЕСКИЙ\РАБОТА НА 2014-2015 год\АТТЕСТАЦИЯ\ОТКРЫТЫЙ УРОК\урок чистовой вариант\рисунки афоризмы\Риварол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0"/>
            <a:ext cx="4143375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ДИСК (Е)\ПОЛИТЕХНИЧЕСКИЙ\РАБОТА НА 2014-2015 год\АТТЕСТАЦИЯ\ОТКРЫТЫЙ УРОК\урок чистовой вариант\рисунки афоризмы\Balzac_by_P_J_David_d_Angers_18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274638"/>
            <a:ext cx="4238625" cy="543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7200" dirty="0" smtClean="0"/>
              <a:t>БАЛЬЗАК</a:t>
            </a:r>
            <a:endParaRPr lang="ru-RU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7200" dirty="0" smtClean="0"/>
              <a:t>АРТУР </a:t>
            </a:r>
            <a:endParaRPr lang="ru-RU" sz="7200" dirty="0"/>
          </a:p>
        </p:txBody>
      </p:sp>
      <p:sp>
        <p:nvSpPr>
          <p:cNvPr id="24579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5532438"/>
            <a:ext cx="5867400" cy="768350"/>
          </a:xfrm>
        </p:spPr>
        <p:txBody>
          <a:bodyPr/>
          <a:lstStyle/>
          <a:p>
            <a:pPr eaLnBrk="1" hangingPunct="1"/>
            <a:r>
              <a:rPr lang="ru-RU" altLang="ru-RU" sz="7200" smtClean="0"/>
              <a:t>ШОПЕНГАУЭР</a:t>
            </a:r>
          </a:p>
        </p:txBody>
      </p:sp>
      <p:pic>
        <p:nvPicPr>
          <p:cNvPr id="24580" name="Picture 2" descr="E:\ДИСК (Е)\ПОЛИТЕХНИЧЕСКИЙ\РАБОТА НА 2014-2015 год\АТТЕСТАЦИЯ\ОТКРЫТЫЙ УРОК\урок чистовой вариант\рисунки афоризмы\arthur-schopenhauer-18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285750"/>
            <a:ext cx="4572000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3429000"/>
            <a:ext cx="8458200" cy="12223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«БОГАТСТВО И БЕДНОСТЬ, КАК СОЦИАЛЬНОЕ НЕРАВЕНСТВА»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25" y="5429250"/>
            <a:ext cx="8458200" cy="914400"/>
          </a:xfrm>
        </p:spPr>
        <p:txBody>
          <a:bodyPr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/>
              <a:t>Урок по обществознанию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000" smtClean="0"/>
              <a:t>ГБПОУ </a:t>
            </a:r>
            <a:r>
              <a:rPr lang="ru-RU" sz="2000" dirty="0" smtClean="0"/>
              <a:t>«</a:t>
            </a:r>
            <a:r>
              <a:rPr lang="ru-RU" sz="2000" dirty="0" err="1" smtClean="0"/>
              <a:t>Стерлитамакский</a:t>
            </a:r>
            <a:r>
              <a:rPr lang="ru-RU" sz="2000" dirty="0" smtClean="0"/>
              <a:t> политехнический </a:t>
            </a:r>
            <a:r>
              <a:rPr lang="ru-RU" sz="2000" dirty="0" err="1" smtClean="0"/>
              <a:t>коллежд</a:t>
            </a:r>
            <a:r>
              <a:rPr lang="ru-RU" sz="2000" dirty="0" smtClean="0"/>
              <a:t>»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/>
              <a:t>преподаватель общественных дисциплин </a:t>
            </a:r>
            <a:r>
              <a:rPr lang="ru-RU" sz="2000" dirty="0" err="1" smtClean="0"/>
              <a:t>Гайдукова</a:t>
            </a:r>
            <a:r>
              <a:rPr lang="ru-RU" sz="2000" dirty="0" smtClean="0"/>
              <a:t> Ю.А.</a:t>
            </a:r>
            <a:endParaRPr lang="ru-RU" sz="2000" dirty="0"/>
          </a:p>
        </p:txBody>
      </p:sp>
      <p:pic>
        <p:nvPicPr>
          <p:cNvPr id="25604" name="Picture 4" descr="E:\ДИСК (Е)\ПОЛИТЕХНИЧЕСКИЙ\РАБОТА НА 2014-2015 год\АТТЕСТАЦИЯ\ОТКРЫТЫЙ УРОК\урок чистовой вариант\фото картинки\richne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4313"/>
            <a:ext cx="3929062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E:\ДИСК (Е)\ПОЛИТЕХНИЧЕСКИЙ\РАБОТА НА 2014-2015 год\АТТЕСТАЦИЯ\ОТКРЫТЫЙ УРОК\урок чистовой вариант\фото картинки\3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214313"/>
            <a:ext cx="4500563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sz="2800" dirty="0" smtClean="0">
                <a:latin typeface="Comic Sans MS" pitchFamily="66" charset="0"/>
              </a:rPr>
              <a:t>                           </a:t>
            </a:r>
            <a:r>
              <a:rPr lang="ru-RU" sz="4000" dirty="0" err="1" smtClean="0">
                <a:latin typeface="Comic Sans MS" pitchFamily="66" charset="0"/>
              </a:rPr>
              <a:t>Луцилий</a:t>
            </a:r>
            <a:r>
              <a:rPr lang="ru-RU" sz="4000" dirty="0" smtClean="0">
                <a:latin typeface="Comic Sans MS" pitchFamily="66" charset="0"/>
              </a:rPr>
              <a:t> </a:t>
            </a:r>
            <a:r>
              <a:rPr lang="ru-RU" sz="4000" dirty="0" err="1" smtClean="0">
                <a:latin typeface="Comic Sans MS" pitchFamily="66" charset="0"/>
              </a:rPr>
              <a:t>сенека</a:t>
            </a:r>
            <a:endParaRPr lang="ru-RU" sz="4000" dirty="0">
              <a:latin typeface="Comic Sans MS" pitchFamily="66" charset="0"/>
            </a:endParaRPr>
          </a:p>
        </p:txBody>
      </p:sp>
      <p:sp>
        <p:nvSpPr>
          <p:cNvPr id="26627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altLang="ru-RU" sz="3500" smtClean="0">
                <a:latin typeface="Comic Sans MS" pitchFamily="66" charset="0"/>
              </a:rPr>
              <a:t>«Они нуждаются, обладая богатством, – а это самый тяжелый вид нищеты» </a:t>
            </a:r>
          </a:p>
          <a:p>
            <a:endParaRPr lang="ru-RU" altLang="ru-RU" smtClean="0"/>
          </a:p>
        </p:txBody>
      </p:sp>
      <p:pic>
        <p:nvPicPr>
          <p:cNvPr id="26628" name="Picture 3" descr="H:\ДИСК (Е)\ПОЛИТЕХНИЧЕСКИЙ\РАБОТА НА 2014-2015 год\АТТЕСТАЦИЯ\ОТКРЫТЫЙ УРОК\урок чистовой вариант\рисунки афоризмы\сенек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9125" y="500063"/>
            <a:ext cx="4071938" cy="48863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686800" cy="838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 smtClean="0">
                <a:latin typeface="Comic Sans MS" pitchFamily="66" charset="0"/>
              </a:rPr>
              <a:t>Цели нашего урока совпадают с планом урока и выстроены следующим образом: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7651" name="Содержимое 2"/>
          <p:cNvSpPr>
            <a:spLocks noGrp="1"/>
          </p:cNvSpPr>
          <p:nvPr>
            <p:ph idx="1"/>
          </p:nvPr>
        </p:nvSpPr>
        <p:spPr>
          <a:xfrm>
            <a:off x="428625" y="1643063"/>
            <a:ext cx="8286750" cy="4429125"/>
          </a:xfrm>
        </p:spPr>
        <p:txBody>
          <a:bodyPr/>
          <a:lstStyle/>
          <a:p>
            <a:r>
              <a:rPr lang="ru-RU" altLang="ru-RU" sz="2900" b="1" smtClean="0">
                <a:latin typeface="Comic Sans MS" pitchFamily="66" charset="0"/>
              </a:rPr>
              <a:t>Рассмотреть критерии и составляющую социального неравенства и дать ему определение.</a:t>
            </a:r>
          </a:p>
          <a:p>
            <a:r>
              <a:rPr lang="ru-RU" altLang="ru-RU" sz="2900" b="1" smtClean="0">
                <a:latin typeface="Comic Sans MS" pitchFamily="66" charset="0"/>
              </a:rPr>
              <a:t>Объяснить причины бедности и рассмотреть методы борьбы с ней.</a:t>
            </a:r>
          </a:p>
          <a:p>
            <a:r>
              <a:rPr lang="ru-RU" altLang="ru-RU" sz="2900" b="1" smtClean="0">
                <a:latin typeface="Comic Sans MS" pitchFamily="66" charset="0"/>
              </a:rPr>
              <a:t>Объяснить основополагающие причины богатства и пути его достижения. </a:t>
            </a:r>
          </a:p>
          <a:p>
            <a:r>
              <a:rPr lang="ru-RU" altLang="ru-RU" sz="2900" b="1" smtClean="0">
                <a:latin typeface="Comic Sans MS" pitchFamily="66" charset="0"/>
              </a:rPr>
              <a:t>Рассмотреть ступени социального неравенства «от нищеты к роскоши»  и обратно.</a:t>
            </a:r>
          </a:p>
          <a:p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3125" y="4714875"/>
            <a:ext cx="8458200" cy="914400"/>
          </a:xfrm>
        </p:spPr>
        <p:txBody>
          <a:bodyPr/>
          <a:lstStyle/>
          <a:p>
            <a:pPr>
              <a:defRPr/>
            </a:pPr>
            <a:r>
              <a:rPr lang="ru-RU" sz="6000" u="sng" dirty="0" smtClean="0">
                <a:latin typeface="Comic Sans MS" pitchFamily="66" charset="0"/>
              </a:rPr>
              <a:t>Деньги</a:t>
            </a:r>
            <a:endParaRPr lang="ru-RU" sz="6000" dirty="0" smtClean="0">
              <a:latin typeface="Comic Sans MS" pitchFamily="66" charset="0"/>
            </a:endParaRPr>
          </a:p>
          <a:p>
            <a:pPr>
              <a:defRPr/>
            </a:pPr>
            <a:r>
              <a:rPr lang="ru-RU" sz="6000" u="sng" dirty="0" smtClean="0">
                <a:latin typeface="Comic Sans MS" pitchFamily="66" charset="0"/>
              </a:rPr>
              <a:t>Власть</a:t>
            </a:r>
            <a:endParaRPr lang="ru-RU" sz="6000" dirty="0" smtClean="0">
              <a:latin typeface="Comic Sans MS" pitchFamily="66" charset="0"/>
            </a:endParaRPr>
          </a:p>
          <a:p>
            <a:pPr>
              <a:defRPr/>
            </a:pPr>
            <a:r>
              <a:rPr lang="ru-RU" sz="6000" u="sng" dirty="0" smtClean="0">
                <a:latin typeface="Comic Sans MS" pitchFamily="66" charset="0"/>
              </a:rPr>
              <a:t>Образование</a:t>
            </a:r>
            <a:endParaRPr lang="ru-RU" sz="6000" dirty="0" smtClean="0">
              <a:latin typeface="Comic Sans MS" pitchFamily="66" charset="0"/>
            </a:endParaRPr>
          </a:p>
          <a:p>
            <a:pPr>
              <a:defRPr/>
            </a:pPr>
            <a:r>
              <a:rPr lang="ru-RU" sz="6000" u="sng" dirty="0" smtClean="0">
                <a:latin typeface="Comic Sans MS" pitchFamily="66" charset="0"/>
              </a:rPr>
              <a:t>Престиж</a:t>
            </a:r>
            <a:endParaRPr lang="ru-RU" sz="6000" dirty="0" smtClean="0">
              <a:latin typeface="Comic Sans MS" pitchFamily="66" charset="0"/>
            </a:endParaRP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E:\ДИСК (Е)\ПОЛИТЕХНИЧЕСКИЙ\РАБОТА НА 2014-2015 год\АТТЕСТАЦИЯ\ОТКРЫТЫЙ УРОК\урок чистовой вариант\рисунки афоризмы\Menand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0"/>
            <a:ext cx="5572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Прямоугольник 3"/>
          <p:cNvSpPr>
            <a:spLocks noChangeArrowheads="1"/>
          </p:cNvSpPr>
          <p:nvPr/>
        </p:nvSpPr>
        <p:spPr bwMode="auto">
          <a:xfrm>
            <a:off x="500063" y="571500"/>
            <a:ext cx="8358187" cy="575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4600" b="1">
                <a:latin typeface="Comic Sans MS" pitchFamily="66" charset="0"/>
              </a:rPr>
              <a:t>Социальное неравенство </a:t>
            </a:r>
            <a:r>
              <a:rPr lang="ru-RU" altLang="ru-RU" sz="4600">
                <a:latin typeface="Comic Sans MS" pitchFamily="66" charset="0"/>
              </a:rPr>
              <a:t>– Неравномерное распределение дефицитных ресурсов общества:  денег, власти, образования и престижа между различными слоями населения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:\ДИСК (Е)\ПОЛИТЕХНИЧЕСКИЙ\РАБОТА НА 2014-2015 год\АТТЕСТАЦИЯ\ОТКРЫТЫЙ УРОК\урок чистовой вариант\фото картинки\cba2911ca1c40028fa90545f6470ee1a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214313"/>
            <a:ext cx="7947025" cy="635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E:\ДИСК (Е)\ПОЛИТЕХНИЧЕСКИЙ\РАБОТА НА 2014-2015 год\АТТЕСТАЦИЯ\ОТКРЫТЫЙ УРОК\урок чистовой вариант\фото картинки\8675dfb5-8a49-44e2-a0a5-fac2513025c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28625"/>
            <a:ext cx="7994650" cy="600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E:\ДИСК (Е)\ПОЛИТЕХНИЧЕСКИЙ\РАБОТА НА 2014-2015 год\АТТЕСТАЦИЯ\ОТКРЫТЫЙ УРОК\урок чистовой вариант\фото картинки\91343127_large_1347114025_mech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88" y="95250"/>
            <a:ext cx="6296025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63" y="4286250"/>
            <a:ext cx="8458200" cy="914400"/>
          </a:xfrm>
        </p:spPr>
        <p:txBody>
          <a:bodyPr/>
          <a:lstStyle/>
          <a:p>
            <a:pPr>
              <a:defRPr/>
            </a:pPr>
            <a:r>
              <a:rPr lang="ru-RU" sz="4800" b="1" dirty="0" smtClean="0">
                <a:latin typeface="Comic Sans MS" pitchFamily="66" charset="0"/>
              </a:rPr>
              <a:t>Бедность</a:t>
            </a:r>
            <a:r>
              <a:rPr lang="ru-RU" sz="4800" dirty="0" smtClean="0">
                <a:latin typeface="Comic Sans MS" pitchFamily="66" charset="0"/>
              </a:rPr>
              <a:t> – экономическое и социальное состояние людей, имеющих минимальное количество денег, образования, власти и престижа.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E:\ДИСК (Е)\ПОЛИТЕХНИЧЕСКИЙ\РАБОТА НА 2014-2015 год\АТТЕСТАЦИЯ\ОТКРЫТЫЙ УРОК\урок чистовой вариант\фото картинки\4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214313"/>
            <a:ext cx="8467725" cy="635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:\ДИСК (Е)\ПОЛИТЕХНИЧЕСКИЙ\РАБОТА НА 2014-2015 год\АТТЕСТАЦИЯ\ОТКРЫТЫЙ УРОК\урок чистовой вариант\фото картинки\1265926690_rich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52438"/>
            <a:ext cx="8596312" cy="569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ЭКОНОМИЧЕСКИЙ КРИЗИС-Обрезка 0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648" y="1052736"/>
            <a:ext cx="6264696" cy="4698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ДИСК (Е)\ПОЛИТЕХНИЧЕСКИЙ\РАБОТА НА 2014-2015 год\АТТЕСТАЦИЯ\ОТКРЫТЫЙ УРОК\урок чистовой вариант\фото картинки\100077247_1359745850_593788_yt8kp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85750"/>
            <a:ext cx="8072438" cy="631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88" y="1857375"/>
            <a:ext cx="8458200" cy="914400"/>
          </a:xfrm>
        </p:spPr>
        <p:txBody>
          <a:bodyPr/>
          <a:lstStyle/>
          <a:p>
            <a:pPr>
              <a:defRPr/>
            </a:pPr>
            <a:r>
              <a:rPr lang="ru-RU" sz="4400" b="1" dirty="0" smtClean="0">
                <a:latin typeface="Comic Sans MS" pitchFamily="66" charset="0"/>
              </a:rPr>
              <a:t>Богатство</a:t>
            </a:r>
            <a:r>
              <a:rPr lang="ru-RU" sz="4400" dirty="0" smtClean="0">
                <a:latin typeface="Comic Sans MS" pitchFamily="66" charset="0"/>
              </a:rPr>
              <a:t> – денежная сумма, в которую входит всё то, чем владеет человек.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38915" name="Picture 3" descr="H:\ДИСК (Е)\ПОЛИТЕХНИЧЕСКИЙ\РАБОТА НА 2014-2015 год\АТТЕСТАЦИЯ\ОТКРЫТЫЙ УРОК\урок чистовой вариант\фото картинки\111491987_3352215_30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276475"/>
            <a:ext cx="7786687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5929330"/>
            <a:ext cx="5867400" cy="52228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7200" dirty="0" smtClean="0"/>
              <a:t>ЭПИКУР</a:t>
            </a:r>
            <a:endParaRPr lang="ru-RU" sz="7200" dirty="0"/>
          </a:p>
        </p:txBody>
      </p:sp>
      <p:pic>
        <p:nvPicPr>
          <p:cNvPr id="12291" name="Picture 2" descr="E:\ДИСК (Е)\ПОЛИТЕХНИЧЕСКИЙ\РАБОТА НА 2014-2015 год\АТТЕСТАЦИЯ\ОТКРЫТЫЙ УРОК\урок чистовой вариант\рисунки афоризмы\YEpikur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14313"/>
            <a:ext cx="5715000" cy="544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E:\ДИСК (Е)\ПОЛИТЕХНИЧЕСКИЙ\РАБОТА НА 2014-2015 год\АТТЕСТАЦИЯ\ОТКРЫТЫЙ УРОК\урок чистовой вариант\фото картинки\1376831186_auto_prikoli_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214313"/>
            <a:ext cx="8639175" cy="635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E:\ДИСК (Е)\ПОЛИТЕХНИЧЕСКИЙ\РАБОТА НА 2014-2015 год\АТТЕСТАЦИЯ\ОТКРЫТЫЙ УРОК\урок чистовой вариант\фото картинки\post-15164-0-57443800-1353417141_thum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2875"/>
            <a:ext cx="8177212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E:\ДИСК (Е)\ПОЛИТЕХНИЧЕСКИЙ\РАБОТА НА 2014-2015 год\АТТЕСТАЦИЯ\ОТКРЫТЫЙ УРОК\урок чистовой вариант\фото картинки\forbes_2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344487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 descr="E:\ДИСК (Е)\ПОЛИТЕХНИЧЕСКИЙ\РАБОТА НА 2014-2015 год\АТТЕСТАЦИЯ\ОТКРЫТЫЙ УРОК\урок чистовой вариант\фото картинки\KMO_056142_00102_1_t2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3071813"/>
            <a:ext cx="533082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Текст 2"/>
          <p:cNvSpPr>
            <a:spLocks noGrp="1"/>
          </p:cNvSpPr>
          <p:nvPr>
            <p:ph type="body" idx="2"/>
          </p:nvPr>
        </p:nvSpPr>
        <p:spPr>
          <a:xfrm>
            <a:off x="500063" y="357188"/>
            <a:ext cx="3008312" cy="4800600"/>
          </a:xfrm>
        </p:spPr>
        <p:txBody>
          <a:bodyPr/>
          <a:lstStyle/>
          <a:p>
            <a:r>
              <a:rPr lang="ru-RU" altLang="ru-RU" sz="2900" smtClean="0">
                <a:latin typeface="Comic Sans MS" pitchFamily="66" charset="0"/>
              </a:rPr>
              <a:t>Как сказал Дональд Трамп, американский миллиардер: </a:t>
            </a:r>
          </a:p>
          <a:p>
            <a:r>
              <a:rPr lang="ru-RU" altLang="ru-RU" sz="2900" smtClean="0">
                <a:latin typeface="Comic Sans MS" pitchFamily="66" charset="0"/>
              </a:rPr>
              <a:t>« … денег у меня сейчас гораздо больше, чем я, при всём своём желании, смогу потратить…».</a:t>
            </a:r>
          </a:p>
          <a:p>
            <a:endParaRPr lang="ru-RU" altLang="ru-RU" sz="3000" smtClean="0"/>
          </a:p>
        </p:txBody>
      </p:sp>
      <p:pic>
        <p:nvPicPr>
          <p:cNvPr id="43011" name="Picture 2" descr="H:\ДИСК (Е)\ПОЛИТЕХНИЧЕСКИЙ\РАБОТА НА 2014-2015 год\АТТЕСТАЦИЯ\ОТКРЫТЫЙ УРОК\урок чистовой вариант\рисунки афоризмы\Donald_Trump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7688" y="571500"/>
            <a:ext cx="4156075" cy="46434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:\ДИСК (Е)\ПОЛИТЕХНИЧЕСКИЙ\РАБОТА НА 2014-2015 год\АТТЕСТАЦИЯ\ОТКРЫТЫЙ УРОК\урок чистовой вариант\фото картинки\dengi-v-dolg-znakomim_blog_sal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2714625"/>
            <a:ext cx="4929188" cy="390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4" descr="H:\ДИСК (Е)\ПОЛИТЕХНИЧЕСКИЙ\РАБОТА НА 2014-2015 год\АТТЕСТАЦИЯ\ОТКРЫТЫЙ УРОК\урок чистовой вариант\фото картинки\193423_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5000625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latin typeface="Comic Sans MS" pitchFamily="66" charset="0"/>
              </a:rPr>
              <a:t>Домашнее задание: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4505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mtClean="0">
                <a:latin typeface="Comic Sans MS" pitchFamily="66" charset="0"/>
              </a:rPr>
              <a:t>1) учить опорный конспект </a:t>
            </a:r>
          </a:p>
          <a:p>
            <a:r>
              <a:rPr lang="ru-RU" altLang="ru-RU" smtClean="0">
                <a:latin typeface="Comic Sans MS" pitchFamily="66" charset="0"/>
              </a:rPr>
              <a:t>2) Творческое задание: найдите вместе с родителями, друзьями выход из ситуации:</a:t>
            </a:r>
          </a:p>
          <a:p>
            <a:r>
              <a:rPr lang="ru-RU" altLang="ru-RU" smtClean="0">
                <a:latin typeface="Comic Sans MS" pitchFamily="66" charset="0"/>
              </a:rPr>
              <a:t>У юноши нет родителей, он живёт на пособие от государства и пенсию бабушки. Денег на подготовительные курсы в институт нет…</a:t>
            </a:r>
          </a:p>
          <a:p>
            <a:endParaRPr lang="ru-RU" altLang="ru-RU" smtClean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458200" cy="5207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dirty="0" smtClean="0">
                <a:latin typeface="Comic Sans MS" pitchFamily="66" charset="0"/>
              </a:rPr>
              <a:t>Жан Пьер Беранже французский мыслитель </a:t>
            </a:r>
            <a:r>
              <a:rPr lang="en-US" sz="3200" dirty="0" smtClean="0">
                <a:latin typeface="Comic Sans MS" pitchFamily="66" charset="0"/>
              </a:rPr>
              <a:t>XVIII</a:t>
            </a:r>
            <a:r>
              <a:rPr lang="ru-RU" sz="3200" dirty="0" smtClean="0">
                <a:latin typeface="Comic Sans MS" pitchFamily="66" charset="0"/>
              </a:rPr>
              <a:t> века: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46083" name="Текст 2"/>
          <p:cNvSpPr>
            <a:spLocks noGrp="1"/>
          </p:cNvSpPr>
          <p:nvPr>
            <p:ph type="body" idx="2"/>
          </p:nvPr>
        </p:nvSpPr>
        <p:spPr>
          <a:xfrm>
            <a:off x="285750" y="285750"/>
            <a:ext cx="4329113" cy="4800600"/>
          </a:xfrm>
        </p:spPr>
        <p:txBody>
          <a:bodyPr/>
          <a:lstStyle/>
          <a:p>
            <a:r>
              <a:rPr lang="ru-RU" altLang="ru-RU" sz="4400" smtClean="0">
                <a:latin typeface="Comic Sans MS" pitchFamily="66" charset="0"/>
              </a:rPr>
              <a:t>«...Тот, у которого мало потребностей и много друзей, обладает богатством...»</a:t>
            </a:r>
          </a:p>
        </p:txBody>
      </p:sp>
      <p:pic>
        <p:nvPicPr>
          <p:cNvPr id="46084" name="Picture 5" descr="H:\ДИСК (Е)\ПОЛИТЕХНИЧЕСКИЙ\РАБОТА НА 2014-2015 год\АТТЕСТАЦИЯ\ОТКРЫТЫЙ УРОК\урок чистовой вариант\рисунки афоризмы\жан пьер беранж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142875"/>
            <a:ext cx="3786187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686800" cy="838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>
                <a:latin typeface="Comic Sans MS" pitchFamily="66" charset="0"/>
              </a:rPr>
              <a:t>Творческое задание: найдите выход из ситуации:</a:t>
            </a:r>
            <a:br>
              <a:rPr lang="ru-RU" dirty="0" smtClean="0">
                <a:latin typeface="Comic Sans MS" pitchFamily="66" charset="0"/>
              </a:rPr>
            </a:br>
            <a:endParaRPr lang="ru-RU" dirty="0">
              <a:latin typeface="Comic Sans MS" pitchFamily="66" charset="0"/>
            </a:endParaRPr>
          </a:p>
        </p:txBody>
      </p:sp>
      <p:sp>
        <p:nvSpPr>
          <p:cNvPr id="47107" name="Содержимое 2"/>
          <p:cNvSpPr>
            <a:spLocks noGrp="1"/>
          </p:cNvSpPr>
          <p:nvPr>
            <p:ph idx="1"/>
          </p:nvPr>
        </p:nvSpPr>
        <p:spPr>
          <a:xfrm>
            <a:off x="214313" y="2000250"/>
            <a:ext cx="8686800" cy="4525963"/>
          </a:xfrm>
        </p:spPr>
        <p:txBody>
          <a:bodyPr/>
          <a:lstStyle/>
          <a:p>
            <a:r>
              <a:rPr lang="ru-RU" altLang="ru-RU" sz="4400" smtClean="0">
                <a:latin typeface="Comic Sans MS" pitchFamily="66" charset="0"/>
              </a:rPr>
              <a:t>Менеджер крупной фирмы из – за её слияния с другой фирмой потерял работу. На его попечении находится жена с маленьким ребёнком…</a:t>
            </a:r>
          </a:p>
          <a:p>
            <a:endParaRPr lang="ru-RU" altLang="ru-RU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357158" y="5643578"/>
            <a:ext cx="5748366" cy="372536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7200" dirty="0" smtClean="0"/>
              <a:t>ФИЛЕЛЬФО</a:t>
            </a:r>
            <a:endParaRPr lang="ru-RU" sz="7200" dirty="0"/>
          </a:p>
        </p:txBody>
      </p:sp>
      <p:pic>
        <p:nvPicPr>
          <p:cNvPr id="13315" name="Picture 5" descr="H:\ДИСК (Е)\ПОЛИТЕХНИЧЕСКИЙ\РАБОТА НА 2014-2015 год\АТТЕСТАЦИЯ\ОТКРЫТЫЙ УРОК\урок чистовой вариант\рисунки афоризмы\i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75" y="115888"/>
            <a:ext cx="4456113" cy="531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5929330"/>
            <a:ext cx="5867400" cy="52228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7200" dirty="0" err="1" smtClean="0"/>
              <a:t>ГеРБЕРТ</a:t>
            </a:r>
            <a:endParaRPr lang="ru-RU" sz="7200" dirty="0"/>
          </a:p>
        </p:txBody>
      </p:sp>
      <p:pic>
        <p:nvPicPr>
          <p:cNvPr id="14339" name="Picture 2" descr="E:\ДИСК (Е)\ПОЛИТЕХНИЧЕСКИЙ\РАБОТА НА 2014-2015 год\АТТЕСТАЦИЯ\ОТКРЫТЫЙ УРОК\урок чистовой вариант\рисунки афоризмы\55961171_Edward_Herbert_1st_Baron_Herbert_of_Cherbury_by_Isaac_Oli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214313"/>
            <a:ext cx="4910138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5572140"/>
            <a:ext cx="5867400" cy="52228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7200" dirty="0" smtClean="0"/>
              <a:t>РИХТЕР</a:t>
            </a:r>
            <a:endParaRPr lang="ru-RU" sz="7200" dirty="0"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142875"/>
            <a:ext cx="4714875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5500702"/>
            <a:ext cx="5867400" cy="52228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7200" dirty="0" smtClean="0"/>
              <a:t>СЕВРУС</a:t>
            </a:r>
            <a:endParaRPr lang="ru-RU" sz="7200" dirty="0"/>
          </a:p>
        </p:txBody>
      </p:sp>
      <p:pic>
        <p:nvPicPr>
          <p:cNvPr id="16387" name="Picture 2" descr="E:\ДИСК (Е)\ПОЛИТЕХНИЧЕСКИЙ\РАБОТА НА 2014-2015 год\АТТЕСТАЦИЯ\ОТКРЫТЫЙ УРОК\урок чистовой вариант\рисунки афоризмы\Э.Севрус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285750"/>
            <a:ext cx="5072062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3857628"/>
            <a:ext cx="4929222" cy="1379544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6600" dirty="0" smtClean="0"/>
              <a:t>АНТУАН де </a:t>
            </a:r>
            <a:r>
              <a:rPr lang="ru-RU" sz="6600" dirty="0" err="1" smtClean="0"/>
              <a:t>ривароль</a:t>
            </a:r>
            <a:endParaRPr lang="ru-RU" sz="6600" dirty="0"/>
          </a:p>
        </p:txBody>
      </p:sp>
      <p:pic>
        <p:nvPicPr>
          <p:cNvPr id="17411" name="Picture 2" descr="E:\ДИСК (Е)\ПОЛИТЕХНИЧЕСКИЙ\РАБОТА НА 2014-2015 год\АТТЕСТАЦИЯ\ОТКРЫТЫЙ УРОК\урок чистовой вариант\рисунки афоризмы\Риварол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0"/>
            <a:ext cx="4143375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714752"/>
            <a:ext cx="5867400" cy="214314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7200" dirty="0" smtClean="0"/>
              <a:t>ФРАНЧЕСКА </a:t>
            </a:r>
            <a:endParaRPr lang="ru-RU" sz="7200" dirty="0"/>
          </a:p>
        </p:txBody>
      </p:sp>
      <p:sp>
        <p:nvSpPr>
          <p:cNvPr id="18435" name="Текст 3"/>
          <p:cNvSpPr>
            <a:spLocks noGrp="1"/>
          </p:cNvSpPr>
          <p:nvPr>
            <p:ph type="body" sz="half" idx="2"/>
          </p:nvPr>
        </p:nvSpPr>
        <p:spPr>
          <a:xfrm>
            <a:off x="0" y="5286375"/>
            <a:ext cx="5867400" cy="768350"/>
          </a:xfrm>
        </p:spPr>
        <p:txBody>
          <a:bodyPr/>
          <a:lstStyle/>
          <a:p>
            <a:pPr eaLnBrk="1" hangingPunct="1"/>
            <a:r>
              <a:rPr lang="ru-RU" altLang="ru-RU" sz="7200" b="1" smtClean="0"/>
              <a:t>ПЕТРАРКА</a:t>
            </a:r>
          </a:p>
        </p:txBody>
      </p:sp>
      <p:pic>
        <p:nvPicPr>
          <p:cNvPr id="18436" name="Picture 2" descr="E:\ДИСК (Е)\ПОЛИТЕХНИЧЕСКИЙ\РАБОТА НА 2014-2015 год\АТТЕСТАЦИЯ\ОТКРЫТЫЙ УРОК\урок чистовой вариант\рисунки афоризмы\Francesco_Petrarch_by_Justo_de_Gan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571500"/>
            <a:ext cx="3643312" cy="598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513</TotalTime>
  <Words>301</Words>
  <Application>Microsoft Office PowerPoint</Application>
  <PresentationFormat>Экран (4:3)</PresentationFormat>
  <Paragraphs>42</Paragraphs>
  <Slides>37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Трек</vt:lpstr>
      <vt:lpstr>Презентация PowerPoint</vt:lpstr>
      <vt:lpstr>Презентация PowerPoint</vt:lpstr>
      <vt:lpstr>ЭПИКУР</vt:lpstr>
      <vt:lpstr>ФИЛЕЛЬФО</vt:lpstr>
      <vt:lpstr>ГеРБЕРТ</vt:lpstr>
      <vt:lpstr>РИХТЕР</vt:lpstr>
      <vt:lpstr>СЕВРУС</vt:lpstr>
      <vt:lpstr>АНТУАН де ривароль</vt:lpstr>
      <vt:lpstr>ФРАНЧЕСКА </vt:lpstr>
      <vt:lpstr>ГОРАЦИЙ</vt:lpstr>
      <vt:lpstr>Презентация PowerPoint</vt:lpstr>
      <vt:lpstr>ФРЭНСИС БЭКОН</vt:lpstr>
      <vt:lpstr>АНТУАН де ривароль</vt:lpstr>
      <vt:lpstr>БАЛЬЗАК</vt:lpstr>
      <vt:lpstr>АРТУР </vt:lpstr>
      <vt:lpstr>«БОГАТСТВО И БЕДНОСТЬ, КАК СОЦИАЛЬНОЕ НЕРАВЕНСТВА» </vt:lpstr>
      <vt:lpstr>                           Луцилий сенека</vt:lpstr>
      <vt:lpstr>Цели нашего урока совпадают с планом урока и выстроены следующим образом: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задание:</vt:lpstr>
      <vt:lpstr>Жан Пьер Беранже французский мыслитель XVIII века:</vt:lpstr>
      <vt:lpstr>Творческое задание: найдите выход из ситуации: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«БОГАТСТВО И БЕДНОСТЬ, КАК СОЦИАЛЬНОЕ НЕРАВЕНСТВА»</dc:title>
  <dc:creator>Надежда Пронская</dc:creator>
  <cp:lastModifiedBy>Надежда Пронская</cp:lastModifiedBy>
  <cp:revision>66</cp:revision>
  <dcterms:modified xsi:type="dcterms:W3CDTF">2019-04-10T08:56:56Z</dcterms:modified>
</cp:coreProperties>
</file>