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4" r:id="rId2"/>
    <p:sldId id="274" r:id="rId3"/>
    <p:sldId id="269" r:id="rId4"/>
    <p:sldId id="270" r:id="rId5"/>
    <p:sldId id="271" r:id="rId6"/>
    <p:sldId id="265" r:id="rId7"/>
    <p:sldId id="266" r:id="rId8"/>
    <p:sldId id="267" r:id="rId9"/>
    <p:sldId id="275" r:id="rId10"/>
    <p:sldId id="258" r:id="rId11"/>
    <p:sldId id="260" r:id="rId12"/>
    <p:sldId id="268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0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6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14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6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82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97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6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8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4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6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4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9A4A-F682-4D55-BD6F-F39DEB8533FE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komus.ru/medias/sys_master/root/hb7/h56/9213491413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80" y="3097780"/>
            <a:ext cx="3760220" cy="37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109219" cy="31486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>Формирование основ финансовой грамотности у младших школьников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442" y="3386355"/>
            <a:ext cx="8109219" cy="3274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56932" y="3993161"/>
            <a:ext cx="4857226" cy="24789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lvl="0" algn="ctr" defTabSz="457200">
              <a:lnSpc>
                <a:spcPct val="120000"/>
              </a:lnSpc>
              <a:spcBef>
                <a:spcPct val="0"/>
              </a:spcBef>
            </a:pP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учитель </a:t>
            </a: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начальных классов</a:t>
            </a:r>
          </a:p>
          <a:p>
            <a:pPr lvl="0" algn="ctr" defTabSz="457200">
              <a:lnSpc>
                <a:spcPct val="120000"/>
              </a:lnSpc>
              <a:spcBef>
                <a:spcPct val="0"/>
              </a:spcBef>
            </a:pP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Гудкова </a:t>
            </a: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Н.В.</a:t>
            </a:r>
            <a:b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МОАУ СОШ №2 </a:t>
            </a:r>
          </a:p>
          <a:p>
            <a:pPr lvl="0" algn="ctr" defTabSz="457200">
              <a:lnSpc>
                <a:spcPct val="120000"/>
              </a:lnSpc>
              <a:spcBef>
                <a:spcPct val="0"/>
              </a:spcBef>
            </a:pP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 Свободный</a:t>
            </a:r>
          </a:p>
          <a:p>
            <a:pPr lvl="0" algn="ctr" defTabSz="457200">
              <a:lnSpc>
                <a:spcPct val="120000"/>
              </a:lnSpc>
              <a:spcBef>
                <a:spcPct val="0"/>
              </a:spcBef>
            </a:pP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2019 </a:t>
            </a: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</a:t>
            </a:r>
            <a:r>
              <a:rPr lang="ru-RU" sz="3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1d2/0000ec31-203e1af7/img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0" t="26424" r="7428" b="8606"/>
          <a:stretch/>
        </p:blipFill>
        <p:spPr bwMode="auto">
          <a:xfrm>
            <a:off x="58190" y="0"/>
            <a:ext cx="10259704" cy="662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953" y="399010"/>
            <a:ext cx="8869680" cy="6226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 наживёшь – без нужды проживёшь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не то, что заработано, а то, что с умом потрачено.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счёт любят. Хлебу мера, а деньгам счёт.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копейки рубля нет.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Денежка без ног, а весь свет обойдёт.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всякого прельстят.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деньги, лишние хлопоты.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 ни гроша, да слава хороша.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i1abbnckbmcl9fb.xn--p1ai/%D1%81%D1%82%D0%B0%D1%82%D1%8C%D0%B8/643698/presentation/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8407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108275" cy="68383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1433" y="4056611"/>
            <a:ext cx="6916189" cy="16376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 и внимание!</a:t>
            </a:r>
            <a:endParaRPr lang="ru-RU" sz="6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895" y="352338"/>
            <a:ext cx="10612074" cy="6300133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4800" b="1" dirty="0" smtClean="0">
              <a:solidFill>
                <a:srgbClr val="90C226"/>
              </a:solidFill>
              <a:ea typeface="+mj-ea"/>
              <a:cs typeface="+mj-cs"/>
            </a:endParaRPr>
          </a:p>
          <a:p>
            <a:pPr algn="ctr"/>
            <a:r>
              <a:rPr lang="ru-RU" sz="4800" b="1" dirty="0" smtClean="0">
                <a:solidFill>
                  <a:srgbClr val="90C226"/>
                </a:solidFill>
                <a:ea typeface="+mj-ea"/>
                <a:cs typeface="+mj-cs"/>
              </a:rPr>
              <a:t>Цель:</a:t>
            </a:r>
            <a:r>
              <a:rPr lang="ru-RU" sz="4800" dirty="0" smtClean="0">
                <a:solidFill>
                  <a:srgbClr val="90C226"/>
                </a:solidFill>
                <a:ea typeface="+mj-ea"/>
                <a:cs typeface="+mj-cs"/>
              </a:rPr>
              <a:t> познакомить с ролью денег</a:t>
            </a:r>
            <a:br>
              <a:rPr lang="ru-RU" sz="4800" dirty="0" smtClean="0">
                <a:solidFill>
                  <a:srgbClr val="90C226"/>
                </a:solidFill>
                <a:ea typeface="+mj-ea"/>
                <a:cs typeface="+mj-cs"/>
              </a:rPr>
            </a:br>
            <a:endParaRPr lang="ru-RU" sz="4800" dirty="0" smtClean="0">
              <a:solidFill>
                <a:srgbClr val="90C226"/>
              </a:solidFill>
              <a:ea typeface="+mj-ea"/>
              <a:cs typeface="+mj-cs"/>
            </a:endParaRPr>
          </a:p>
          <a:p>
            <a:pPr algn="ctr"/>
            <a:endParaRPr lang="ru-RU" sz="4800" b="1" dirty="0" smtClean="0">
              <a:solidFill>
                <a:srgbClr val="90C226"/>
              </a:solidFill>
              <a:ea typeface="+mj-ea"/>
              <a:cs typeface="+mj-cs"/>
            </a:endParaRPr>
          </a:p>
          <a:p>
            <a:pPr algn="ctr"/>
            <a:r>
              <a:rPr lang="ru-RU" sz="4800" b="1" dirty="0" smtClean="0">
                <a:solidFill>
                  <a:srgbClr val="90C226"/>
                </a:solidFill>
                <a:ea typeface="+mj-ea"/>
                <a:cs typeface="+mj-cs"/>
              </a:rPr>
              <a:t>Планируемые результаты: </a:t>
            </a:r>
            <a:r>
              <a:rPr lang="ru-RU" sz="4800" dirty="0" smtClean="0">
                <a:solidFill>
                  <a:srgbClr val="90C226"/>
                </a:solidFill>
                <a:ea typeface="+mj-ea"/>
                <a:cs typeface="+mj-cs"/>
              </a:rPr>
              <a:t>учащиеся научатся понимать роль денег,</a:t>
            </a:r>
            <a:br>
              <a:rPr lang="ru-RU" sz="4800" dirty="0" smtClean="0">
                <a:solidFill>
                  <a:srgbClr val="90C226"/>
                </a:solidFill>
                <a:ea typeface="+mj-ea"/>
                <a:cs typeface="+mj-cs"/>
              </a:rPr>
            </a:br>
            <a:r>
              <a:rPr lang="ru-RU" sz="4800" dirty="0" smtClean="0">
                <a:solidFill>
                  <a:srgbClr val="90C226"/>
                </a:solidFill>
                <a:ea typeface="+mj-ea"/>
                <a:cs typeface="+mj-cs"/>
              </a:rPr>
              <a:t> объяснять, что такое деньги, анализировать, сравнивать,</a:t>
            </a:r>
            <a:br>
              <a:rPr lang="ru-RU" sz="4800" dirty="0" smtClean="0">
                <a:solidFill>
                  <a:srgbClr val="90C226"/>
                </a:solidFill>
                <a:ea typeface="+mj-ea"/>
                <a:cs typeface="+mj-cs"/>
              </a:rPr>
            </a:br>
            <a:r>
              <a:rPr lang="ru-RU" sz="4800" dirty="0" smtClean="0">
                <a:solidFill>
                  <a:srgbClr val="90C226"/>
                </a:solidFill>
                <a:ea typeface="+mj-ea"/>
                <a:cs typeface="+mj-cs"/>
              </a:rPr>
              <a:t> обобщать, делать выводы.</a:t>
            </a:r>
            <a:br>
              <a:rPr lang="ru-RU" sz="4800" dirty="0" smtClean="0">
                <a:solidFill>
                  <a:srgbClr val="90C226"/>
                </a:solidFill>
                <a:ea typeface="+mj-ea"/>
                <a:cs typeface="+mj-cs"/>
              </a:rPr>
            </a:b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7155" y="1147156"/>
            <a:ext cx="8013470" cy="5120640"/>
          </a:xfrm>
        </p:spPr>
        <p:txBody>
          <a:bodyPr/>
          <a:lstStyle/>
          <a:p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Что такое деньги?</a:t>
            </a:r>
            <a:br>
              <a:rPr lang="ru-RU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u="sng" dirty="0" smtClean="0"/>
              <a:t>Деньги</a:t>
            </a:r>
            <a:r>
              <a:rPr lang="ru-RU" altLang="ru-RU" b="1" dirty="0" smtClean="0"/>
              <a:t> </a:t>
            </a:r>
            <a:r>
              <a:rPr lang="ru-RU" altLang="ru-RU" b="1" dirty="0"/>
              <a:t>– особый товар, который можно обменять на </a:t>
            </a:r>
            <a:r>
              <a:rPr lang="ru-RU" altLang="ru-RU" b="1" dirty="0" smtClean="0"/>
              <a:t>любые другие </a:t>
            </a:r>
            <a:r>
              <a:rPr lang="ru-RU" altLang="ru-RU" b="1" dirty="0"/>
              <a:t>товары </a:t>
            </a:r>
            <a:r>
              <a:rPr lang="ru-RU" altLang="ru-RU" b="1" dirty="0" smtClean="0"/>
              <a:t>или услуги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22505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142" y="315884"/>
            <a:ext cx="85288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«Деньги – металлические и бумажные знаки, являющиеся мерой стоимости при купле-продаже, средством платежей и предметом накопления». </a:t>
            </a:r>
          </a:p>
          <a:p>
            <a:pPr>
              <a:lnSpc>
                <a:spcPct val="150000"/>
              </a:lnSpc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Из словаря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С.И.Ожегова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6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74073"/>
            <a:ext cx="8596668" cy="14214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Функции денег </a:t>
            </a:r>
            <a:br>
              <a:rPr lang="ru-RU" dirty="0" smtClean="0"/>
            </a:br>
            <a:r>
              <a:rPr lang="ru-RU" dirty="0" smtClean="0"/>
              <a:t>(для чего нужны деньги?)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1061" y="2394065"/>
            <a:ext cx="7012941" cy="378229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средство обращения</a:t>
            </a: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средство измерения</a:t>
            </a: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средство платежа</a:t>
            </a: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средство сбережения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i1abbnckbmcl9fb.xn--p1ai/%D1%81%D1%82%D0%B0%D1%82%D1%8C%D0%B8/643698/presentation/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i1abbnckbmcl9fb.xn--p1ai/%D1%81%D1%82%D0%B0%D1%82%D1%8C%D0%B8/643698/presentation/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26667" r="3990"/>
          <a:stretch/>
        </p:blipFill>
        <p:spPr bwMode="auto">
          <a:xfrm>
            <a:off x="508995" y="1563077"/>
            <a:ext cx="865944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2247" y="930031"/>
            <a:ext cx="2391507" cy="633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аверс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16246" y="930031"/>
            <a:ext cx="2391507" cy="633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реверс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180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i1abbnckbmcl9fb.xn--p1ai/%D1%81%D1%82%D0%B0%D1%82%D1%8C%D0%B8/643698/presentation/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2" y="23370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9811" y="918770"/>
            <a:ext cx="103473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305" y="352926"/>
            <a:ext cx="1073216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-Чт</a:t>
            </a: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о можно назвать личными финансами?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Откуда вы можете взять деньги? </a:t>
            </a:r>
          </a:p>
          <a:p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- На что потратите сэкономленные деньги?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500</TotalTime>
  <Words>148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 Формирование основ финансовой грамотности у младших школьников    </vt:lpstr>
      <vt:lpstr>Презентация PowerPoint</vt:lpstr>
      <vt:lpstr>   Что такое деньги?  Деньги – особый товар, который можно обменять на любые другие товары или услуги</vt:lpstr>
      <vt:lpstr>Презентация PowerPoint</vt:lpstr>
      <vt:lpstr>Функции денег  (для чего нужны деньги?)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27</cp:revision>
  <dcterms:created xsi:type="dcterms:W3CDTF">2018-12-08T09:27:43Z</dcterms:created>
  <dcterms:modified xsi:type="dcterms:W3CDTF">2019-03-31T06:40:34Z</dcterms:modified>
</cp:coreProperties>
</file>