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0" r:id="rId8"/>
    <p:sldId id="261" r:id="rId9"/>
    <p:sldId id="267" r:id="rId10"/>
    <p:sldId id="262" r:id="rId11"/>
    <p:sldId id="263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AF3D18C-182A-41D6-98E3-5CCA5181F9A7}">
          <p14:sldIdLst>
            <p14:sldId id="256"/>
          </p14:sldIdLst>
        </p14:section>
        <p14:section name="Раздел без заголовка" id="{1FA0AFDD-1FF9-47AC-8A9E-7A1C76953407}">
          <p14:sldIdLst>
            <p14:sldId id="257"/>
            <p14:sldId id="258"/>
            <p14:sldId id="261"/>
            <p14:sldId id="264"/>
            <p14:sldId id="265"/>
            <p14:sldId id="266"/>
            <p14:sldId id="259"/>
            <p14:sldId id="260"/>
            <p14:sldId id="263"/>
            <p14:sldId id="267"/>
            <p14:sldId id="262"/>
            <p14:sldId id="268"/>
            <p14:sldId id="270"/>
            <p14:sldId id="2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8A-5958-4A7C-8BF6-8E4AB092F13A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AF5-E9A8-4486-BF39-746729DE3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09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8A-5958-4A7C-8BF6-8E4AB092F13A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AF5-E9A8-4486-BF39-746729DE3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105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8A-5958-4A7C-8BF6-8E4AB092F13A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AF5-E9A8-4486-BF39-746729DE3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127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8A-5958-4A7C-8BF6-8E4AB092F13A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AF5-E9A8-4486-BF39-746729DE3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464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8A-5958-4A7C-8BF6-8E4AB092F13A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AF5-E9A8-4486-BF39-746729DE3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666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8A-5958-4A7C-8BF6-8E4AB092F13A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AF5-E9A8-4486-BF39-746729DE3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4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8A-5958-4A7C-8BF6-8E4AB092F13A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AF5-E9A8-4486-BF39-746729DE3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68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8A-5958-4A7C-8BF6-8E4AB092F13A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AF5-E9A8-4486-BF39-746729DE3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38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8A-5958-4A7C-8BF6-8E4AB092F13A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AF5-E9A8-4486-BF39-746729DE3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061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8A-5958-4A7C-8BF6-8E4AB092F13A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AF5-E9A8-4486-BF39-746729DE3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46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8A-5958-4A7C-8BF6-8E4AB092F13A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AF5-E9A8-4486-BF39-746729DE3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762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258A-5958-4A7C-8BF6-8E4AB092F13A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FAF5-E9A8-4486-BF39-746729DE3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63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59228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Пушкинские традиции  в  поэзии  Некрасова 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36510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Segoe Script" pitchFamily="34" charset="0"/>
              </a:rPr>
              <a:t>на примере сопоставительного анализа стихотворений Н.А. Некрасова  «Элегия» и А.С. Пушкина «Деревня»</a:t>
            </a:r>
            <a:endParaRPr lang="ru-RU" sz="2800" i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452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4"/>
            <a:ext cx="9144000" cy="692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Содержательная работа</a:t>
            </a:r>
            <a:endParaRPr lang="ru-RU" b="1" dirty="0">
              <a:latin typeface="Monotype Corsiva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35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«Деревня» Пушкина</a:t>
                      </a:r>
                      <a:endParaRPr lang="ru-RU" sz="1600" dirty="0" smtClean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«Элегия» Некрасова</a:t>
                      </a:r>
                      <a:endParaRPr lang="ru-RU" sz="1600" dirty="0" smtClean="0">
                        <a:latin typeface="Segoe Scrip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Везде передо мной подвижные картины: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 з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десь вижу двух озер лазурные равнины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 …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За ними ряд холмов и нивы полосаты…</a:t>
                      </a:r>
                      <a:endParaRPr lang="ru-RU" sz="16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Внимаю ль песни жниц над жатвой золотою…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Сверкают ли серпы, звенят ли дружно косы…</a:t>
                      </a:r>
                      <a:endParaRPr lang="ru-RU" sz="1600" dirty="0">
                        <a:latin typeface="Segoe Scrip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На мирный шум дубров…  Где светлые ручьи в кустарниках шумят.</a:t>
                      </a:r>
                      <a:endParaRPr lang="ru-RU" sz="16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Уж вечер настает… И песнь сама собой слагается в уме…</a:t>
                      </a:r>
                      <a:endParaRPr lang="ru-RU" sz="1600" dirty="0">
                        <a:latin typeface="Segoe Scrip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Я здесь, от суетных оков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освобожденный…  В душевной зреют глубине.</a:t>
                      </a:r>
                      <a:endParaRPr lang="ru-RU" sz="16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Недавних, тайных дум живое воплощенье… - и не дает ответа...</a:t>
                      </a:r>
                      <a:endParaRPr lang="ru-RU" sz="1600" dirty="0">
                        <a:latin typeface="Segoe Scrip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О, если б голос мой умел сердца тревожить! … И не дан мне судьбой витийства грозный дар? </a:t>
                      </a:r>
                      <a:endParaRPr lang="ru-RU" sz="16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К народу возбуждать вниманье сильных мира –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 ч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ему достойнее служить могла бы лира?... </a:t>
                      </a:r>
                      <a:endParaRPr lang="ru-RU" sz="1600" dirty="0">
                        <a:latin typeface="Segoe Scrip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Увижу ль, о друзья! народ неугнетенный … Взойдет ли наконец прекрасная заря?</a:t>
                      </a:r>
                      <a:endParaRPr lang="ru-RU" sz="16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И рабству долгому пришедшая на смену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вобода наконец внесла ли перемену в народные судьбы?</a:t>
                      </a:r>
                      <a:endParaRPr lang="ru-RU" sz="1600" dirty="0">
                        <a:latin typeface="Segoe Scrip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4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4"/>
            <a:ext cx="9144000" cy="692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Monotype Corsiva" pitchFamily="66" charset="0"/>
              </a:rPr>
              <a:t>Ф. М. Достоевский 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статья «Поэт и гражданин»</a:t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Segoe Script" pitchFamily="34" charset="0"/>
              </a:rPr>
              <a:t>« …русский исторический тип, один из крупных примеров того, до каких противоречий и до каких раздвоений, в области нравственной и в области убеждений, может доходить русский человек в наше печальное, переходное время. Но этот человек остался в нашем сердце. Порывы любви этого поэта так часто были искренни, чисты и простосердечны! Стремление же его к народу столь высоко, что ставит его как поэта на высшее место»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4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ynat\Pictures\2018-01-17 документ Ринат\0001-001-Slovo-o-dekabrista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870"/>
            <a:ext cx="7200800" cy="5908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2452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4"/>
            <a:ext cx="9144000" cy="692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Выводы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Segoe Script" pitchFamily="34" charset="0"/>
              </a:rPr>
              <a:t>и для Пушкина, и для Некрасова общей является мысль о служении поэта народу, о гражданском назначении поэзии</a:t>
            </a:r>
          </a:p>
          <a:p>
            <a:r>
              <a:rPr lang="ru-RU" dirty="0" smtClean="0">
                <a:latin typeface="Segoe Script" pitchFamily="34" charset="0"/>
              </a:rPr>
              <a:t>Некрасов был истинным продолжателем не только «гоголевского», но и «пушкинского» направления в литературе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4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дрей\Desktop\nekrasov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98674"/>
            <a:ext cx="4320480" cy="5234582"/>
          </a:xfrm>
          <a:prstGeom prst="rect">
            <a:avLst/>
          </a:prstGeom>
          <a:noFill/>
        </p:spPr>
      </p:pic>
      <p:pic>
        <p:nvPicPr>
          <p:cNvPr id="1026" name="Picture 2" descr="C:\Users\Rynat\Pictures\2018-01-17 документ Ринат\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960440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2452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Цель урока: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3600" dirty="0" smtClean="0">
                <a:latin typeface="Segoe Script" pitchFamily="34" charset="0"/>
              </a:rPr>
              <a:t>  сравнивая стихи Пушкина и Некрасова, найти в художественном методе Некрасова примеры традиционных пушкинских идей посредством анализа лексических приемов, использованных в «Элегии»</a:t>
            </a:r>
            <a:endParaRPr lang="ru-RU" sz="36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792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4"/>
            <a:ext cx="9144000" cy="692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58417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Эпиграф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4800" i="1" dirty="0" smtClean="0">
                <a:latin typeface="Segoe Script" pitchFamily="34" charset="0"/>
              </a:rPr>
              <a:t>Пушкин у нас – начало всех начал. </a:t>
            </a:r>
          </a:p>
          <a:p>
            <a:pPr>
              <a:buNone/>
            </a:pPr>
            <a:r>
              <a:rPr lang="ru-RU" sz="4800" i="1" dirty="0" smtClean="0">
                <a:latin typeface="Segoe Script" pitchFamily="34" charset="0"/>
              </a:rPr>
              <a:t>              М. Горький.</a:t>
            </a:r>
          </a:p>
        </p:txBody>
      </p:sp>
    </p:spTree>
    <p:extLst>
      <p:ext uri="{BB962C8B-B14F-4D97-AF65-F5344CB8AC3E}">
        <p14:creationId xmlns="" xmlns:p14="http://schemas.microsoft.com/office/powerpoint/2010/main" val="674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Элегия 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 smtClean="0">
                <a:latin typeface="Segoe Script" pitchFamily="34" charset="0"/>
              </a:rPr>
              <a:t>Элегия</a:t>
            </a:r>
            <a:r>
              <a:rPr lang="ru-RU" b="1" u="sng" dirty="0" smtClean="0">
                <a:latin typeface="Segoe Script" pitchFamily="34" charset="0"/>
              </a:rPr>
              <a:t> </a:t>
            </a:r>
            <a:r>
              <a:rPr lang="ru-RU" dirty="0" smtClean="0"/>
              <a:t>— </a:t>
            </a:r>
            <a:r>
              <a:rPr lang="ru-RU" dirty="0" smtClean="0">
                <a:latin typeface="Segoe Script" pitchFamily="34" charset="0"/>
              </a:rPr>
              <a:t>лирическое произведение с печальным настроением. Это может быть жалобное, скорбное стихотворение о безответной любви, размышление о смерти, о мимолетности жизни, а могут быть и грустные воспоминания о прошедшем. Чаще всего элегии пишутся от первого лица.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6792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ynat\Pictures\2018-01-17 документ Ринат\ya_liru_posvyatil-470x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96" y="548680"/>
            <a:ext cx="8141506" cy="5421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2452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4"/>
            <a:ext cx="9144000" cy="692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Monotype Corsiva" pitchFamily="66" charset="0"/>
              </a:rPr>
              <a:t>О. Ф. Миллер «Русская литература после Гоголя»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Segoe Script" pitchFamily="34" charset="0"/>
              </a:rPr>
              <a:t>«То, что составляло его любимую тему, - непосредственное описание страданий народа и вообще бедняков, - уже им исчерпано не потому, чтобы подобная тема сама по себе когда-либо могла быть исчерпана, а потому, что поэт наш стал как-то повторяться, когда принимается за эту тему».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4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Сравните лексику «Деревни» Пушкина и «Элегии» Некрасова</a:t>
            </a:r>
            <a:endParaRPr lang="ru-RU" b="1" dirty="0">
              <a:latin typeface="Monotype Corsiva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«Деревня» Пушкина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«Элегия» Некрасова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Склонясь на чуждый плуг, </a:t>
                      </a: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покорствуя бичам, 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Здесь рабство тощее влачится по браздам 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Неумолимого владельца. </a:t>
                      </a:r>
                      <a:endParaRPr lang="ru-RU" sz="28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Увы! пока народы 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Влачатся в нищете, </a:t>
                      </a: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покорствуя бичам, 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Как тощие стада по скошенным лугам…</a:t>
                      </a:r>
                      <a:endParaRPr lang="ru-RU" sz="2800" dirty="0">
                        <a:latin typeface="Segoe Scrip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6792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nat\Pictures\2018-01-17 документ Ринат\162674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95250"/>
            <a:ext cx="7477125" cy="666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2452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450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Пушкинские традиции  в  поэзии  Некрасова </vt:lpstr>
      <vt:lpstr>Слайд 2</vt:lpstr>
      <vt:lpstr>Цель урока:</vt:lpstr>
      <vt:lpstr>Эпиграф</vt:lpstr>
      <vt:lpstr>Элегия </vt:lpstr>
      <vt:lpstr>Слайд 6</vt:lpstr>
      <vt:lpstr> О. Ф. Миллер «Русская литература после Гоголя» </vt:lpstr>
      <vt:lpstr>Сравните лексику «Деревни» Пушкина и «Элегии» Некрасова</vt:lpstr>
      <vt:lpstr>Слайд 9</vt:lpstr>
      <vt:lpstr>Содержательная работа</vt:lpstr>
      <vt:lpstr> Ф. М. Достоевский   статья «Поэт и гражданин» </vt:lpstr>
      <vt:lpstr>Слайд 12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Языковое «сращение» увлечения (хобби) с государственными обязанностями (на основе анализа реплик персонажей художественного фильма «Тот самый Мюнхгаузен»).</dc:title>
  <dc:creator>Катенька</dc:creator>
  <cp:lastModifiedBy>Rynat</cp:lastModifiedBy>
  <cp:revision>53</cp:revision>
  <dcterms:created xsi:type="dcterms:W3CDTF">2017-02-28T16:32:02Z</dcterms:created>
  <dcterms:modified xsi:type="dcterms:W3CDTF">2019-04-28T16:30:00Z</dcterms:modified>
</cp:coreProperties>
</file>