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7" r:id="rId3"/>
    <p:sldId id="266" r:id="rId4"/>
    <p:sldId id="268" r:id="rId5"/>
    <p:sldId id="261" r:id="rId6"/>
    <p:sldId id="267" r:id="rId7"/>
    <p:sldId id="262" r:id="rId8"/>
    <p:sldId id="265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2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63" algn="l" defTabSz="912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31" algn="l" defTabSz="912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397" algn="l" defTabSz="912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862" algn="l" defTabSz="912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327" algn="l" defTabSz="912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794" algn="l" defTabSz="912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260" algn="l" defTabSz="912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726" algn="l" defTabSz="912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CA68-397A-455B-8613-A020352A40AA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5FCD9-8492-4BD1-83D3-8709CDC10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73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63" algn="l" defTabSz="9129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31" algn="l" defTabSz="9129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97" algn="l" defTabSz="9129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862" algn="l" defTabSz="9129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327" algn="l" defTabSz="9129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794" algn="l" defTabSz="9129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260" algn="l" defTabSz="9129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726" algn="l" defTabSz="9129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762161" y="4678867"/>
            <a:ext cx="6102370" cy="4432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85509" y="4343549"/>
            <a:ext cx="5485885" cy="4114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685509" y="4343549"/>
            <a:ext cx="5485885" cy="4114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85509" y="4343549"/>
            <a:ext cx="5485885" cy="4114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85509" y="4343549"/>
            <a:ext cx="5485885" cy="4114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3" indent="0">
              <a:buNone/>
              <a:defRPr sz="2000" b="1"/>
            </a:lvl2pPr>
            <a:lvl3pPr marL="912931" indent="0">
              <a:buNone/>
              <a:defRPr sz="1800" b="1"/>
            </a:lvl3pPr>
            <a:lvl4pPr marL="1369397" indent="0">
              <a:buNone/>
              <a:defRPr sz="1600" b="1"/>
            </a:lvl4pPr>
            <a:lvl5pPr marL="1825862" indent="0">
              <a:buNone/>
              <a:defRPr sz="1600" b="1"/>
            </a:lvl5pPr>
            <a:lvl6pPr marL="2282327" indent="0">
              <a:buNone/>
              <a:defRPr sz="1600" b="1"/>
            </a:lvl6pPr>
            <a:lvl7pPr marL="2738794" indent="0">
              <a:buNone/>
              <a:defRPr sz="1600" b="1"/>
            </a:lvl7pPr>
            <a:lvl8pPr marL="3195260" indent="0">
              <a:buNone/>
              <a:defRPr sz="1600" b="1"/>
            </a:lvl8pPr>
            <a:lvl9pPr marL="36517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3" indent="0">
              <a:buNone/>
              <a:defRPr sz="2000" b="1"/>
            </a:lvl2pPr>
            <a:lvl3pPr marL="912931" indent="0">
              <a:buNone/>
              <a:defRPr sz="1800" b="1"/>
            </a:lvl3pPr>
            <a:lvl4pPr marL="1369397" indent="0">
              <a:buNone/>
              <a:defRPr sz="1600" b="1"/>
            </a:lvl4pPr>
            <a:lvl5pPr marL="1825862" indent="0">
              <a:buNone/>
              <a:defRPr sz="1600" b="1"/>
            </a:lvl5pPr>
            <a:lvl6pPr marL="2282327" indent="0">
              <a:buNone/>
              <a:defRPr sz="1600" b="1"/>
            </a:lvl6pPr>
            <a:lvl7pPr marL="2738794" indent="0">
              <a:buNone/>
              <a:defRPr sz="1600" b="1"/>
            </a:lvl7pPr>
            <a:lvl8pPr marL="3195260" indent="0">
              <a:buNone/>
              <a:defRPr sz="1600" b="1"/>
            </a:lvl8pPr>
            <a:lvl9pPr marL="36517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63" indent="0">
              <a:buNone/>
              <a:defRPr sz="1200"/>
            </a:lvl2pPr>
            <a:lvl3pPr marL="912931" indent="0">
              <a:buNone/>
              <a:defRPr sz="1000"/>
            </a:lvl3pPr>
            <a:lvl4pPr marL="1369397" indent="0">
              <a:buNone/>
              <a:defRPr sz="900"/>
            </a:lvl4pPr>
            <a:lvl5pPr marL="1825862" indent="0">
              <a:buNone/>
              <a:defRPr sz="900"/>
            </a:lvl5pPr>
            <a:lvl6pPr marL="2282327" indent="0">
              <a:buNone/>
              <a:defRPr sz="900"/>
            </a:lvl6pPr>
            <a:lvl7pPr marL="2738794" indent="0">
              <a:buNone/>
              <a:defRPr sz="900"/>
            </a:lvl7pPr>
            <a:lvl8pPr marL="3195260" indent="0">
              <a:buNone/>
              <a:defRPr sz="900"/>
            </a:lvl8pPr>
            <a:lvl9pPr marL="36517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63" indent="0">
              <a:buNone/>
              <a:defRPr sz="2800"/>
            </a:lvl2pPr>
            <a:lvl3pPr marL="912931" indent="0">
              <a:buNone/>
              <a:defRPr sz="2400"/>
            </a:lvl3pPr>
            <a:lvl4pPr marL="1369397" indent="0">
              <a:buNone/>
              <a:defRPr sz="2000"/>
            </a:lvl4pPr>
            <a:lvl5pPr marL="1825862" indent="0">
              <a:buNone/>
              <a:defRPr sz="2000"/>
            </a:lvl5pPr>
            <a:lvl6pPr marL="2282327" indent="0">
              <a:buNone/>
              <a:defRPr sz="2000"/>
            </a:lvl6pPr>
            <a:lvl7pPr marL="2738794" indent="0">
              <a:buNone/>
              <a:defRPr sz="2000"/>
            </a:lvl7pPr>
            <a:lvl8pPr marL="3195260" indent="0">
              <a:buNone/>
              <a:defRPr sz="2000"/>
            </a:lvl8pPr>
            <a:lvl9pPr marL="365172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63" indent="0">
              <a:buNone/>
              <a:defRPr sz="1200"/>
            </a:lvl2pPr>
            <a:lvl3pPr marL="912931" indent="0">
              <a:buNone/>
              <a:defRPr sz="1000"/>
            </a:lvl3pPr>
            <a:lvl4pPr marL="1369397" indent="0">
              <a:buNone/>
              <a:defRPr sz="900"/>
            </a:lvl4pPr>
            <a:lvl5pPr marL="1825862" indent="0">
              <a:buNone/>
              <a:defRPr sz="900"/>
            </a:lvl5pPr>
            <a:lvl6pPr marL="2282327" indent="0">
              <a:buNone/>
              <a:defRPr sz="900"/>
            </a:lvl6pPr>
            <a:lvl7pPr marL="2738794" indent="0">
              <a:buNone/>
              <a:defRPr sz="900"/>
            </a:lvl7pPr>
            <a:lvl8pPr marL="3195260" indent="0">
              <a:buNone/>
              <a:defRPr sz="900"/>
            </a:lvl8pPr>
            <a:lvl9pPr marL="36517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294" tIns="45646" rIns="91294" bIns="4564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3"/>
            <a:ext cx="8229600" cy="4525963"/>
          </a:xfrm>
          <a:prstGeom prst="rect">
            <a:avLst/>
          </a:prstGeom>
        </p:spPr>
        <p:txBody>
          <a:bodyPr vert="horz" lIns="91294" tIns="45646" rIns="91294" bIns="456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294" tIns="45646" rIns="91294" bIns="456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294" tIns="45646" rIns="91294" bIns="456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294" tIns="45646" rIns="91294" bIns="456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9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43" indent="-342343" algn="l" defTabSz="91293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56" indent="-285290" algn="l" defTabSz="91293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64" indent="-228230" algn="l" defTabSz="9129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29" indent="-228230" algn="l" defTabSz="91293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96" indent="-228230" algn="l" defTabSz="91293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60" indent="-228230" algn="l" defTabSz="912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27" indent="-228230" algn="l" defTabSz="912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92" indent="-228230" algn="l" defTabSz="912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59" indent="-228230" algn="l" defTabSz="9129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1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97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62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27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94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60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26" algn="l" defTabSz="9129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МИНИСТЕРСТВО НАУКИ И ВЫСШЕГО ОБРАЗОВАНИЯ РФ</a:t>
            </a:r>
            <a:br>
              <a:rPr lang="ru-RU" sz="1800" dirty="0"/>
            </a:br>
            <a:r>
              <a:rPr lang="ru-RU" sz="1800" dirty="0"/>
              <a:t>ФИЛИАЛ ФГБОУ ВО «АЛТАЙСКИЙ ГОСУДАРСТВЕННЫЙ УНИВЕРСИТЕТ» В Г. БИЙСКЕ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600213"/>
            <a:ext cx="3394720" cy="4525963"/>
          </a:xfrm>
        </p:spPr>
        <p:txBody>
          <a:bodyPr/>
          <a:lstStyle/>
          <a:p>
            <a:pPr marL="0" indent="0" defTabSz="800267">
              <a:spcBef>
                <a:spcPts val="0"/>
              </a:spcBef>
              <a:buNone/>
            </a:pPr>
            <a:r>
              <a:rPr lang="ru-RU" sz="25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УСЛУГИ ФИНАНСОВЫХ ОРГАНИЗАЦИЙ: ИСПОЛЬЗУЙ ГРАМОТНО</a:t>
            </a: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5183560" cy="38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105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02616" y="817124"/>
            <a:ext cx="8182912" cy="58767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487" tIns="43487" rIns="43487" bIns="43487"/>
          <a:lstStyle/>
          <a:p>
            <a:pPr defTabSz="800465"/>
            <a:r>
              <a:rPr lang="ru-RU" sz="1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ПОСЧИТАЕМ: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1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НАКОПЛЕНИЯ НА ЛЕТНИЙ ОТДЫХ СЕМЬЁЙ ИВАНОВЫХ С ПОМОЩЬЮ ВКЛАДА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176" name="Table 2"/>
          <p:cNvGraphicFramePr/>
          <p:nvPr>
            <p:extLst>
              <p:ext uri="{D42A27DB-BD31-4B8C-83A1-F6EECF244321}">
                <p14:modId xmlns:p14="http://schemas.microsoft.com/office/powerpoint/2010/main" xmlns="" val="2646331325"/>
              </p:ext>
            </p:extLst>
          </p:nvPr>
        </p:nvGraphicFramePr>
        <p:xfrm>
          <a:off x="383077" y="1391337"/>
          <a:ext cx="7885053" cy="5478486"/>
        </p:xfrm>
        <a:graphic>
          <a:graphicData uri="http://schemas.openxmlformats.org/drawingml/2006/table">
            <a:tbl>
              <a:tblPr/>
              <a:tblGrid>
                <a:gridCol w="1518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2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4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9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50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дата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Сумма начисленных процентов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сумма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Остаток вклада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95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01.09.2017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95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01.10.2017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01.10.2017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53,42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53,42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20 053,42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95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01.11.2017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30 053,42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01.11.2017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110,71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110,71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30 146,13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95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01.12.2017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40 164,13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01.12.2017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161,15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161,15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40 325,28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95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01.01.2018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50 325,28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01.01.2018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222,62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222,62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50 547,90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95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01.02.2018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60 547,90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01.02.2018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279,05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279,05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60 826,95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95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01.03.2018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70 826,95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01.03.2018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303,30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303,30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71 130,25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095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01.04.2018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81 130,25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01.04.2018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392,68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392,68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81 522,93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095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01.05.2018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91 522,93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01.05.2018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435,53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435,53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91 958,46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095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01.06.2018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10 000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101 958,46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01.06.2018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507,66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507,66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102 466,12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01.07.2018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547,42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547,42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103 013,54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2496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Всего выплат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3 013,54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3 013,54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9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103 013 ,54</a:t>
                      </a:r>
                      <a:endParaRPr lang="ru-RU" sz="9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8226" marR="78226" marT="41459" marB="41459">
                    <a:lnL w="5760">
                      <a:solidFill>
                        <a:srgbClr val="3795AF"/>
                      </a:solidFill>
                    </a:lnL>
                    <a:lnR w="5760">
                      <a:solidFill>
                        <a:srgbClr val="3795AF"/>
                      </a:solidFill>
                    </a:lnR>
                    <a:lnT w="5760">
                      <a:solidFill>
                        <a:srgbClr val="3795AF"/>
                      </a:solidFill>
                    </a:lnT>
                    <a:lnB w="5760">
                      <a:solidFill>
                        <a:srgbClr val="3795AF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33911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653" y="1011990"/>
            <a:ext cx="8229109" cy="79229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498" tIns="43498" rIns="43498" bIns="43498"/>
          <a:lstStyle/>
          <a:p>
            <a:pPr defTabSz="800663"/>
            <a:r>
              <a:rPr lang="ru-RU" b="1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ДАВАЙТЕ СРАВНИМ: КТО ДЕЙСТВОВАЛ ФИНАНСОВО ГРАМОТНО?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180" name="Table 2"/>
          <p:cNvGraphicFramePr/>
          <p:nvPr/>
        </p:nvGraphicFramePr>
        <p:xfrm>
          <a:off x="616568" y="1790899"/>
          <a:ext cx="7926984" cy="4544161"/>
        </p:xfrm>
        <a:graphic>
          <a:graphicData uri="http://schemas.openxmlformats.org/drawingml/2006/table">
            <a:tbl>
              <a:tblPr/>
              <a:tblGrid>
                <a:gridCol w="2573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4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8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343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Характеристики 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56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Финансовое решение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Отдыхать в долг (взять кредит)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Накопить с помощью вклада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440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Затраты/выгоды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- 7 791,69 рублей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+ 3 013,54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7651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НЕГРАМОТНОЕ 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ГРАМОТНОЕ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79148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89202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511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4247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103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29513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Потребительские кредиты без справок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235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41482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894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96"/>
          <a:stretch>
            <a:fillRect/>
          </a:stretch>
        </p:blipFill>
        <p:spPr bwMode="auto">
          <a:xfrm>
            <a:off x="395536" y="548680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362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863630" cy="49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21464" y="945068"/>
            <a:ext cx="8364681" cy="586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520" tIns="43520" rIns="43520" bIns="43520"/>
          <a:lstStyle/>
          <a:p>
            <a:pPr defTabSz="801059"/>
            <a:r>
              <a:rPr lang="ru-RU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КАКИЕ РЕШЕНИЯ МОЖНО НАЗВАТЬ ФИНАНСОВО ГРАМОТНЫМИ?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198260" y="1339498"/>
            <a:ext cx="5975391" cy="4502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520" tIns="43520" rIns="43520" bIns="43520"/>
          <a:lstStyle/>
          <a:p>
            <a:pPr defTabSz="801059"/>
            <a:r>
              <a:rPr lang="ru-RU" sz="2100" b="1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Это решения, которые основаны на: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1059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00527" indent="-399901" defTabSz="801059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Всестороннем изучении жизненной ситуации, где требуется принятие финансового решения.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00527" indent="-399901" defTabSz="801059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Выявлении различных вариантов принятия решения.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00527" indent="-399901" defTabSz="801059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Сравнении (в том числе с использованием математических расчётов) различных вариантов решений с позиции выгоды, эффективности, качества.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00527" indent="-399901" defTabSz="801059">
              <a:lnSpc>
                <a:spcPct val="150000"/>
              </a:lnSpc>
              <a:buClr>
                <a:srgbClr val="188386"/>
              </a:buClr>
              <a:buSzPct val="150000"/>
              <a:buFont typeface="Arial"/>
              <a:buChar char="•"/>
            </a:pP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Выборе наиболее разумного варианта в конкретной ситуации.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6" name="Picture 2" descr="C:\Users\маш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450" y="1470092"/>
            <a:ext cx="2833691" cy="2415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22257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57653" y="1011990"/>
            <a:ext cx="8228185" cy="454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548" tIns="43548" rIns="43548" bIns="43548"/>
          <a:lstStyle/>
          <a:p>
            <a:pPr defTabSz="801555"/>
            <a:r>
              <a:rPr lang="ru-RU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ПОДВЕДЕМ ИТОГ: ОБСУДИМ ВМЕСТЕ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502925" y="1728544"/>
            <a:ext cx="6301323" cy="4831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548" tIns="43548" rIns="43548" bIns="43548"/>
          <a:lstStyle/>
          <a:p>
            <a:pPr defTabSz="801555"/>
            <a:r>
              <a:rPr lang="ru-RU" b="1" u="sng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ВОПРОСЫ: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1555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00777" indent="-400147" defTabSz="801555">
              <a:buClr>
                <a:srgbClr val="00909B"/>
              </a:buClr>
              <a:buFont typeface="Arial"/>
              <a:buAutoNum type="arabicPeriod"/>
            </a:pPr>
            <a:r>
              <a:rPr lang="ru-RU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Вы узнали сегодня нового?</a:t>
            </a:r>
          </a:p>
          <a:p>
            <a:pPr marL="400777" indent="-400147" defTabSz="801555">
              <a:buClr>
                <a:srgbClr val="00909B"/>
              </a:buClr>
              <a:buFont typeface="Arial"/>
              <a:buAutoNum type="arabicPeriod"/>
            </a:pPr>
            <a:r>
              <a:rPr lang="ru-RU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можно накопить определённую  сумму  денег  на свою мечту или цель?</a:t>
            </a:r>
          </a:p>
          <a:p>
            <a:pPr marL="400777" indent="-400147" defTabSz="801555">
              <a:buClr>
                <a:srgbClr val="00909B"/>
              </a:buClr>
              <a:buFont typeface="Arial"/>
              <a:buAutoNum type="arabicPeriod"/>
            </a:pPr>
            <a:r>
              <a:rPr lang="ru-RU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Есть ли у Вас опыт составления своего финансового плана?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00777" indent="-400147" defTabSz="801555">
              <a:buClr>
                <a:srgbClr val="00909B"/>
              </a:buClr>
              <a:buFont typeface="Arial"/>
              <a:buAutoNum type="arabicPeriod"/>
            </a:pPr>
            <a:r>
              <a:rPr lang="ru-RU" spc="-1" dirty="0" smtClean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</a:t>
            </a:r>
            <a:r>
              <a:rPr lang="ru-RU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вы расскажете своим родителям об </a:t>
            </a:r>
            <a:r>
              <a:rPr lang="ru-RU" spc="-1" dirty="0" smtClean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этом занятии?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1555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1555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1555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00777" indent="-400147" algn="r" defTabSz="801555"/>
            <a:r>
              <a:rPr lang="ru-RU" sz="1900" u="sng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53" name="Picture 5" descr="C:\Users\маша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651" y="817123"/>
            <a:ext cx="1601651" cy="1697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21692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«</a:t>
            </a:r>
            <a:r>
              <a:rPr lang="ru-RU" dirty="0" smtClean="0"/>
              <a:t>Финансовая </a:t>
            </a:r>
            <a:r>
              <a:rPr lang="ru-RU" dirty="0" smtClean="0"/>
              <a:t>организации»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627" b="10272"/>
          <a:stretch>
            <a:fillRect/>
          </a:stretch>
        </p:blipFill>
        <p:spPr bwMode="auto">
          <a:xfrm>
            <a:off x="897137" y="1124744"/>
            <a:ext cx="712457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358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финансовых организаций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u="sng" dirty="0" smtClean="0"/>
          </a:p>
          <a:p>
            <a:endParaRPr lang="ru-RU" u="sng" dirty="0"/>
          </a:p>
          <a:p>
            <a:r>
              <a:rPr lang="ru-RU" u="sng" dirty="0" err="1" smtClean="0"/>
              <a:t>Некредитные</a:t>
            </a:r>
            <a:r>
              <a:rPr lang="ru-RU" u="sng" dirty="0" smtClean="0"/>
              <a:t> </a:t>
            </a:r>
            <a:r>
              <a:rPr lang="ru-RU" u="sng" dirty="0"/>
              <a:t>финансовые организации (НФО) – выделенный Банком России тип финансовых организаций, включающий следующих участников финансового рынка: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1) профессиональные участники рынка ценных бумаг;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2) управляющие компании инвестиционного фонда, паевого инвестиционного фонда и негосударственного пенсионного фонда;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3) специализированные депозитарии инвестиционного фонда, паевого инвестиционного фонда и негосударственного пенсионного фонда;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4) акционерные инвестиционные фонды;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5) клиринговые организации;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6) организации, осуществляющие деятельность по осуществлению функций центрального контрагента;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7) организации, осуществляющие деятельность организатора торговли;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8) организации, осуществляющие деятельность центрального депозитария;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9) субъекты страхового дела;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10) негосударственные пенсионные фонды;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11) </a:t>
            </a:r>
            <a:r>
              <a:rPr lang="ru-RU" dirty="0" err="1"/>
              <a:t>микрофинансовые</a:t>
            </a:r>
            <a:r>
              <a:rPr lang="ru-RU" dirty="0"/>
              <a:t> организации;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12) кредитные потребительские кооперативы;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13) жилищные накопительные кооперативы;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14) бюро кредитных историй;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15) организации, осуществляющие актуарную деятельность;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16) рейтинговые агентства;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17) сельскохозяйственные кредитные потребительские кооперативы;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18) ломбарды.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Данный тип финансовых организаций находится под непосредственным надзором структурных подразделений Банка России в рамках комитета финансового надзора Банка России. </a:t>
            </a:r>
          </a:p>
        </p:txBody>
      </p:sp>
    </p:spTree>
    <p:extLst>
      <p:ext uri="{BB962C8B-B14F-4D97-AF65-F5344CB8AC3E}">
        <p14:creationId xmlns:p14="http://schemas.microsoft.com/office/powerpoint/2010/main" xmlns="" val="420228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Финансовые организации Бийска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692" b="11883"/>
          <a:stretch/>
        </p:blipFill>
        <p:spPr bwMode="auto">
          <a:xfrm>
            <a:off x="971602" y="1340780"/>
            <a:ext cx="6833127" cy="473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726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«Финансовые услуги»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674"/>
          <a:stretch/>
        </p:blipFill>
        <p:spPr bwMode="auto">
          <a:xfrm>
            <a:off x="251521" y="1052736"/>
            <a:ext cx="870634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751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772" b="51443"/>
          <a:stretch/>
        </p:blipFill>
        <p:spPr bwMode="auto">
          <a:xfrm>
            <a:off x="899604" y="836712"/>
            <a:ext cx="771643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487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557732" y="13058"/>
            <a:ext cx="2647358" cy="9130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626115" y="1140289"/>
            <a:ext cx="8120393" cy="72863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482" tIns="43482" rIns="43482" bIns="43482"/>
          <a:lstStyle/>
          <a:p>
            <a:pPr defTabSz="800366"/>
            <a:r>
              <a:rPr lang="ru-RU" b="1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ЗНАКОМЬТЕСЬ, НАШИ ГЕРОИ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4" name="Рисунок 163"/>
          <p:cNvPicPr/>
          <p:nvPr/>
        </p:nvPicPr>
        <p:blipFill>
          <a:blip r:embed="rId3" cstate="print"/>
          <a:stretch/>
        </p:blipFill>
        <p:spPr>
          <a:xfrm>
            <a:off x="1022789" y="1518641"/>
            <a:ext cx="2999067" cy="2872419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934400" y="4471363"/>
            <a:ext cx="3201407" cy="17412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018" tIns="39388" rIns="40018" bIns="39388"/>
          <a:lstStyle/>
          <a:p>
            <a:pPr defTabSz="800366"/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800366"/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6" name="Рисунок 165"/>
          <p:cNvPicPr/>
          <p:nvPr/>
        </p:nvPicPr>
        <p:blipFill>
          <a:blip r:embed="rId4" cstate="print"/>
          <a:stretch/>
        </p:blipFill>
        <p:spPr>
          <a:xfrm>
            <a:off x="4742519" y="1566965"/>
            <a:ext cx="3698479" cy="2807129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5420371" y="4471363"/>
            <a:ext cx="2955950" cy="201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018" tIns="39388" rIns="40018" bIns="39388"/>
          <a:lstStyle/>
          <a:p>
            <a:pPr defTabSz="800366"/>
            <a:r>
              <a:rPr lang="ru-RU" b="1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ИВАНОВЫХ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Дмитрий Иванович,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Елена Викторовна,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Коля, 15 лет,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Таня, 16 лет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800366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934103" y="4470710"/>
            <a:ext cx="3202639" cy="174127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018" tIns="39388" rIns="40018" bIns="39388"/>
          <a:lstStyle/>
          <a:p>
            <a:pPr defTabSz="800366"/>
            <a:r>
              <a:rPr lang="ru-RU" b="1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ПЕТРОВЫХ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 Алексеевич,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Мария Фёдоровна,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Саша, 16 лет,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Оля, 15 лет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6401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653" y="879454"/>
            <a:ext cx="8227877" cy="3907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482" tIns="43482" rIns="43482" bIns="43482"/>
          <a:lstStyle/>
          <a:p>
            <a:pPr defTabSz="800366"/>
            <a:r>
              <a:rPr lang="ru-RU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</a:t>
            </a:r>
            <a:r>
              <a:rPr lang="ru-RU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СИТУАЦИЯ: </a:t>
            </a:r>
            <a:r>
              <a:rPr lang="ru-RU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ЛЕТНИЙ ОТДЫХ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41332" y="1467061"/>
            <a:ext cx="5296873" cy="33284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482" tIns="43482" rIns="43482" bIns="43482"/>
          <a:lstStyle/>
          <a:p>
            <a:pPr algn="just" defTabSz="800366">
              <a:lnSpc>
                <a:spcPct val="120000"/>
              </a:lnSpc>
            </a:pPr>
            <a:r>
              <a:rPr lang="ru-RU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Сегодня утром Таня и Оля встретились по дороге в школу и разговорились о том, что скоро они отправятся летом на отдых со своими родителями. Таня  рассказала Оле, как они всей семьёй планировали свое путешествие и делали расчёт его стоимости (билеты на самолёт, страховка, проживание и др.), как создали специальный вклад в банк еще в сентябре, чтобы накопить на отдых. Каждый месяц папа кладет на этот вклад определённую сумму денег.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defTabSz="800366">
              <a:lnSpc>
                <a:spcPct val="120000"/>
              </a:lnSpc>
            </a:pP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80350" y="4798138"/>
            <a:ext cx="8314418" cy="2279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018" tIns="39388" rIns="40018" bIns="39388"/>
          <a:lstStyle/>
          <a:p>
            <a:pPr algn="just" defTabSz="800366">
              <a:lnSpc>
                <a:spcPct val="120000"/>
              </a:lnSpc>
            </a:pP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Оля была очень удивлена, так как в её семье принято думать об отдыхе накануне. Она рассказала, что последние 2-3 года папа всегда берёт кредит на то, чтобы организовать отдых всей семье. Оля также отметила, что  весь год приходится расплачиваться за кредит, а потом наступает следующее лето и нужно опять брать кредит, чтобы всем хорошо отдохнуть.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defTabSz="800366">
              <a:lnSpc>
                <a:spcPct val="12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 defTabSz="800366">
              <a:lnSpc>
                <a:spcPct val="12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</a:t>
            </a:r>
          </a:p>
        </p:txBody>
      </p:sp>
      <p:pic>
        <p:nvPicPr>
          <p:cNvPr id="172" name="Рисунок 171"/>
          <p:cNvPicPr/>
          <p:nvPr/>
        </p:nvPicPr>
        <p:blipFill>
          <a:blip r:embed="rId3" cstate="print"/>
          <a:stretch/>
        </p:blipFill>
        <p:spPr>
          <a:xfrm>
            <a:off x="5862932" y="1566952"/>
            <a:ext cx="3016621" cy="25456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17327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653" y="879453"/>
            <a:ext cx="8227877" cy="71753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482" tIns="43482" rIns="43482" bIns="43482"/>
          <a:lstStyle/>
          <a:p>
            <a:pPr defTabSz="800366"/>
            <a:r>
              <a:rPr lang="ru-RU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</a:t>
            </a:r>
            <a:r>
              <a:rPr lang="ru-RU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СИТУАЦИЯ: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800366"/>
            <a:r>
              <a:rPr lang="ru-RU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СЕМЬИ ПЕТРОВЫХ И ИВАНОВЫХ ПЛАНИРУЮТ ЛЕТНИЙ ОТДЫХ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174" name="Table 2"/>
          <p:cNvGraphicFramePr/>
          <p:nvPr/>
        </p:nvGraphicFramePr>
        <p:xfrm>
          <a:off x="503860" y="1609394"/>
          <a:ext cx="8142875" cy="4646832"/>
        </p:xfrm>
        <a:graphic>
          <a:graphicData uri="http://schemas.openxmlformats.org/drawingml/2006/table">
            <a:tbl>
              <a:tblPr/>
              <a:tblGrid>
                <a:gridCol w="2713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3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5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6607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Вопросы для анализа финансового поведения семей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727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Каков состав семьи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взрослых и 2 ребенка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взрослых и 2 ребенка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9618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Когда начинают планировать летний отдых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 10 месяцев до начала летнего отдыха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Накануне (за 1-2 недели до начала летнего отдыха)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7273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Откуда берут деньги на оплату летнего отдыха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Оформляют накопительный вклад и в течение года копят на отдых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Оформляют кредит накануне, следующий год расплачиваются за отдых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6607"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Насколько финансово грамотно планируют летний отдых семьи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?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</a:pP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1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?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9113" marR="39113" marT="41459" marB="41459">
                    <a:lnL w="5760">
                      <a:solidFill>
                        <a:srgbClr val="31859C"/>
                      </a:solidFill>
                    </a:lnL>
                    <a:lnR w="5760">
                      <a:solidFill>
                        <a:srgbClr val="31859C"/>
                      </a:solidFill>
                    </a:lnR>
                    <a:lnT w="5760">
                      <a:solidFill>
                        <a:srgbClr val="31859C"/>
                      </a:solidFill>
                    </a:lnT>
                    <a:lnB w="576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3726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526</Words>
  <Application>Microsoft Office PowerPoint</Application>
  <PresentationFormat>Экран (4:3)</PresentationFormat>
  <Paragraphs>167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МИНИСТЕРСТВО НАУКИ И ВЫСШЕГО ОБРАЗОВАНИЯ РФ ФИЛИАЛ ФГБОУ ВО «АЛТАЙСКИЙ ГОСУДАРСТВЕННЫЙ УНИВЕРСИТЕТ» В Г. БИЙСКЕ </vt:lpstr>
      <vt:lpstr>Понятие «Финансовая организации»</vt:lpstr>
      <vt:lpstr>Виды финансовых организаций</vt:lpstr>
      <vt:lpstr>Финансовые организации Бийска</vt:lpstr>
      <vt:lpstr>Понятие «Финансовые услуги»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РФ ФИЛИАЛ ФГБОУ ВО «АЛТАЙСКИЙ ГОСУДАРСТВЕННЫЙ УНИВЕРСИТЕТ» В Г. БИЙСКЕ </dc:title>
  <dc:creator>Prepodavatel</dc:creator>
  <cp:lastModifiedBy>Владислав Юрьевич Косенко</cp:lastModifiedBy>
  <cp:revision>15</cp:revision>
  <dcterms:created xsi:type="dcterms:W3CDTF">2019-04-22T03:45:26Z</dcterms:created>
  <dcterms:modified xsi:type="dcterms:W3CDTF">2019-04-28T03:30:07Z</dcterms:modified>
</cp:coreProperties>
</file>