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51" r:id="rId1"/>
  </p:sldMasterIdLst>
  <p:notesMasterIdLst>
    <p:notesMasterId r:id="rId38"/>
  </p:notesMasterIdLst>
  <p:sldIdLst>
    <p:sldId id="256" r:id="rId2"/>
    <p:sldId id="314" r:id="rId3"/>
    <p:sldId id="347" r:id="rId4"/>
    <p:sldId id="313" r:id="rId5"/>
    <p:sldId id="348" r:id="rId6"/>
    <p:sldId id="353" r:id="rId7"/>
    <p:sldId id="257" r:id="rId8"/>
    <p:sldId id="300" r:id="rId9"/>
    <p:sldId id="388" r:id="rId10"/>
    <p:sldId id="385" r:id="rId11"/>
    <p:sldId id="386" r:id="rId12"/>
    <p:sldId id="301" r:id="rId13"/>
    <p:sldId id="310" r:id="rId14"/>
    <p:sldId id="305" r:id="rId15"/>
    <p:sldId id="304" r:id="rId16"/>
    <p:sldId id="315" r:id="rId17"/>
    <p:sldId id="316" r:id="rId18"/>
    <p:sldId id="319" r:id="rId19"/>
    <p:sldId id="321" r:id="rId20"/>
    <p:sldId id="320" r:id="rId21"/>
    <p:sldId id="322" r:id="rId22"/>
    <p:sldId id="327" r:id="rId23"/>
    <p:sldId id="328" r:id="rId24"/>
    <p:sldId id="339" r:id="rId25"/>
    <p:sldId id="340" r:id="rId26"/>
    <p:sldId id="393" r:id="rId27"/>
    <p:sldId id="394" r:id="rId28"/>
    <p:sldId id="391" r:id="rId29"/>
    <p:sldId id="392" r:id="rId30"/>
    <p:sldId id="395" r:id="rId31"/>
    <p:sldId id="396" r:id="rId32"/>
    <p:sldId id="302" r:id="rId33"/>
    <p:sldId id="379" r:id="rId34"/>
    <p:sldId id="375" r:id="rId35"/>
    <p:sldId id="376" r:id="rId36"/>
    <p:sldId id="345" r:id="rId3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D5315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311" autoAdjust="0"/>
    <p:restoredTop sz="94297" autoAdjust="0"/>
  </p:normalViewPr>
  <p:slideViewPr>
    <p:cSldViewPr>
      <p:cViewPr varScale="1">
        <p:scale>
          <a:sx n="85" d="100"/>
          <a:sy n="85" d="100"/>
        </p:scale>
        <p:origin x="-72" y="-4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0" y="28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60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ea typeface="+mn-ea"/>
              <a:cs typeface="Arial Unicode MS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ea typeface="+mn-ea"/>
              <a:cs typeface="Arial Unicode MS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Calibri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4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48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ea typeface="+mn-ea"/>
              <a:cs typeface="Arial Unicode MS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Calibri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4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043DD0DB-EBCD-41B2-8AA9-BF3710EAED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886BE85-911B-44E7-8A58-BCD4545C3DEE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1</a:t>
            </a:fld>
            <a:endParaRPr lang="ru-RU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dirty="0" smtClean="0">
                <a:latin typeface="Times New Roman" pitchFamily="18" charset="0"/>
              </a:rPr>
              <a:t>Вопрос</a:t>
            </a:r>
            <a:r>
              <a:rPr lang="ru-RU" baseline="0" dirty="0" smtClean="0">
                <a:latin typeface="Times New Roman" pitchFamily="18" charset="0"/>
              </a:rPr>
              <a:t> выходит по щелчку.</a:t>
            </a:r>
            <a:endParaRPr lang="ru-RU" dirty="0" smtClean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3DD0DB-EBCD-41B2-8AA9-BF3710EAED57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dirty="0" smtClean="0">
                <a:latin typeface="Times New Roman" pitchFamily="18" charset="0"/>
              </a:rPr>
              <a:t>Вопрос</a:t>
            </a:r>
            <a:r>
              <a:rPr lang="ru-RU" baseline="0" dirty="0" smtClean="0">
                <a:latin typeface="Times New Roman" pitchFamily="18" charset="0"/>
              </a:rPr>
              <a:t> выходит по щелчку.</a:t>
            </a:r>
            <a:endParaRPr lang="ru-RU" dirty="0" smtClean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3DD0DB-EBCD-41B2-8AA9-BF3710EAED57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dirty="0" smtClean="0">
                <a:latin typeface="Times New Roman" pitchFamily="18" charset="0"/>
              </a:rPr>
              <a:t>Вопрос</a:t>
            </a:r>
            <a:r>
              <a:rPr lang="ru-RU" baseline="0" dirty="0" smtClean="0">
                <a:latin typeface="Times New Roman" pitchFamily="18" charset="0"/>
              </a:rPr>
              <a:t> выходит по щелчку.</a:t>
            </a:r>
            <a:endParaRPr lang="ru-RU" dirty="0" smtClean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3DD0DB-EBCD-41B2-8AA9-BF3710EAED57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dirty="0" smtClean="0">
                <a:latin typeface="Times New Roman" pitchFamily="18" charset="0"/>
              </a:rPr>
              <a:t>Вопрос</a:t>
            </a:r>
            <a:r>
              <a:rPr lang="ru-RU" baseline="0" dirty="0" smtClean="0">
                <a:latin typeface="Times New Roman" pitchFamily="18" charset="0"/>
              </a:rPr>
              <a:t> выходит по щелчку.</a:t>
            </a:r>
            <a:endParaRPr lang="ru-RU" dirty="0" smtClean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3DD0DB-EBCD-41B2-8AA9-BF3710EAED57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 выходит по щелчку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3DD0DB-EBCD-41B2-8AA9-BF3710EAED57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dirty="0" smtClean="0"/>
              <a:t>Вопрос выходит по щелчку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3DD0DB-EBCD-41B2-8AA9-BF3710EAED57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 выходит по щелчку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3DD0DB-EBCD-41B2-8AA9-BF3710EAED57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 выходит по щелчку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3DD0DB-EBCD-41B2-8AA9-BF3710EAED57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dirty="0" smtClean="0">
                <a:latin typeface="Times New Roman" pitchFamily="18" charset="0"/>
              </a:rPr>
              <a:t>Вопросы</a:t>
            </a:r>
            <a:r>
              <a:rPr lang="ru-RU" baseline="0" dirty="0" smtClean="0">
                <a:latin typeface="Times New Roman" pitchFamily="18" charset="0"/>
              </a:rPr>
              <a:t> выходят по щелчку.</a:t>
            </a:r>
            <a:endParaRPr lang="ru-RU" dirty="0" smtClean="0">
              <a:latin typeface="Times New Roman" pitchFamily="18" charset="0"/>
            </a:endParaRPr>
          </a:p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CD6C51D-C012-4998-A230-B4220B019A75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 на вопрос выходит по щелчку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3DD0DB-EBCD-41B2-8AA9-BF3710EAED57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F962A36-180D-46A1-BB96-3278BCF6321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3DD0DB-EBCD-41B2-8AA9-BF3710EAED5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703B168-9D13-46A3-8663-0B62D04E180A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7</a:t>
            </a:fld>
            <a:endParaRPr lang="ru-RU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r>
              <a:rPr lang="ru-RU" dirty="0" smtClean="0">
                <a:latin typeface="Times New Roman" pitchFamily="18" charset="0"/>
              </a:rPr>
              <a:t>Вопрос</a:t>
            </a:r>
            <a:r>
              <a:rPr lang="ru-RU" baseline="0" dirty="0" smtClean="0">
                <a:latin typeface="Times New Roman" pitchFamily="18" charset="0"/>
              </a:rPr>
              <a:t> выходит по щелчку.</a:t>
            </a: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</a:t>
            </a:r>
            <a:r>
              <a:rPr lang="ru-RU" baseline="0" dirty="0" smtClean="0"/>
              <a:t> первому щелчку включается музыка для волчка </a:t>
            </a:r>
            <a:r>
              <a:rPr lang="ru-RU" i="0" baseline="0" dirty="0" smtClean="0"/>
              <a:t>(</a:t>
            </a:r>
            <a:r>
              <a:rPr lang="ru-RU" sz="120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«</a:t>
            </a:r>
            <a:r>
              <a:rPr lang="ru-RU" sz="1200" i="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Wild_Horse</a:t>
            </a:r>
            <a:r>
              <a:rPr lang="ru-RU" sz="1200" i="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»). По</a:t>
            </a:r>
            <a:r>
              <a:rPr lang="ru-RU" sz="1200" i="0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щелчку музыка выключается. Мышкой выбираем номер выпавшего вопроса и нажимаем на ссылку.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3DD0DB-EBCD-41B2-8AA9-BF3710EAED5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dirty="0" smtClean="0">
                <a:latin typeface="Times New Roman" pitchFamily="18" charset="0"/>
              </a:rPr>
              <a:t>Вопрос</a:t>
            </a:r>
            <a:r>
              <a:rPr lang="ru-RU" baseline="0" dirty="0" smtClean="0">
                <a:latin typeface="Times New Roman" pitchFamily="18" charset="0"/>
              </a:rPr>
              <a:t> выходит по щелчку.</a:t>
            </a:r>
            <a:endParaRPr lang="ru-RU" dirty="0" smtClean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3DD0DB-EBCD-41B2-8AA9-BF3710EAED5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dirty="0" smtClean="0">
                <a:latin typeface="Times New Roman" pitchFamily="18" charset="0"/>
              </a:rPr>
              <a:t>Вопрос</a:t>
            </a:r>
            <a:r>
              <a:rPr lang="ru-RU" baseline="0" dirty="0" smtClean="0">
                <a:latin typeface="Times New Roman" pitchFamily="18" charset="0"/>
              </a:rPr>
              <a:t> выходит по щелчку.</a:t>
            </a:r>
            <a:endParaRPr lang="ru-RU" dirty="0" smtClean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3DD0DB-EBCD-41B2-8AA9-BF3710EAED57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3DD0DB-EBCD-41B2-8AA9-BF3710EAED57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dirty="0" smtClean="0">
                <a:latin typeface="Times New Roman" pitchFamily="18" charset="0"/>
              </a:rPr>
              <a:t>Вопрос</a:t>
            </a:r>
            <a:r>
              <a:rPr lang="ru-RU" baseline="0" dirty="0" smtClean="0">
                <a:latin typeface="Times New Roman" pitchFamily="18" charset="0"/>
              </a:rPr>
              <a:t> выходит по щелчку.</a:t>
            </a:r>
            <a:endParaRPr lang="ru-RU" dirty="0" smtClean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43DD0DB-EBCD-41B2-8AA9-BF3710EAED57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24.12.09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9D3E7A-CA18-4D27-B614-4B3845C733F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24.12.09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CCAAA0-9D4F-4D44-A63C-F29913BA2CC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24.12.09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817C96-0D49-42BD-9E6D-5A80CA3F7C5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24.12.09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7A6A24-01F1-412C-824F-E31F4FB229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24.12.09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90B0B9-E5E0-4359-9402-283AD45081D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24.12.09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439606-604F-4642-BCD3-573469DE59E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24.12.09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7CB8C6-6424-427E-9CA4-236491BEFF6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24.12.09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692CAA-879E-490B-9FC4-11DBC82C27C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24.12.09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5CCD17-BD0F-4B1C-938E-B7B7480A78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24.12.09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D53047-12E8-464C-8775-EE627EF7368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24.12.09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C6EED7-8635-4056-B339-BDD73B0E8F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24.12.09</a:t>
            </a:r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FD55996-914A-4607-924D-833CF4EA4B1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file:///E:\&#1050;&#1086;&#1085;&#1082;&#1091;&#1088;&#1089;_&#1055;&#1088;&#1077;&#1079;&#1077;&#1085;&#1090;&#1072;&#1094;&#1080;&#1103;%20&#1082;%20&#1091;&#1088;&#1086;&#1082;&#1091;\&#1055;&#1088;&#1077;&#1079;&#1077;&#1085;&#1090;&#1072;&#1094;&#1080;&#1103;\Thus_Sprach_Zarathustra.mp3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E:\&#1050;&#1086;&#1085;&#1082;&#1091;&#1088;&#1089;_&#1055;&#1088;&#1077;&#1079;&#1077;&#1085;&#1090;&#1072;&#1094;&#1080;&#1103;%20&#1082;%20&#1091;&#1088;&#1086;&#1082;&#1091;\&#1055;&#1088;&#1077;&#1079;&#1077;&#1085;&#1090;&#1072;&#1094;&#1080;&#1103;\Homage_To_The_Mountain.mp3" TargetMode="External"/><Relationship Id="rId1" Type="http://schemas.openxmlformats.org/officeDocument/2006/relationships/audio" Target="file:///E:\&#1050;&#1086;&#1085;&#1082;&#1091;&#1088;&#1089;_&#1055;&#1088;&#1077;&#1079;&#1077;&#1085;&#1090;&#1072;&#1094;&#1080;&#1103;%20&#1082;%20&#1091;&#1088;&#1086;&#1082;&#1091;\&#1055;&#1088;&#1077;&#1079;&#1077;&#1085;&#1090;&#1072;&#1094;&#1080;&#1103;\Ra-ta-ta.mp3" TargetMode="Externa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file:///E:\&#1050;&#1086;&#1085;&#1082;&#1091;&#1088;&#1089;_&#1055;&#1088;&#1077;&#1079;&#1077;&#1085;&#1090;&#1072;&#1094;&#1080;&#1103;%20&#1082;%20&#1091;&#1088;&#1086;&#1082;&#1091;\&#1055;&#1088;&#1077;&#1079;&#1077;&#1085;&#1090;&#1072;&#1094;&#1080;&#1103;\Homage_To_The_Mountain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days.pravoslavie.ru/Images/ib52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0;&#1086;&#1085;&#1082;&#1091;&#1088;&#1089;_&#1055;&#1088;&#1077;&#1079;&#1077;&#1085;&#1090;&#1072;&#1094;&#1080;&#1103;%20&#1082;%20&#1091;&#1088;&#1086;&#1082;&#1091;\&#1055;&#1088;&#1077;&#1079;&#1077;&#1085;&#1090;&#1072;&#1094;&#1080;&#1103;\Ra-ta-ta.mp3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slide" Target="slide9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0;&#1086;&#1085;&#1082;&#1091;&#1088;&#1089;_&#1055;&#1088;&#1077;&#1079;&#1077;&#1085;&#1090;&#1072;&#1094;&#1080;&#1103;%20&#1082;%20&#1091;&#1088;&#1086;&#1082;&#1091;\&#1055;&#1088;&#1077;&#1079;&#1077;&#1085;&#1090;&#1072;&#1094;&#1080;&#1103;\Blue_Rapsody.mp3" TargetMode="Externa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E:\&#1050;&#1086;&#1085;&#1082;&#1091;&#1088;&#1089;_&#1055;&#1088;&#1077;&#1079;&#1077;&#1085;&#1090;&#1072;&#1094;&#1080;&#1103;%20&#1082;%20&#1091;&#1088;&#1086;&#1082;&#1091;\&#1055;&#1088;&#1077;&#1079;&#1077;&#1085;&#1090;&#1072;&#1094;&#1080;&#1103;\Thus_Sprach_Zarathustra.mp3" TargetMode="External"/><Relationship Id="rId7" Type="http://schemas.openxmlformats.org/officeDocument/2006/relationships/image" Target="../media/image10.png"/><Relationship Id="rId2" Type="http://schemas.openxmlformats.org/officeDocument/2006/relationships/audio" Target="file:///E:\&#1050;&#1086;&#1085;&#1082;&#1091;&#1088;&#1089;_&#1055;&#1088;&#1077;&#1079;&#1077;&#1085;&#1090;&#1072;&#1094;&#1080;&#1103;%20&#1082;%20&#1091;&#1088;&#1086;&#1082;&#1091;\&#1055;&#1088;&#1077;&#1079;&#1077;&#1085;&#1090;&#1072;&#1094;&#1080;&#1103;\Dance_Macabre.mp3" TargetMode="External"/><Relationship Id="rId1" Type="http://schemas.openxmlformats.org/officeDocument/2006/relationships/audio" Target="file:///E:\&#1050;&#1086;&#1085;&#1082;&#1091;&#1088;&#1089;_&#1055;&#1088;&#1077;&#1079;&#1077;&#1085;&#1090;&#1072;&#1094;&#1080;&#1103;%20&#1082;%20&#1091;&#1088;&#1086;&#1082;&#1091;\&#1055;&#1088;&#1077;&#1079;&#1077;&#1085;&#1090;&#1072;&#1094;&#1080;&#1103;\Blue_Rapsody.mp3" TargetMode="Externa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1050;&#1086;&#1085;&#1082;&#1091;&#1088;&#1089;_&#1055;&#1088;&#1077;&#1079;&#1077;&#1085;&#1090;&#1072;&#1094;&#1080;&#1103;%20&#1082;%20&#1091;&#1088;&#1086;&#1082;&#1091;\&#1055;&#1088;&#1077;&#1079;&#1077;&#1085;&#1090;&#1072;&#1094;&#1080;&#1103;\Ra-ta-ta.mp3" TargetMode="External"/><Relationship Id="rId1" Type="http://schemas.openxmlformats.org/officeDocument/2006/relationships/audio" Target="file:///E:\&#1050;&#1086;&#1085;&#1082;&#1091;&#1088;&#1089;_&#1055;&#1088;&#1077;&#1079;&#1077;&#1085;&#1090;&#1072;&#1094;&#1080;&#1103;%20&#1082;%20&#1091;&#1088;&#1086;&#1082;&#1091;\&#1055;&#1088;&#1077;&#1079;&#1077;&#1085;&#1090;&#1072;&#1094;&#1080;&#1103;\Wild_Horse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4.xml"/><Relationship Id="rId18" Type="http://schemas.openxmlformats.org/officeDocument/2006/relationships/slide" Target="slide32.xml"/><Relationship Id="rId3" Type="http://schemas.openxmlformats.org/officeDocument/2006/relationships/notesSlide" Target="../notesSlides/notesSlide5.xml"/><Relationship Id="rId7" Type="http://schemas.openxmlformats.org/officeDocument/2006/relationships/slide" Target="slide10.xml"/><Relationship Id="rId12" Type="http://schemas.openxmlformats.org/officeDocument/2006/relationships/slide" Target="slide28.xml"/><Relationship Id="rId17" Type="http://schemas.openxmlformats.org/officeDocument/2006/relationships/slide" Target="slide30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4.xml"/><Relationship Id="rId20" Type="http://schemas.openxmlformats.org/officeDocument/2006/relationships/slide" Target="slide36.xml"/><Relationship Id="rId1" Type="http://schemas.openxmlformats.org/officeDocument/2006/relationships/audio" Target="file:///E:\&#1050;&#1086;&#1085;&#1082;&#1091;&#1088;&#1089;_&#1055;&#1088;&#1077;&#1079;&#1077;&#1085;&#1090;&#1072;&#1094;&#1080;&#1103;%20&#1082;%20&#1091;&#1088;&#1086;&#1082;&#1091;\&#1055;&#1088;&#1077;&#1079;&#1077;&#1085;&#1090;&#1072;&#1094;&#1080;&#1103;\Wild_Horse.mp3" TargetMode="External"/><Relationship Id="rId6" Type="http://schemas.openxmlformats.org/officeDocument/2006/relationships/image" Target="../media/image17.png"/><Relationship Id="rId11" Type="http://schemas.openxmlformats.org/officeDocument/2006/relationships/slide" Target="slide26.xml"/><Relationship Id="rId5" Type="http://schemas.openxmlformats.org/officeDocument/2006/relationships/image" Target="../media/image12.png"/><Relationship Id="rId15" Type="http://schemas.openxmlformats.org/officeDocument/2006/relationships/slide" Target="slide22.xml"/><Relationship Id="rId10" Type="http://schemas.openxmlformats.org/officeDocument/2006/relationships/slide" Target="slide20.xml"/><Relationship Id="rId19" Type="http://schemas.openxmlformats.org/officeDocument/2006/relationships/slide" Target="slide34.xml"/><Relationship Id="rId4" Type="http://schemas.openxmlformats.org/officeDocument/2006/relationships/image" Target="../media/image16.jpeg"/><Relationship Id="rId9" Type="http://schemas.openxmlformats.org/officeDocument/2006/relationships/slide" Target="slide18.xml"/><Relationship Id="rId14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исунки\Куликово поле\21-image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14290"/>
            <a:ext cx="8715436" cy="4519633"/>
          </a:xfrm>
          <a:prstGeom prst="rect">
            <a:avLst/>
          </a:prstGeom>
          <a:noFill/>
        </p:spPr>
      </p:pic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857500" y="4214813"/>
            <a:ext cx="4314825" cy="208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45720" tIns="0" rIns="45720" bIns="0"/>
          <a:lstStyle/>
          <a:p>
            <a:pPr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7880350" y="6556375"/>
            <a:ext cx="588963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86E6302-8435-4624-95C9-7AC7DF0B0911}" type="slidenum">
              <a:rPr lang="ru-RU" sz="1100">
                <a:solidFill>
                  <a:srgbClr val="FFFFFF"/>
                </a:solidFill>
              </a:rPr>
              <a:pPr algn="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285860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 Black" pitchFamily="34" charset="0"/>
              </a:rPr>
              <a:t>«</a:t>
            </a:r>
            <a:r>
              <a:rPr lang="ru-RU" sz="3600" b="1" dirty="0" smtClean="0">
                <a:latin typeface="Arial Black" pitchFamily="34" charset="0"/>
              </a:rPr>
              <a:t>Доколе стоит </a:t>
            </a:r>
          </a:p>
          <a:p>
            <a:pPr algn="ctr"/>
            <a:r>
              <a:rPr lang="ru-RU" sz="4800" b="1" dirty="0" smtClean="0">
                <a:latin typeface="Arial Black" pitchFamily="34" charset="0"/>
              </a:rPr>
              <a:t>Земля Русская»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4786322"/>
            <a:ext cx="8286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Викторина по версии телепередачи</a:t>
            </a:r>
          </a:p>
          <a:p>
            <a:pPr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        «ЧТО? ГДЕ? КОГДА?»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" name="Ra-ta-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Homage_To_The_Mountai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Thus_Sprach_Zarathustr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4429124" y="335756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L:\ЧтоГдеКогда\Знатоки\bychutkin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2333625" cy="3357562"/>
          </a:xfrm>
          <a:prstGeom prst="rect">
            <a:avLst/>
          </a:prstGeom>
          <a:noFill/>
        </p:spPr>
      </p:pic>
      <p:pic>
        <p:nvPicPr>
          <p:cNvPr id="14" name="Picture 5" descr="D:\Дима\школа\Работы Димы\история\Гос. власть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85728"/>
            <a:ext cx="2500320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14678" y="2143116"/>
            <a:ext cx="445622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«Стоял такой великий стон,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Шел бой с такою кровью,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Что был в багрянец окрашен Дон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До самого низовья…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А князя Дмитрием Донским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С тех пор прозвал народ,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И слава добрая за ним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До наших дней живет.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О какой дате здесь идет речь?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428604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Вопрос №1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F:\6 класс\artlib_gallery-188058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071834" cy="350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2" name="Picture 2" descr="F:\6 класс\img_9_8_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643182"/>
            <a:ext cx="5572118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14678" y="571480"/>
            <a:ext cx="57134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Куликовская битва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8 сентября 1380 г.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6072206"/>
          <a:ext cx="2119306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193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4" action="ppaction://hlinksldjump"/>
                        </a:rPr>
                        <a:t>Табло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Дима\школа\Работы Димы\история\Гос. власть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57166"/>
            <a:ext cx="2500330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L:\ЧтоГдеКогда\Знатоки\askerov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04"/>
            <a:ext cx="2357437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000364" y="2714620"/>
            <a:ext cx="571504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>
              <a:buClrTx/>
              <a:buSzTx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участник Куликовской битвы наилучшим образом отвечал духу той героической эпохи, в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которую ему выпало жить.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Современник-летописец оставил такую характеристику о нем: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Бяше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дороден, чреват вельми, власами,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бродою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взором же дивен… 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книжен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зело, но книги духовные в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сердце своем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имяше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ком идет речь?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428604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Вопрос №2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Мои рисунки\Куликово поле\49700857_x_f0bf8d0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571612"/>
            <a:ext cx="5753100" cy="4314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642918"/>
            <a:ext cx="4894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Дмитрий Донской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6072206"/>
          <a:ext cx="2119306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193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4" action="ppaction://hlinksldjump"/>
                        </a:rPr>
                        <a:t>Табло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Дима\школа\Работы Димы\история\Гос. власть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2786082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L:\ЧтоГдеКогда\Знатоки\0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28604"/>
            <a:ext cx="2071677" cy="285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3286124"/>
            <a:ext cx="8572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	Победа русских на Куликовом поле интересовала и волновала русских людей ещё  долго и после 1380 г. Этим объясняется то, что Мамаеву побоищу посвящен целый ряд литературных памятников, созданных в разное время, которые переписывались и перерабатывались древнерусскими книжниками на протяжении нескольких столетий.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	Назовите несколько произведений </a:t>
            </a:r>
            <a:r>
              <a:rPr lang="ru-RU" sz="2000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Куликовского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цикла. </a:t>
            </a:r>
            <a:endParaRPr lang="ru-RU" sz="20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357166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Вопрос №3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643702" y="3071810"/>
          <a:ext cx="2143140" cy="2743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143140"/>
              </a:tblGrid>
              <a:tr h="242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Борис Бурда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428596" y="428604"/>
            <a:ext cx="84296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«Задонщина»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«Сказание о Мамаевом побоище»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«Слово о житии и преставлении великого князя Дмитрия Ивановича, царя русского»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«Житие преподобного Сергия Радонежского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075" name="Picture 3" descr="C:\Documents and Settings\user\Мои документы\Мои рисунки\Куликово поле\48984205_mam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8643998" cy="4116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6143644"/>
          <a:ext cx="2119306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193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Табло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Дима\школа\Работы Димы\история\Гос. власть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2786082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2" descr="L:\ЧтоГдеКогда\Знатоки\drouz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215074" y="428604"/>
            <a:ext cx="2540000" cy="3714750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428596" y="4214818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	День перешел за полдень. Полдня уже длится битва. Потеснили </a:t>
            </a:r>
            <a:r>
              <a:rPr lang="ru-RU" sz="2000" b="1" dirty="0" err="1" smtClean="0">
                <a:solidFill>
                  <a:schemeClr val="tx1"/>
                </a:solidFill>
                <a:latin typeface="Arial Black" pitchFamily="34" charset="0"/>
              </a:rPr>
              <a:t>монголо</a:t>
            </a: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 – татары наш левый фланг. Дрогнул наш  полк Левой руки. Вот-вот прорвутся враги…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Сорвался с места Засадный полк. Ударил в спину монголо-татарам и решил исход боя.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	Кто командовал Засадным полком.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357166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Вопрос №4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714356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Засадным полком командовали князь Владимир </a:t>
            </a:r>
            <a:r>
              <a:rPr lang="ru-RU" sz="2800" dirty="0" err="1" smtClean="0">
                <a:solidFill>
                  <a:srgbClr val="C00000"/>
                </a:solidFill>
                <a:latin typeface="Arial Black" pitchFamily="34" charset="0"/>
              </a:rPr>
              <a:t>Серпуховский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и воевода Дмитрий </a:t>
            </a:r>
            <a:r>
              <a:rPr lang="ru-RU" sz="2800" dirty="0" err="1" smtClean="0">
                <a:solidFill>
                  <a:srgbClr val="C00000"/>
                </a:solidFill>
                <a:latin typeface="Arial Black" pitchFamily="34" charset="0"/>
              </a:rPr>
              <a:t>Боброк-Волынский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122" name="Picture 2" descr="C:\Documents and Settings\user\Мои документы\Мои рисунки\Куликово поле\20570420_kulikov_bit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8429684" cy="421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6143644"/>
          <a:ext cx="2119306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193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Табло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одержимое 16"/>
          <p:cNvSpPr>
            <a:spLocks noGrp="1"/>
          </p:cNvSpPr>
          <p:nvPr>
            <p:ph sz="quarter" idx="4294967295"/>
          </p:nvPr>
        </p:nvSpPr>
        <p:spPr>
          <a:xfrm>
            <a:off x="3500430" y="4143380"/>
            <a:ext cx="5286412" cy="2357454"/>
          </a:xfrm>
        </p:spPr>
        <p:txBody>
          <a:bodyPr/>
          <a:lstStyle/>
          <a:p>
            <a:pPr lvl="0" algn="ctr">
              <a:buNone/>
            </a:pPr>
            <a:r>
              <a:rPr lang="en-US" dirty="0" smtClean="0"/>
              <a:t>     </a:t>
            </a:r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52226" name="Picture 2" descr="L:\ЧтоГдеКогда\Знатоки\dvinyatin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571900" cy="3571900"/>
          </a:xfrm>
          <a:prstGeom prst="rect">
            <a:avLst/>
          </a:prstGeom>
          <a:noFill/>
        </p:spPr>
      </p:pic>
      <p:pic>
        <p:nvPicPr>
          <p:cNvPr id="20" name="Picture 5" descr="D:\Дима\школа\Работы Димы\история\Гос. власть\i.jpe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643570" y="1428736"/>
            <a:ext cx="3143272" cy="250033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3857628"/>
            <a:ext cx="8143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	Это архитектурный памятник стал первым после татарского нашествия крупным сооружением на Руси, символизирующий мощь и богатство Московского княжества. Он строился из белого камня и до наших дней от него почти ничего не сохранилось. В </a:t>
            </a:r>
            <a:r>
              <a:rPr lang="en-US" b="1" dirty="0" smtClean="0">
                <a:solidFill>
                  <a:schemeClr val="tx1"/>
                </a:solidFill>
              </a:rPr>
              <a:t>XV – XVI </a:t>
            </a:r>
            <a:r>
              <a:rPr lang="ru-RU" b="1" dirty="0" smtClean="0">
                <a:solidFill>
                  <a:schemeClr val="tx1"/>
                </a:solidFill>
              </a:rPr>
              <a:t>веках его начали перестраивать, заменяя белокаменные постройки на кирпичные. О каком архитектурном памятнике идет речь?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357166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Вопрос №5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500042"/>
            <a:ext cx="5310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Московский Кремль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Documents and Settings\user\Мои документы\Мои рисунки\Куликово поле\05labmgog1268372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103036" cy="3928867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6072206"/>
          <a:ext cx="2119306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193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Табло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:\ЧтоГдеКогда\Знатоки\voroshilov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571472" y="500042"/>
            <a:ext cx="3857652" cy="3214710"/>
          </a:xfrm>
          <a:noFill/>
        </p:spPr>
      </p:pic>
      <p:pic>
        <p:nvPicPr>
          <p:cNvPr id="3075" name="Picture 3" descr="L:\ЧтоГдеКогда\Знатоки\kriouk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4572000" y="1643050"/>
            <a:ext cx="4038600" cy="3214710"/>
          </a:xfr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2" y="3571876"/>
          <a:ext cx="2571768" cy="2190940"/>
        </p:xfrm>
        <a:graphic>
          <a:graphicData uri="http://schemas.openxmlformats.org/drawingml/2006/table">
            <a:tbl>
              <a:tblPr/>
              <a:tblGrid>
                <a:gridCol w="2571768"/>
              </a:tblGrid>
              <a:tr h="2190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Он ушел...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Но осталась игра...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Люди будут играть в игру,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придуманную им,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пока способны думать...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8" name="Прямоугольник 8"/>
          <p:cNvSpPr>
            <a:spLocks noChangeArrowheads="1"/>
          </p:cNvSpPr>
          <p:nvPr/>
        </p:nvSpPr>
        <p:spPr bwMode="auto">
          <a:xfrm>
            <a:off x="3714750" y="8215313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079" name="Прямоугольник 9"/>
          <p:cNvSpPr>
            <a:spLocks noChangeArrowheads="1"/>
          </p:cNvSpPr>
          <p:nvPr/>
        </p:nvSpPr>
        <p:spPr bwMode="auto">
          <a:xfrm>
            <a:off x="4572000" y="4857760"/>
            <a:ext cx="30718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С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мая 2001 года - автор, ведущий, режиссёр и продюсер игры "Что? Где? Когда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?"</a:t>
            </a:r>
            <a:r>
              <a:rPr lang="ru-RU" sz="1100" dirty="0">
                <a:solidFill>
                  <a:schemeClr val="tx1"/>
                </a:solidFill>
              </a:rPr>
              <a:t/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/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/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    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   .</a:t>
            </a:r>
          </a:p>
        </p:txBody>
      </p:sp>
      <p:pic>
        <p:nvPicPr>
          <p:cNvPr id="7" name="Homage_To_The_Mountai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0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L:\ЧтоГдеКогда\Знатоки\potashev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00042"/>
            <a:ext cx="2857520" cy="4071966"/>
          </a:xfrm>
          <a:prstGeom prst="rect">
            <a:avLst/>
          </a:prstGeom>
          <a:noFill/>
        </p:spPr>
      </p:pic>
      <p:pic>
        <p:nvPicPr>
          <p:cNvPr id="7" name="Picture 5" descr="D:\Дима\школа\Работы Димы\история\Гос. власть\i.jpe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7158" y="1428736"/>
            <a:ext cx="3143250" cy="25717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34" y="4500570"/>
            <a:ext cx="51435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Какие войска встали под знамена великого князя Дмитрия, помимо собственных московских?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57166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Вопрос №6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82153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 Полки князей ярославских, ростовских, белозерских, смоленских, стародубских, кашенских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Войска братьев Андрея Ольгердовича Полоцкого и Дмитрия Ольгердовича Брянского 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F:\Куликовская битва 2\Куликово поле\96338ed55da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8572560" cy="3857628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6487160"/>
          <a:ext cx="2119306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193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Табло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Дима\школа\Работы Димы\история\Гос. власть\i.jpe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29256" y="1643050"/>
            <a:ext cx="3143250" cy="278608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49154" name="Picture 2" descr="L:\ЧтоГдеКогда\Знатоки\byalko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71480"/>
            <a:ext cx="2540000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4857760"/>
            <a:ext cx="7786742" cy="50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Назовите, пожалуйста, союзников Мамая</a:t>
            </a: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?</a:t>
            </a:r>
            <a:endParaRPr lang="ru-RU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428604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Вопрос №7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2" y="642918"/>
            <a:ext cx="40719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Союзниками Мамая считались великий князь литовский Ягайло и рязанский князь Олег Иванович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Куликовская битва\Куликово поле\0090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3831220" cy="4429156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6143644"/>
          <a:ext cx="2119306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193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Табло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Дима\школа\Работы Димы\история\Гос. власть\i.jpe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7158" y="1071546"/>
            <a:ext cx="3000396" cy="25717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5122" name="Picture 2" descr="G:\Что, где, когда\ЧтоГдеКогда\Знатоки\sidnev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500042"/>
            <a:ext cx="2540000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4071942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Почему Иван Калита носил такое прозвище и как оно отражало тактику по отношению к Орде? </a:t>
            </a:r>
            <a:endParaRPr lang="ru-RU" sz="2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357166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Вопрос №8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7686" y="714356"/>
            <a:ext cx="43577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По преданию он всегда ходил с кошелем (калитой) на поясе, в Орде он вел себя смирно и льстиво, не скупился на подарки хану и его женам. Благодаря этому монголо-татары долгие годы не предпринимали больших походов против русских земель.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193" name="Picture 1" descr="E:\Новая папка\ivan_kali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3857652" cy="535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6143644"/>
          <a:ext cx="2119306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193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Табло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072074"/>
            <a:ext cx="7715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buClrTx/>
              <a:buSzTx/>
            </a:pP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 каким православным праздником совпал день Куликовской битвы 8 сентября 1380 года?</a:t>
            </a:r>
            <a:endParaRPr lang="ru-RU" sz="20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Picture 2" descr="G:\Что, где, когда\ЧтоГдеКогда\Знатоки\blinov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00042"/>
            <a:ext cx="3009904" cy="3929090"/>
          </a:xfrm>
          <a:prstGeom prst="rect">
            <a:avLst/>
          </a:prstGeom>
          <a:noFill/>
        </p:spPr>
      </p:pic>
      <p:pic>
        <p:nvPicPr>
          <p:cNvPr id="6" name="Picture 5" descr="D:\Дима\школа\Работы Димы\история\Гос. власть\i.jpe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1472" y="1357298"/>
            <a:ext cx="3143250" cy="26432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42976" y="357166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Вопрос №9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5 из 191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57166"/>
            <a:ext cx="4859316" cy="59293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142984"/>
            <a:ext cx="3500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buClrTx/>
              <a:buSzTx/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 великим православным праздником, </a:t>
            </a:r>
          </a:p>
          <a:p>
            <a:pPr lvl="0" algn="ctr" defTabSz="914400">
              <a:buClrTx/>
              <a:buSzTx/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весьма почитаемым на Руси</a:t>
            </a:r>
          </a:p>
          <a:p>
            <a:pPr lvl="0" algn="ctr" defTabSz="914400">
              <a:buClrTx/>
              <a:buSzTx/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Рождеством пресвятой Богородицы </a:t>
            </a:r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6143644"/>
          <a:ext cx="2119306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193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4" action="ppaction://hlinksldjump"/>
                        </a:rPr>
                        <a:t>Табло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 flipH="1" flipV="1">
            <a:off x="6062328" y="6477000"/>
            <a:ext cx="438498" cy="381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4714884"/>
            <a:ext cx="835824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buClrTx/>
              <a:buSzTx/>
            </a:pP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	Куликовская битва началась около полудня 8 сентября 1380 года поединком двух воинов.  </a:t>
            </a:r>
          </a:p>
          <a:p>
            <a:pPr lvl="0" defTabSz="914400">
              <a:lnSpc>
                <a:spcPct val="150000"/>
              </a:lnSpc>
              <a:buClrTx/>
              <a:buSzTx/>
            </a:pP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	Как звали их и кем они были? 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Picture 2" descr="L:\ЧтоГдеКогда\Знатоки\shangin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2928958" cy="4071966"/>
          </a:xfrm>
          <a:prstGeom prst="rect">
            <a:avLst/>
          </a:prstGeom>
          <a:noFill/>
        </p:spPr>
      </p:pic>
      <p:pic>
        <p:nvPicPr>
          <p:cNvPr id="5" name="Picture 5" descr="D:\Дима\школа\Работы Димы\история\Гос. власть\i.jpe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29256" y="1357298"/>
            <a:ext cx="3143250" cy="26432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4810" y="357166"/>
            <a:ext cx="45005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Вопрос №10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92961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5143512"/>
            <a:ext cx="8474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buClrTx/>
              <a:buSzTx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Ханский богатырь </a:t>
            </a:r>
            <a:r>
              <a:rPr lang="ru-RU" b="1" dirty="0" err="1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Челубей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по кличке Железный воин</a:t>
            </a:r>
          </a:p>
          <a:p>
            <a:pPr lvl="0" algn="ctr" defTabSz="914400">
              <a:buClrTx/>
              <a:buSzTx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и инок Троицкого монастыря,  благословленный </a:t>
            </a:r>
          </a:p>
          <a:p>
            <a:pPr lvl="0" algn="ctr" defTabSz="914400">
              <a:buClrTx/>
              <a:buSzTx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Сергием Радонежским, бывший ратник Александр </a:t>
            </a:r>
            <a:r>
              <a:rPr lang="ru-RU" b="1" dirty="0" err="1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Пересвет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6072206"/>
          <a:ext cx="2119306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193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Табло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428604"/>
            <a:ext cx="471490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Эмблемой игры является сова. Почему?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214942" y="357166"/>
            <a:ext cx="3328990" cy="5857916"/>
          </a:xfrm>
        </p:spPr>
        <p:txBody>
          <a:bodyPr>
            <a:noAutofit/>
          </a:bodyPr>
          <a:lstStyle/>
          <a:p>
            <a:r>
              <a:rPr lang="ru-RU" sz="1000" b="1" dirty="0" smtClean="0"/>
              <a:t>                               Условия игры.</a:t>
            </a:r>
          </a:p>
          <a:p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  <a:p>
            <a:pPr marL="361188" indent="-342900">
              <a:buAutoNum type="arabicPeriod"/>
            </a:pPr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Играют три команды и одна виртуальная. ЗНАТОКИ.</a:t>
            </a:r>
          </a:p>
          <a:p>
            <a:pPr marL="361188" indent="-342900">
              <a:buAutoNum type="arabicPeriod"/>
            </a:pPr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Команды должны представить название согласно теме игры и выбрать капитана</a:t>
            </a:r>
          </a:p>
          <a:p>
            <a:pPr marL="361188" indent="-342900">
              <a:buAutoNum type="arabicPeriod"/>
            </a:pPr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Команды в течение 1 минуты должны ответить на вопрос, чтобы получить  один балл.</a:t>
            </a:r>
          </a:p>
          <a:p>
            <a:pPr marL="361188" indent="-342900">
              <a:buAutoNum type="arabicPeriod"/>
            </a:pPr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Капитан следит за работой команды, выбирает версию ответа, назначает отвечающего или отвечает сам.</a:t>
            </a:r>
          </a:p>
          <a:p>
            <a:pPr marL="361188" indent="-342900">
              <a:buAutoNum type="arabicPeriod"/>
            </a:pPr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Каждый участник игры должен стремиться ответить на вопрос или предложить свою версию ответа, чем ответственнее игроки, тем больше шансов на победу у команды.</a:t>
            </a:r>
          </a:p>
          <a:p>
            <a:pPr marL="361188" indent="-342900">
              <a:buAutoNum type="arabicPeriod"/>
            </a:pPr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Все баллы фиксируются на нашем табло.</a:t>
            </a:r>
          </a:p>
          <a:p>
            <a:pPr marL="361188" indent="-342900">
              <a:buAutoNum type="arabicPeriod"/>
            </a:pPr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За главный игровой стол садится та команда, которая даст правильный ответ на 1 вопрос. Эта команда имеет приоритетное право  отвечать на следующий вопрос. При неверном ответе всех команд, команда-лидер остается за главным столом не более трёх раундов.</a:t>
            </a:r>
          </a:p>
          <a:p>
            <a:pPr marL="361188" indent="-342900">
              <a:buAutoNum type="arabicPeriod"/>
            </a:pPr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Ответ даётся строго по звуковому сигналу, но может быть досрочным </a:t>
            </a:r>
            <a:r>
              <a:rPr lang="ru-RU" sz="1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до того как прозвучит сигал на отсчёт минуты для раздумья </a:t>
            </a:r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и сэкономить минуту  для обсуждения более сложного ответа.</a:t>
            </a:r>
          </a:p>
          <a:p>
            <a:pPr marL="361188" indent="-342900">
              <a:buAutoNum type="arabicPeriod"/>
            </a:pPr>
            <a:r>
              <a:rPr lang="ru-RU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Сегодня мы определим команду победительницу и самого эрудированного участника игры.</a:t>
            </a:r>
          </a:p>
          <a:p>
            <a:pPr marL="361188" indent="-342900">
              <a:buAutoNum type="arabicPeriod"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" name="Picture 5" descr="D:\Дима\школа\Работы Димы\история\Гос. власть\i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4625975" cy="3484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ЧтоГдеКогда\Знатоки\byalko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10" y="723880"/>
            <a:ext cx="2540000" cy="3810000"/>
          </a:xfrm>
          <a:prstGeom prst="rect">
            <a:avLst/>
          </a:prstGeom>
          <a:noFill/>
        </p:spPr>
      </p:pic>
      <p:pic>
        <p:nvPicPr>
          <p:cNvPr id="5" name="Picture 5" descr="D:\Дима\школа\Работы Димы\история\Гос. власть\i.jpe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57818" y="1214422"/>
            <a:ext cx="3143250" cy="264320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4572008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русских полков и отдельных  отрядов были свои боевые знамена. Оберегали дружинники их в бою. Если возвышается флаг над полком – значит воины крепко держатся. На Куликовом поле помимо полковых и отрядных знамен был флаг и общий великокняжеский Это флаг  великого князя Дмитрия Ивановича. Как он выглядел? Что случилось с ним во время битвы на Куликовом поле?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357166"/>
            <a:ext cx="45005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Вопрос №11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24.12.09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85728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Общий великокняжеский  флаг Дмитрия Донского выглядел так: длинное древко, черное полотнище. В центре полотнища круг. В кругу было изображено лицо Святого.  Возвышался стяг над Большим полком, далеко был виден. Видел великокняжеский  стяг из своей ставки на Красном холме  и хан Мамай. Раздражало хана русское знамя.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Приказал он прорваться и уничтожить флаг…. Изрубили враги древко. Рухнуло русское знамя.  Отбили русские флаг.  Вновь он повсюду виден, развивается в небе. С новой силой бросились в битву бойцы и рубились до последнего за святую Русь.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Documents and Settings\user\Мои документы\Мои рисунки\Куликово поле\11782973_kul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71744"/>
            <a:ext cx="7431703" cy="3916389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6143644"/>
          <a:ext cx="2119306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193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3" action="ppaction://hlinksldjump"/>
                        </a:rPr>
                        <a:t>Табло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Дима\школа\Работы Димы\история\Гос. власть\СОВ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642918"/>
            <a:ext cx="2357454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221" name="Picture 5" descr="L:\ЧтоГдеКогда\Знатоки\moon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5728"/>
            <a:ext cx="2000264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428596" y="3214686"/>
            <a:ext cx="7366119" cy="96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Дань Золотой Орде, которую собирали баскаки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 помощи вооруженных отрядов.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57158" y="5214950"/>
            <a:ext cx="7500990" cy="96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Кто благословил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русские войска на борьбу с Ордой?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28596" y="4143380"/>
            <a:ext cx="7715304" cy="96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В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 правление какого князя был построен белокаменный кремль в Москве?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1571612"/>
            <a:ext cx="2156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БЛИЦ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  <p:bldP spid="48131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28604"/>
            <a:ext cx="4988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buClrTx/>
              <a:buSzTx/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«Ордынский выход»</a:t>
            </a:r>
            <a:endParaRPr lang="ru-RU" sz="32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786454"/>
            <a:ext cx="5158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buClrTx/>
              <a:buSzTx/>
            </a:pP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Сергий Радонежский</a:t>
            </a:r>
            <a:endParaRPr lang="ru-RU" sz="32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7889" name="Picture 1" descr="E:\Новая папка\f3bfcb5d4d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2541587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429124" y="4000504"/>
            <a:ext cx="4382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buClrTx/>
              <a:buSzTx/>
            </a:pP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Дмитрий Донской</a:t>
            </a:r>
            <a:endParaRPr lang="ru-RU" sz="32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E:\Куликовская битва\Куликово поле\viktor-matorin-holy-and-right-believing-prince-dmitri-donskoi-c-19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28604"/>
            <a:ext cx="2870730" cy="3686837"/>
          </a:xfrm>
          <a:prstGeom prst="rect">
            <a:avLst/>
          </a:prstGeom>
          <a:noFill/>
        </p:spPr>
      </p:pic>
      <p:pic>
        <p:nvPicPr>
          <p:cNvPr id="9" name="Picture 2" descr="F:\6 класс\49596896_sergi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214686"/>
            <a:ext cx="3512452" cy="2519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572264" y="6072206"/>
          <a:ext cx="2119306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193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5" action="ppaction://hlinksldjump"/>
                        </a:rPr>
                        <a:t>Табло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Что, где, когда\ЧтоГдеКогда\black_bo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643314"/>
            <a:ext cx="2928958" cy="2632080"/>
          </a:xfrm>
          <a:prstGeom prst="rect">
            <a:avLst/>
          </a:prstGeom>
          <a:noFill/>
        </p:spPr>
      </p:pic>
      <p:pic>
        <p:nvPicPr>
          <p:cNvPr id="5" name="Picture 5" descr="D:\Дима\школа\Работы Димы\история\Гос. власть\i.jpe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57818" y="428604"/>
            <a:ext cx="3143250" cy="300039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57224" y="571480"/>
            <a:ext cx="4708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 Black" pitchFamily="34" charset="0"/>
              </a:rPr>
              <a:t>ЧЕРНЫЙ ЯЩИК</a:t>
            </a:r>
            <a:endParaRPr lang="ru-RU" sz="4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6" name="Ra-ta-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16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Что, где, когда\ЧтоГдеКогда\black_bo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429132"/>
            <a:ext cx="2395405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357166"/>
            <a:ext cx="671517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«В простоте, обыденности и одновременно странности просьбы потрапезничать с братией был весь игумен. Как будто не желая вникать в обстоятельства великого князя, он просил его помедлить в самое неподходящее для этого время.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Но за трапезой как бы невзначай он сказал Дмитрию слова, смысл которых превосходил всё, что надеялся и предполагал услышать здесь сегодня московский князь.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- При сей победе тебе ещё не носить венца мученического, - тихо сказал игумен, - но многим без числа готовятся венцы с вечной памятью».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7" name="Picture 2" descr="F:\6 класс\49596896_sergi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428603"/>
            <a:ext cx="8509124" cy="610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714480" y="642918"/>
            <a:ext cx="5771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Сергий Радонежский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" name="Picture 2" descr="F:\6 класс\49596896_sergi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04"/>
            <a:ext cx="8509124" cy="610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596" y="6143644"/>
          <a:ext cx="2119306" cy="370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193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5" action="ppaction://hlinksldjump"/>
                        </a:rPr>
                        <a:t>Табло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L:\ЧтоГдеКогда\sova_brillia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28604"/>
            <a:ext cx="3071834" cy="585791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42844" y="1214423"/>
            <a:ext cx="8643998" cy="38576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6700" dirty="0" smtClean="0">
                <a:solidFill>
                  <a:srgbClr val="C00000"/>
                </a:solidFill>
                <a:latin typeface="Arial Black" pitchFamily="34" charset="0"/>
              </a:rPr>
              <a:t>  МО- ЛОД-ЦЫ !!!</a:t>
            </a:r>
            <a:endParaRPr lang="ru-RU" sz="67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Blue_Rapsod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5"/>
          <p:cNvSpPr>
            <a:spLocks noGrp="1"/>
          </p:cNvSpPr>
          <p:nvPr>
            <p:ph type="ctrTitle"/>
          </p:nvPr>
        </p:nvSpPr>
        <p:spPr>
          <a:xfrm>
            <a:off x="714375" y="1285875"/>
            <a:ext cx="7772400" cy="1470025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Знатоки против 7 «А»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4100" name="Picture 2" descr="L:\ЧтоГдеКогда\Знатоки\2008_f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3714752"/>
            <a:ext cx="4286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lue_Rapsod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Dance_Macabr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Thus_Sprach_Zarathustr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D:\Дима\школа\Работы Димы\история\Гос. власть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3050"/>
            <a:ext cx="3714776" cy="2868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3108" y="50006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Основное правило сезона: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"Один - за всех, все - за одного" </a:t>
            </a:r>
            <a:b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571480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Что наша жизнь?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571480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ИГРА!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6 класс\KOzSDQQAQO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28728" y="928670"/>
            <a:ext cx="6369316" cy="4187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Wild_Hor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Wild_Hor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Wild_Hor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58" y="5429264"/>
            <a:ext cx="8335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«Доколе стоит Земля Русская»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285728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 630-летию Куликовской битвы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" name="Ra-ta-t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800100" lvl="1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600" b="1" dirty="0">
              <a:solidFill>
                <a:schemeClr val="tx1"/>
              </a:solidFill>
            </a:endParaRPr>
          </a:p>
          <a:p>
            <a:pPr marL="800100" lvl="1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600" b="1" dirty="0">
              <a:solidFill>
                <a:schemeClr val="tx1"/>
              </a:solidFill>
            </a:endParaRPr>
          </a:p>
          <a:p>
            <a:pPr marL="800100" lvl="1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600" b="1" dirty="0">
              <a:solidFill>
                <a:schemeClr val="tx1"/>
              </a:solidFill>
            </a:endParaRPr>
          </a:p>
          <a:p>
            <a:pPr marL="800100" lvl="1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200" dirty="0">
              <a:solidFill>
                <a:schemeClr val="tx1"/>
              </a:solidFill>
            </a:endParaRPr>
          </a:p>
          <a:p>
            <a:pPr marL="800100" lvl="1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200" dirty="0">
              <a:solidFill>
                <a:schemeClr val="tx1"/>
              </a:solidFill>
            </a:endParaRPr>
          </a:p>
          <a:p>
            <a:pPr marL="800100" lvl="1" indent="-34290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4800" dirty="0">
              <a:solidFill>
                <a:schemeClr val="tx1"/>
              </a:solidFill>
            </a:endParaRPr>
          </a:p>
          <a:p>
            <a:pPr marL="800100" lvl="1" indent="-34290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4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800100" lvl="1" indent="-34290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  <a:p>
            <a:pPr marL="800100" lvl="1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800100" lvl="1" indent="-342900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9461" name="Picture 5" descr="D:\Дима\школа\Работы Димы\история\Гос. власть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71480"/>
            <a:ext cx="2571768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L:\ЧтоГдеКогда\Знатоки\0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28604"/>
            <a:ext cx="23574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928794" y="3643314"/>
            <a:ext cx="571504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hangingPunct="0">
              <a:lnSpc>
                <a:spcPct val="150000"/>
              </a:lnSpc>
              <a:buClrTx/>
              <a:buSzTx/>
            </a:pP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«Был страшный век, когда монголы</a:t>
            </a:r>
            <a:endParaRPr lang="ru-RU" sz="2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 Русь лавиною пошли,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осенний день, по степи голой,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Топча сухие ковыли».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 какой дате здесь идет речь?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3143248"/>
          <a:ext cx="2357454" cy="2743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357454"/>
              </a:tblGrid>
              <a:tr h="214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Андрей Козлов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786190"/>
            <a:ext cx="301010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28662" y="1643050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Монгольское нашествие на Русь и страны Восточной Европы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6323" name="Picture 3" descr="http://im2-tub.yandex.net/i?id=95946998&amp;tov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571744"/>
            <a:ext cx="2566998" cy="2933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428992" y="714356"/>
            <a:ext cx="2326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1237 г. </a:t>
            </a:r>
            <a:endParaRPr lang="ru-RU" sz="40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user\Мои документы\Мои рисунки\Куликово поле\1267070930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571480"/>
            <a:ext cx="4090986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Wild_Hor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Wild_Hor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714356"/>
          <a:ext cx="2071702" cy="42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851"/>
                <a:gridCol w="1035851"/>
              </a:tblGrid>
              <a:tr h="1428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8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8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642918"/>
          <a:ext cx="2071702" cy="4286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35851"/>
                <a:gridCol w="1035851"/>
              </a:tblGrid>
              <a:tr h="14287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7" action="ppaction://hlinksldjump"/>
                        </a:rPr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8" action="ppaction://hlinksldjump"/>
                        </a:rPr>
                        <a:t>2</a:t>
                      </a:r>
                      <a:endParaRPr lang="ru-RU" dirty="0"/>
                    </a:p>
                  </a:txBody>
                  <a:tcPr anchor="ctr"/>
                </a:tc>
              </a:tr>
              <a:tr h="142876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hlinkClick r:id="rId9" action="ppaction://hlinksldjump"/>
                        </a:rPr>
                        <a:t>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hlinkClick r:id="rId10" action="ppaction://hlinksldjump"/>
                        </a:rPr>
                        <a:t>6</a:t>
                      </a:r>
                      <a:endParaRPr lang="ru-RU" b="1" dirty="0"/>
                    </a:p>
                  </a:txBody>
                  <a:tcPr anchor="ctr"/>
                </a:tc>
              </a:tr>
              <a:tr h="142876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hlinkClick r:id="rId11" action="ppaction://hlinksldjump"/>
                        </a:rPr>
                        <a:t>9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hlinkClick r:id="rId12" action="ppaction://hlinksldjump"/>
                        </a:rPr>
                        <a:t>10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572264" y="642918"/>
          <a:ext cx="2119306" cy="442915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59653"/>
                <a:gridCol w="1059653"/>
              </a:tblGrid>
              <a:tr h="14763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13" action="ppaction://hlinksldjump"/>
                        </a:rPr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14" action="ppaction://hlinksldjump"/>
                        </a:rPr>
                        <a:t>4</a:t>
                      </a:r>
                      <a:endParaRPr lang="ru-RU" dirty="0"/>
                    </a:p>
                  </a:txBody>
                  <a:tcPr anchor="ctr"/>
                </a:tc>
              </a:tr>
              <a:tr h="147638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hlinkClick r:id="rId15" action="ppaction://hlinksldjump"/>
                        </a:rPr>
                        <a:t>7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hlinkClick r:id="rId16" action="ppaction://hlinksldjump"/>
                        </a:rPr>
                        <a:t>8</a:t>
                      </a:r>
                      <a:endParaRPr lang="ru-RU" b="1" dirty="0"/>
                    </a:p>
                  </a:txBody>
                  <a:tcPr anchor="ctr"/>
                </a:tc>
              </a:tr>
              <a:tr h="147638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hlinkClick r:id="rId17" action="ppaction://hlinksldjump"/>
                        </a:rPr>
                        <a:t>11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hlinkClick r:id="rId18" action="ppaction://hlinksldjump"/>
                        </a:rPr>
                        <a:t>БЛИЦ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596" y="5286388"/>
          <a:ext cx="2071702" cy="58515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71702"/>
              </a:tblGrid>
              <a:tr h="5851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hlinkClick r:id="rId19" action="ppaction://hlinksldjump"/>
                        </a:rPr>
                        <a:t>Черный ящик</a:t>
                      </a:r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643702" y="5429264"/>
          <a:ext cx="2000264" cy="50006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00264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hlinkClick r:id="rId20" action="ppaction://hlinksldjump"/>
                        </a:rPr>
                        <a:t>МОЛОДЦЫ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2726</TotalTime>
  <Words>1074</Words>
  <PresentationFormat>Экран (4:3)</PresentationFormat>
  <Paragraphs>181</Paragraphs>
  <Slides>36</Slides>
  <Notes>19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Аспект</vt:lpstr>
      <vt:lpstr>Слайд 1</vt:lpstr>
      <vt:lpstr>Слайд 2</vt:lpstr>
      <vt:lpstr>Эмблемой игры является сова. Почему? </vt:lpstr>
      <vt:lpstr>Знатоки против 7 «А»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      МО- ЛОД-ЦЫ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«Детство» в произведениях Толстого и Короленко.</dc:title>
  <dc:creator>Admin</dc:creator>
  <cp:lastModifiedBy>г. Мирный</cp:lastModifiedBy>
  <cp:revision>372</cp:revision>
  <dcterms:modified xsi:type="dcterms:W3CDTF">2010-11-26T06:57:58Z</dcterms:modified>
</cp:coreProperties>
</file>