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60" r:id="rId4"/>
    <p:sldId id="257" r:id="rId5"/>
    <p:sldId id="264" r:id="rId6"/>
    <p:sldId id="262" r:id="rId7"/>
    <p:sldId id="267" r:id="rId8"/>
    <p:sldId id="270" r:id="rId9"/>
    <p:sldId id="269" r:id="rId10"/>
    <p:sldId id="279" r:id="rId11"/>
    <p:sldId id="282" r:id="rId12"/>
    <p:sldId id="271" r:id="rId13"/>
    <p:sldId id="274" r:id="rId14"/>
    <p:sldId id="258" r:id="rId15"/>
    <p:sldId id="272" r:id="rId16"/>
    <p:sldId id="273" r:id="rId17"/>
    <p:sldId id="284" r:id="rId18"/>
    <p:sldId id="280" r:id="rId19"/>
    <p:sldId id="283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CC00"/>
    <a:srgbClr val="008000"/>
    <a:srgbClr val="FF7C80"/>
    <a:srgbClr val="CCFFCC"/>
    <a:srgbClr val="CCFF99"/>
    <a:srgbClr val="FFCC00"/>
    <a:srgbClr val="FCF48E"/>
    <a:srgbClr val="00FF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69229-A1B1-42FE-828A-E3B7DDC0AFDF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48B7C-0CD3-4C2A-A4F0-C6CB91650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8B7C-0CD3-4C2A-A4F0-C6CB9165077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маль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9582" y="0"/>
            <a:ext cx="1964418" cy="3286124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0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Ф</a:t>
            </a:r>
            <a:r>
              <a:rPr lang="ru-RU" sz="5300" b="1" spc="7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орматирование</a:t>
            </a:r>
            <a:r>
              <a:rPr lang="ru-RU" sz="5300" dirty="0" smtClean="0">
                <a:solidFill>
                  <a:srgbClr val="FF6600"/>
                </a:solidFill>
                <a:latin typeface="Arial Black" pitchFamily="34" charset="0"/>
              </a:rPr>
              <a:t> </a:t>
            </a:r>
            <a:r>
              <a:rPr lang="ru-RU" sz="6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д</a:t>
            </a:r>
            <a:r>
              <a:rPr lang="ru-RU" sz="5300" b="1" spc="7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окумента</a:t>
            </a:r>
            <a:endParaRPr lang="ru-RU" sz="5300" b="1" spc="7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Рисунок 9" descr="буквы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824" y="5429264"/>
            <a:ext cx="8572416" cy="1428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орматирование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имволов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8596" y="928670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Для форматирования символов в текстовом процессоре</a:t>
            </a:r>
            <a:r>
              <a:rPr lang="en-US" sz="2000" dirty="0" smtClean="0"/>
              <a:t> MS Word 2007 </a:t>
            </a:r>
            <a:r>
              <a:rPr lang="ru-RU" sz="2000" dirty="0" smtClean="0"/>
              <a:t>используется панель форматирования на вкладке </a:t>
            </a:r>
            <a:r>
              <a:rPr lang="ru-RU" sz="2000" b="1" dirty="0" smtClean="0"/>
              <a:t>Главная</a:t>
            </a:r>
            <a:r>
              <a:rPr lang="ru-RU" sz="2000" dirty="0" smtClean="0"/>
              <a:t> или установки диалогового окна команды </a:t>
            </a:r>
            <a:r>
              <a:rPr lang="ru-RU" sz="2000" b="1" dirty="0" smtClean="0"/>
              <a:t>Шрифт</a:t>
            </a:r>
            <a:r>
              <a:rPr lang="ru-RU" sz="2000" dirty="0" smtClean="0"/>
              <a:t> контекстного меню.</a:t>
            </a:r>
            <a:endParaRPr lang="ru-RU" sz="2400" dirty="0"/>
          </a:p>
        </p:txBody>
      </p:sp>
      <p:pic>
        <p:nvPicPr>
          <p:cNvPr id="17" name="Рисунок 16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42908" y="6072206"/>
            <a:ext cx="9144000" cy="785794"/>
          </a:xfrm>
          <a:prstGeom prst="rect">
            <a:avLst/>
          </a:prstGeom>
        </p:spPr>
      </p:pic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pic>
        <p:nvPicPr>
          <p:cNvPr id="18" name="Рисунок 17" descr="1234.JPG"/>
          <p:cNvPicPr>
            <a:picLocks noChangeAspect="1"/>
          </p:cNvPicPr>
          <p:nvPr/>
        </p:nvPicPr>
        <p:blipFill>
          <a:blip r:embed="rId4" cstate="print">
            <a:lum/>
          </a:blip>
          <a:srcRect b="79512"/>
          <a:stretch>
            <a:fillRect/>
          </a:stretch>
        </p:blipFill>
        <p:spPr>
          <a:xfrm>
            <a:off x="571472" y="2071678"/>
            <a:ext cx="7858180" cy="895043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20" name="Рисунок 19" descr="12345.JPG"/>
          <p:cNvPicPr>
            <a:picLocks noChangeAspect="1"/>
          </p:cNvPicPr>
          <p:nvPr/>
        </p:nvPicPr>
        <p:blipFill>
          <a:blip r:embed="rId5" cstate="print"/>
          <a:srcRect r="35000" b="22973"/>
          <a:stretch>
            <a:fillRect/>
          </a:stretch>
        </p:blipFill>
        <p:spPr>
          <a:xfrm>
            <a:off x="571473" y="3143248"/>
            <a:ext cx="3500462" cy="3071834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21" name="Рисунок 20" descr="123456.JPG"/>
          <p:cNvPicPr>
            <a:picLocks noChangeAspect="1"/>
          </p:cNvPicPr>
          <p:nvPr/>
        </p:nvPicPr>
        <p:blipFill>
          <a:blip r:embed="rId6" cstate="print"/>
          <a:srcRect r="35000" b="24099"/>
          <a:stretch>
            <a:fillRect/>
          </a:stretch>
        </p:blipFill>
        <p:spPr>
          <a:xfrm>
            <a:off x="4286248" y="3143248"/>
            <a:ext cx="3500462" cy="3071834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28577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рактическое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адание</a:t>
            </a:r>
          </a:p>
        </p:txBody>
      </p:sp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85852" y="2357430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spc="100" dirty="0" smtClean="0"/>
          </a:p>
          <a:p>
            <a:pPr algn="just"/>
            <a:r>
              <a:rPr lang="ru-RU" sz="2400" spc="100" dirty="0" smtClean="0">
                <a:solidFill>
                  <a:srgbClr val="FF0000"/>
                </a:solidFill>
              </a:rPr>
              <a:t>Задание1</a:t>
            </a:r>
          </a:p>
          <a:p>
            <a:pPr algn="just"/>
            <a:r>
              <a:rPr lang="ru-RU" sz="2400" dirty="0" smtClean="0"/>
              <a:t>Создайте в текстовом редакторе документ и наберите в нём следующий текст, точно воспроизведя всё форматирование текста, имеющееся в образце.</a:t>
            </a:r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  <p:sp>
        <p:nvSpPr>
          <p:cNvPr id="5122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2214554"/>
            <a:ext cx="1071538" cy="2495549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Ч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 такое</a:t>
            </a:r>
            <a:r>
              <a:rPr lang="en-US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орматирование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бзацев</a:t>
            </a:r>
            <a:r>
              <a:rPr lang="en-US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600" b="1" spc="1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428728" y="4000504"/>
            <a:ext cx="8172450" cy="214314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ru-RU" sz="2800" dirty="0" smtClean="0"/>
              <a:t>в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ыравнивание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абзаца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lang="ru-RU" sz="2800" dirty="0" smtClean="0"/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отступ первой строки(красная строка);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отступы;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ru-RU" sz="2800" dirty="0" smtClean="0"/>
              <a:t>интервалы.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28728" y="1928802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Абзац – это любая последовательность символов, ограниченная управляющим знаком абзаца </a:t>
            </a:r>
            <a:r>
              <a:rPr lang="ru-RU" sz="2400" dirty="0" smtClean="0"/>
              <a:t>(</a:t>
            </a:r>
            <a:r>
              <a:rPr lang="ru-RU" sz="2400" dirty="0" smtClean="0">
                <a:latin typeface="Arial Black"/>
                <a:sym typeface="Symbol"/>
              </a:rPr>
              <a:t>¶</a:t>
            </a:r>
            <a:r>
              <a:rPr lang="ru-RU" sz="2400" dirty="0" smtClean="0">
                <a:sym typeface="Symbol"/>
              </a:rPr>
              <a:t>)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spc="100" dirty="0" smtClean="0"/>
              <a:t>При форматировании  абзаца можно задать следующие</a:t>
            </a:r>
            <a:r>
              <a:rPr lang="ru-RU" sz="2400" b="1" spc="100" dirty="0" smtClean="0"/>
              <a:t> </a:t>
            </a:r>
            <a:r>
              <a:rPr lang="ru-RU" sz="2400" b="1" spc="300" dirty="0" smtClean="0"/>
              <a:t>параметры</a:t>
            </a:r>
            <a:r>
              <a:rPr lang="ru-RU" sz="2400" dirty="0" smtClean="0"/>
              <a:t>, определяющие внешний вид текста: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13" name="Рисунок 12" descr="девоч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5286388"/>
            <a:ext cx="1195907" cy="1571612"/>
          </a:xfrm>
          <a:prstGeom prst="rect">
            <a:avLst/>
          </a:prstGeom>
        </p:spPr>
      </p:pic>
      <p:sp>
        <p:nvSpPr>
          <p:cNvPr id="6146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2143116"/>
            <a:ext cx="857223" cy="3429024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ыравнивание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бзацев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малчи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5260848"/>
            <a:ext cx="1322832" cy="1597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По левому краю  </a:t>
            </a:r>
            <a:r>
              <a:rPr lang="ru-RU" sz="2000" i="1" dirty="0" smtClean="0"/>
              <a:t>–  </a:t>
            </a:r>
            <a:r>
              <a:rPr lang="ru-RU" sz="2000" dirty="0" smtClean="0"/>
              <a:t>левый край абзаца ровный, а правый край – рваный, как записи  в школьной тетради.</a:t>
            </a:r>
          </a:p>
          <a:p>
            <a:endParaRPr lang="ru-RU" sz="2000" dirty="0" smtClean="0"/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По центру  </a:t>
            </a:r>
            <a:r>
              <a:rPr lang="ru-RU" sz="2000" dirty="0" smtClean="0"/>
              <a:t>–  текс т располагается по центру страницы. </a:t>
            </a:r>
            <a:br>
              <a:rPr lang="ru-RU" sz="2000" dirty="0" smtClean="0"/>
            </a:br>
            <a:r>
              <a:rPr lang="ru-RU" sz="2000" dirty="0" smtClean="0"/>
              <a:t>Используется для заголовков.</a:t>
            </a:r>
          </a:p>
          <a:p>
            <a:pPr algn="ctr"/>
            <a:endParaRPr lang="ru-RU" sz="2000" dirty="0" smtClean="0"/>
          </a:p>
          <a:p>
            <a:pPr algn="r"/>
            <a:r>
              <a:rPr lang="ru-RU" sz="2000" b="1" i="1" dirty="0" smtClean="0">
                <a:solidFill>
                  <a:srgbClr val="FF0000"/>
                </a:solidFill>
              </a:rPr>
              <a:t>По правому краю  </a:t>
            </a:r>
            <a:r>
              <a:rPr lang="ru-RU" sz="2000" dirty="0" smtClean="0"/>
              <a:t>–  правый край ровный, а левый рваный. </a:t>
            </a:r>
          </a:p>
          <a:p>
            <a:pPr algn="r"/>
            <a:r>
              <a:rPr lang="ru-RU" sz="2000" dirty="0" smtClean="0"/>
              <a:t>Используется для расположения подписи.</a:t>
            </a:r>
          </a:p>
          <a:p>
            <a:pPr algn="r"/>
            <a:endParaRPr lang="ru-RU" sz="2000" dirty="0" smtClean="0"/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По ширине </a:t>
            </a:r>
            <a:r>
              <a:rPr lang="ru-RU" sz="2000" dirty="0" smtClean="0"/>
              <a:t>– оба края ровные, т. е. располагаются точно по границам полей страницы.  Последняя строка текста выравнивается по левому краю. Текст в учебнике или в книге выровнен по ширине.</a:t>
            </a:r>
            <a:endParaRPr lang="ru-RU" sz="2000" dirty="0"/>
          </a:p>
        </p:txBody>
      </p:sp>
      <p:sp>
        <p:nvSpPr>
          <p:cNvPr id="7170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1500174"/>
            <a:ext cx="668337" cy="3643338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4285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тступ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ервой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троки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1285860"/>
            <a:ext cx="742955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Первая строка абзаца чаще всего начинается с отступа (красная строка). Существуют  отступы трёх типов.</a:t>
            </a:r>
          </a:p>
          <a:p>
            <a:endParaRPr lang="ru-RU" dirty="0" smtClean="0"/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	Положительный (отступ) </a:t>
            </a:r>
            <a:r>
              <a:rPr lang="ru-RU" sz="2000" dirty="0" smtClean="0"/>
              <a:t>– первая строка абзаца начинается правее всех остальных строк абзаца. Применяется в обычном тексте .</a:t>
            </a:r>
          </a:p>
          <a:p>
            <a:pPr algn="just"/>
            <a:endParaRPr lang="ru-RU" dirty="0" smtClean="0"/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Отрицательный (выступ) </a:t>
            </a:r>
            <a:r>
              <a:rPr lang="ru-RU" sz="2000" dirty="0" smtClean="0"/>
              <a:t>– первая строка выходит влево 	относительно 	остальных строк. Применяется в 	словарях и определениях.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Нулевой</a:t>
            </a:r>
            <a:r>
              <a:rPr lang="ru-RU" sz="2000" dirty="0" smtClean="0"/>
              <a:t> – применяется для абзацев, выровненных по центру, а также для обычного текста.</a:t>
            </a:r>
          </a:p>
          <a:p>
            <a:endParaRPr lang="ru-RU" dirty="0"/>
          </a:p>
        </p:txBody>
      </p:sp>
      <p:sp>
        <p:nvSpPr>
          <p:cNvPr id="8194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1357298"/>
            <a:ext cx="668337" cy="3929090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О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тступы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малчи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8728" y="1357298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Весь абзац целиком может иметь отступы слева и справа, которые отмеряются от границ полей страницы.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2357430"/>
            <a:ext cx="4643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Отступ абзаца слева </a:t>
            </a:r>
            <a:r>
              <a:rPr lang="ru-RU" sz="2000" dirty="0" smtClean="0"/>
              <a:t>– все строки абзаца смещаются на одинаковое расстояние вправо. Применяется в эпиграфах к художественным произведениях, в заявлениях.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71604" y="4143380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Отступ абзаца справа </a:t>
            </a:r>
            <a:r>
              <a:rPr lang="ru-RU" sz="2000" dirty="0" smtClean="0"/>
              <a:t>– все строки абзаца смещаются на одинаковое расстояние влево. Применяется в согласованиях документов. </a:t>
            </a:r>
            <a:endParaRPr lang="ru-RU" sz="2000" dirty="0"/>
          </a:p>
        </p:txBody>
      </p:sp>
      <p:sp>
        <p:nvSpPr>
          <p:cNvPr id="9218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1500174"/>
            <a:ext cx="1000100" cy="3714776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нтервалы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3200" b="1" spc="3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357298"/>
            <a:ext cx="75724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Задавая различные значения междустрочных интервалов, можно менять расстояние между строками документа.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3643314"/>
            <a:ext cx="764386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 smtClean="0">
                <a:solidFill>
                  <a:srgbClr val="FF0000"/>
                </a:solidFill>
              </a:rPr>
              <a:t>Полуторное межстрочное расстояние</a:t>
            </a:r>
          </a:p>
          <a:p>
            <a:pPr algn="just">
              <a:lnSpc>
                <a:spcPct val="150000"/>
              </a:lnSpc>
            </a:pPr>
            <a:r>
              <a:rPr lang="ru-RU" dirty="0" smtClean="0"/>
              <a:t>Для обработки текстовой информации на компьютере используются приложения общего назначения – текстовые  редакторы. Текстовые редакторы позволяют создавать, редактировать, форматировать, сохранят и распечатывать документы.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143116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Одинарное межстрочное расстояние</a:t>
            </a:r>
          </a:p>
          <a:p>
            <a:pPr algn="just"/>
            <a:r>
              <a:rPr lang="ru-RU" dirty="0" smtClean="0"/>
              <a:t>Для обработки текстовой информации на компьютере используются приложения общего назначения – текстовые  редакторы. Текстовые редакторы позволяют создавать, редактировать, форматировать, сохранят и распечатывать документы.</a:t>
            </a:r>
            <a:endParaRPr lang="ru-RU" dirty="0"/>
          </a:p>
        </p:txBody>
      </p:sp>
      <p:pic>
        <p:nvPicPr>
          <p:cNvPr id="10" name="Рисунок 9" descr="малч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5260848"/>
            <a:ext cx="1322832" cy="1597152"/>
          </a:xfrm>
          <a:prstGeom prst="rect">
            <a:avLst/>
          </a:prstGeom>
        </p:spPr>
      </p:pic>
      <p:sp>
        <p:nvSpPr>
          <p:cNvPr id="10242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1500174"/>
            <a:ext cx="857224" cy="4143404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И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нтервалы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м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ежду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бзацами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3200" b="1" spc="3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1357298"/>
            <a:ext cx="7572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Для визуального отделения абзацев друг от друга можно устанавливать  увеличенные интервалы </a:t>
            </a:r>
            <a:r>
              <a:rPr lang="ru-RU" sz="2000" b="1" i="1" dirty="0" smtClean="0"/>
              <a:t>до</a:t>
            </a:r>
            <a:r>
              <a:rPr lang="ru-RU" sz="2000" dirty="0" smtClean="0"/>
              <a:t> и </a:t>
            </a:r>
            <a:r>
              <a:rPr lang="ru-RU" sz="2000" b="1" i="1" dirty="0" smtClean="0"/>
              <a:t>после</a:t>
            </a:r>
            <a:r>
              <a:rPr lang="ru-RU" sz="2000" dirty="0" smtClean="0"/>
              <a:t> абзацев. </a:t>
            </a:r>
          </a:p>
          <a:p>
            <a:pPr algn="just"/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2214554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/>
              <a:t>Простые текстовые редакторы </a:t>
            </a:r>
            <a:r>
              <a:rPr lang="ru-RU" dirty="0" smtClean="0"/>
              <a:t>позволяют редактировать текст и осуществлять простейшее форматирование шрифта.</a:t>
            </a:r>
          </a:p>
          <a:p>
            <a:pPr algn="just"/>
            <a:r>
              <a:rPr lang="ru-RU" dirty="0" smtClean="0"/>
              <a:t>	</a:t>
            </a:r>
            <a:r>
              <a:rPr lang="ru-RU" b="1" dirty="0" smtClean="0"/>
              <a:t>Текстовые процессоры </a:t>
            </a:r>
            <a:r>
              <a:rPr lang="ru-RU" dirty="0" smtClean="0"/>
              <a:t>имеют широкий спектр возможностей по созданию документов: вставка списков, таблиц, средства проверки орфографии, сохранение исправлений.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Для подготовки к изданию книг, журналов и газет в процессе макетирования  издания используются мощные программы обработки текстов – </a:t>
            </a:r>
            <a:r>
              <a:rPr lang="ru-RU" b="1" dirty="0" smtClean="0"/>
              <a:t>настольные издательские системы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	Для подготовки к публикации в Интернете </a:t>
            </a:r>
            <a:r>
              <a:rPr lang="en-US" dirty="0" smtClean="0"/>
              <a:t>Web-</a:t>
            </a:r>
            <a:r>
              <a:rPr lang="ru-RU" dirty="0" smtClean="0"/>
              <a:t>страниц и </a:t>
            </a:r>
            <a:r>
              <a:rPr lang="en-US" dirty="0" smtClean="0"/>
              <a:t>Web-</a:t>
            </a:r>
            <a:r>
              <a:rPr lang="ru-RU" dirty="0" smtClean="0"/>
              <a:t>сайтов используются  </a:t>
            </a:r>
            <a:r>
              <a:rPr lang="en-US" b="1" dirty="0" smtClean="0"/>
              <a:t>Web-</a:t>
            </a:r>
            <a:r>
              <a:rPr lang="ru-RU" b="1" dirty="0" smtClean="0"/>
              <a:t>редакторы.</a:t>
            </a:r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4035818" y="3821512"/>
            <a:ext cx="357190" cy="7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037009" y="4892685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86248" y="3643314"/>
            <a:ext cx="1928826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F0000"/>
                </a:solidFill>
              </a:rPr>
              <a:t>Увеличенный интервал</a:t>
            </a:r>
            <a:endParaRPr lang="ru-RU" sz="12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4714884"/>
            <a:ext cx="185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F0000"/>
                </a:solidFill>
              </a:rPr>
              <a:t>Увеличенный интервал</a:t>
            </a:r>
            <a:endParaRPr lang="ru-RU" sz="1200" i="1" dirty="0">
              <a:solidFill>
                <a:srgbClr val="FF0000"/>
              </a:solidFill>
            </a:endParaRPr>
          </a:p>
        </p:txBody>
      </p:sp>
      <p:sp>
        <p:nvSpPr>
          <p:cNvPr id="11266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1500174"/>
            <a:ext cx="928662" cy="4000528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орматирование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а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бзацев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малчи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5260848"/>
            <a:ext cx="1322832" cy="15971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596" y="1071546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Для форматирования абзацев в текстовом процессоре</a:t>
            </a:r>
            <a:r>
              <a:rPr lang="en-US" sz="2000" dirty="0" smtClean="0"/>
              <a:t> MS Word 2007 </a:t>
            </a:r>
            <a:r>
              <a:rPr lang="ru-RU" sz="2000" dirty="0" smtClean="0"/>
              <a:t>используется панель форматирования на вкладке </a:t>
            </a:r>
            <a:r>
              <a:rPr lang="ru-RU" sz="2000" b="1" dirty="0" smtClean="0"/>
              <a:t>Главная, линейка </a:t>
            </a:r>
            <a:r>
              <a:rPr lang="ru-RU" sz="2000" dirty="0" smtClean="0"/>
              <a:t>с бегунками для установки отступов или установки диалогового окна команды  </a:t>
            </a:r>
            <a:r>
              <a:rPr lang="ru-RU" sz="2000" b="1" dirty="0" smtClean="0"/>
              <a:t>Абзац  </a:t>
            </a:r>
            <a:r>
              <a:rPr lang="ru-RU" sz="2000" dirty="0" smtClean="0"/>
              <a:t>контекстного меню.</a:t>
            </a:r>
            <a:endParaRPr lang="ru-RU" sz="2400" dirty="0"/>
          </a:p>
        </p:txBody>
      </p:sp>
      <p:pic>
        <p:nvPicPr>
          <p:cNvPr id="13" name="Рисунок 12" descr="1111.JPG"/>
          <p:cNvPicPr>
            <a:picLocks noChangeAspect="1"/>
          </p:cNvPicPr>
          <p:nvPr/>
        </p:nvPicPr>
        <p:blipFill>
          <a:blip r:embed="rId6" cstate="print"/>
          <a:srcRect r="43437" b="19594"/>
          <a:stretch>
            <a:fillRect/>
          </a:stretch>
        </p:blipFill>
        <p:spPr>
          <a:xfrm>
            <a:off x="3143240" y="3805633"/>
            <a:ext cx="2643206" cy="255232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7" cstate="print"/>
          <a:srcRect b="62827"/>
          <a:stretch>
            <a:fillRect/>
          </a:stretch>
        </p:blipFill>
        <p:spPr>
          <a:xfrm>
            <a:off x="1428728" y="2404692"/>
            <a:ext cx="6429388" cy="131006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28577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рактические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адания</a:t>
            </a:r>
          </a:p>
        </p:txBody>
      </p:sp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28728" y="1928802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</a:rPr>
              <a:t>Задание 2</a:t>
            </a:r>
          </a:p>
          <a:p>
            <a:pPr algn="just"/>
            <a:r>
              <a:rPr lang="ru-RU" sz="2400" dirty="0" smtClean="0"/>
              <a:t>В предложенном файле определить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какие из перечисленных параметров символов и абзацев были использованы при форматировании текста. </a:t>
            </a:r>
          </a:p>
          <a:p>
            <a:pPr algn="just"/>
            <a:endParaRPr lang="ru-RU" sz="2400" spc="100" dirty="0" smtClean="0"/>
          </a:p>
          <a:p>
            <a:pPr algn="just"/>
            <a:r>
              <a:rPr lang="ru-RU" sz="2400" spc="100" smtClean="0">
                <a:solidFill>
                  <a:srgbClr val="FF0000"/>
                </a:solidFill>
              </a:rPr>
              <a:t>Задание 3</a:t>
            </a:r>
            <a:endParaRPr lang="ru-RU" sz="2400" spc="1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>Создайте в текстовом редакторе документ и наберите в нём следующий текст, точно воспроизведя всё форматирование текста, имеющееся в образце. </a:t>
            </a:r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  <p:sp>
        <p:nvSpPr>
          <p:cNvPr id="12290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2071678"/>
            <a:ext cx="1000100" cy="3286148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Ч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 такое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орматирование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д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окумента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200" b="1" spc="1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500166" y="3714752"/>
            <a:ext cx="5715040" cy="1143008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форматирования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символов;</a:t>
            </a:r>
            <a:endParaRPr lang="ru-RU" sz="3200" dirty="0" smtClean="0"/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форматирования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абзацев.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2143116"/>
            <a:ext cx="7500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Для создания понятного и выразительного документа используется  процедура форматирования, которая состоит из следующих этапов: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3" name="Рисунок 1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2885" y="5429264"/>
            <a:ext cx="1087186" cy="1428736"/>
          </a:xfrm>
          <a:prstGeom prst="rect">
            <a:avLst/>
          </a:prstGeom>
        </p:spPr>
      </p:pic>
      <p:sp>
        <p:nvSpPr>
          <p:cNvPr id="1027" name="AutoShape 3" descr="Темный диагональный 1"/>
          <p:cNvSpPr>
            <a:spLocks noChangeArrowheads="1"/>
          </p:cNvSpPr>
          <p:nvPr/>
        </p:nvSpPr>
        <p:spPr bwMode="auto">
          <a:xfrm>
            <a:off x="0" y="2071678"/>
            <a:ext cx="1000100" cy="2709863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pic>
        <p:nvPicPr>
          <p:cNvPr id="3" name="Рисунок 2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286388"/>
            <a:ext cx="1195907" cy="15716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8572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Д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омашнее</a:t>
            </a:r>
            <a:r>
              <a:rPr lang="ru-RU" sz="3600" b="1" spc="5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з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адание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0958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6" name="Рисунок 5" descr="малчи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5260848"/>
            <a:ext cx="1322832" cy="15971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43042" y="2857496"/>
            <a:ext cx="6715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Учебник  для 9 класса Информатика и ИКТ, </a:t>
            </a:r>
            <a:br>
              <a:rPr lang="ru-RU" sz="2800" dirty="0" smtClean="0"/>
            </a:br>
            <a:r>
              <a:rPr lang="ru-RU" sz="2800" dirty="0" smtClean="0"/>
              <a:t>Н.Д. </a:t>
            </a:r>
            <a:r>
              <a:rPr lang="ru-RU" sz="2800" dirty="0" err="1" smtClean="0"/>
              <a:t>Угринович</a:t>
            </a:r>
            <a:r>
              <a:rPr lang="ru-RU" sz="2800" dirty="0" smtClean="0"/>
              <a:t>,  </a:t>
            </a:r>
            <a:r>
              <a:rPr lang="ru-RU" sz="2800" dirty="0" smtClean="0">
                <a:sym typeface="Symbol"/>
              </a:rPr>
              <a:t>п.п. 2.5.1, 2.5.2</a:t>
            </a:r>
            <a:endParaRPr lang="ru-RU" sz="2800" dirty="0"/>
          </a:p>
        </p:txBody>
      </p:sp>
      <p:sp>
        <p:nvSpPr>
          <p:cNvPr id="13314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2357431"/>
            <a:ext cx="1142976" cy="2143140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472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0"/>
            <a:ext cx="8286808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Ч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 такое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ф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орматирование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имволов</a:t>
            </a:r>
            <a:r>
              <a:rPr lang="en-US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ru-RU" sz="3200" b="1" spc="100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571604" y="3643314"/>
            <a:ext cx="8172450" cy="214314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тип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шрифта;</a:t>
            </a:r>
            <a:endParaRPr lang="ru-RU" sz="2400" dirty="0" smtClean="0"/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размер;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начертание;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ru-RU" sz="2400" dirty="0" smtClean="0"/>
              <a:t>цвет;</a:t>
            </a:r>
          </a:p>
          <a:p>
            <a:pPr marL="609600" marR="0" lvl="0" indent="-6096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дополнительные </a:t>
            </a:r>
            <a:r>
              <a:rPr lang="ru-RU" sz="2400" dirty="0" smtClean="0"/>
              <a:t>параметры форматирования.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1928802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Символы являются основными объектами документа.</a:t>
            </a:r>
          </a:p>
          <a:p>
            <a:r>
              <a:rPr lang="ru-RU" sz="2400" spc="100" dirty="0" smtClean="0"/>
              <a:t>При форматировании  текста можно задать следующие</a:t>
            </a:r>
            <a:r>
              <a:rPr lang="ru-RU" sz="2400" b="1" spc="100" dirty="0" smtClean="0"/>
              <a:t> </a:t>
            </a:r>
            <a:r>
              <a:rPr lang="ru-RU" sz="2400" b="1" spc="300" dirty="0" smtClean="0"/>
              <a:t>параметры</a:t>
            </a:r>
            <a:r>
              <a:rPr lang="ru-RU" sz="2400" dirty="0" smtClean="0"/>
              <a:t>, определяющие внешний вид символа:</a:t>
            </a:r>
          </a:p>
          <a:p>
            <a:endParaRPr lang="ru-RU" sz="2400" dirty="0"/>
          </a:p>
        </p:txBody>
      </p:sp>
      <p:pic>
        <p:nvPicPr>
          <p:cNvPr id="13" name="Рисунок 12" descr="девоч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86645" y="5355906"/>
            <a:ext cx="1143008" cy="1502094"/>
          </a:xfrm>
          <a:prstGeom prst="rect">
            <a:avLst/>
          </a:prstGeom>
        </p:spPr>
      </p:pic>
      <p:sp>
        <p:nvSpPr>
          <p:cNvPr id="2050" name="AutoShape 2" descr="Темный диагональный 1"/>
          <p:cNvSpPr>
            <a:spLocks noChangeArrowheads="1"/>
          </p:cNvSpPr>
          <p:nvPr/>
        </p:nvSpPr>
        <p:spPr bwMode="auto">
          <a:xfrm>
            <a:off x="0" y="2143116"/>
            <a:ext cx="1214414" cy="3357586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034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Ш</a:t>
            </a:r>
            <a:r>
              <a:rPr lang="ru-RU" sz="32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рифт  -  это</a:t>
            </a:r>
          </a:p>
        </p:txBody>
      </p:sp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21168" y="5260848"/>
            <a:ext cx="1322832" cy="15971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14612" y="1560032"/>
            <a:ext cx="6286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графический рисунок начертания букв и знаков, составляющих единую систему. </a:t>
            </a:r>
            <a:br>
              <a:rPr lang="ru-RU" sz="2400" dirty="0" smtClean="0"/>
            </a:br>
            <a:r>
              <a:rPr lang="ru-RU" sz="2400" dirty="0" smtClean="0"/>
              <a:t>Как ни обширно сегодня шрифтовое хозяйство, и как ни велики резервы его обогащения за счет электронной техники, шрифты конца XX века в основной массе или копируют, или варьируют старые шрифты, в разработке которых участвовали </a:t>
            </a:r>
            <a:r>
              <a:rPr lang="ru-RU" sz="2400" b="1" dirty="0" smtClean="0"/>
              <a:t>Леонардо Да Винчи, Альбрехт Дюрер</a:t>
            </a:r>
            <a:r>
              <a:rPr lang="ru-RU" sz="2400" dirty="0" smtClean="0"/>
              <a:t> и другие знаменитые художники и графики.</a:t>
            </a:r>
            <a:r>
              <a:rPr lang="ru-RU" sz="2400" b="1" dirty="0" smtClean="0"/>
              <a:t> </a:t>
            </a:r>
          </a:p>
        </p:txBody>
      </p:sp>
      <p:pic>
        <p:nvPicPr>
          <p:cNvPr id="8" name="Рисунок 7" descr="200px-Possible_Self-Portrait_of_Leonardo_da_Vinc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1500174"/>
            <a:ext cx="1577987" cy="227489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Рисунок 13" descr="Дюре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3857628"/>
            <a:ext cx="1571636" cy="209053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928662" y="3571876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Леонардо Да Винчи </a:t>
            </a:r>
            <a:endParaRPr lang="ru-RU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5715016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FF6600"/>
                </a:solidFill>
              </a:rPr>
              <a:t>Альбрехт Дюрер</a:t>
            </a:r>
            <a:endParaRPr lang="ru-RU" sz="1100" dirty="0">
              <a:solidFill>
                <a:srgbClr val="FF6600"/>
              </a:solidFill>
            </a:endParaRPr>
          </a:p>
        </p:txBody>
      </p:sp>
      <p:pic>
        <p:nvPicPr>
          <p:cNvPr id="15" name="Рисунок 14" descr="девочка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195907" y="4929198"/>
            <a:ext cx="1195907" cy="1571612"/>
          </a:xfrm>
          <a:prstGeom prst="rect">
            <a:avLst/>
          </a:prstGeom>
        </p:spPr>
      </p:pic>
      <p:sp>
        <p:nvSpPr>
          <p:cNvPr id="3074" name="AutoShape 2" descr="Темный диагональный 1"/>
          <p:cNvSpPr>
            <a:spLocks noChangeArrowheads="1"/>
          </p:cNvSpPr>
          <p:nvPr/>
        </p:nvSpPr>
        <p:spPr bwMode="auto">
          <a:xfrm>
            <a:off x="1" y="1500174"/>
            <a:ext cx="642910" cy="4500594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071538" y="1857365"/>
            <a:ext cx="26432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spc="-300" dirty="0" smtClean="0">
                <a:solidFill>
                  <a:srgbClr val="CC0000"/>
                </a:solidFill>
                <a:latin typeface="MS Mincho" pitchFamily="49" charset="-128"/>
                <a:ea typeface="MS Mincho" pitchFamily="49" charset="-128"/>
              </a:rPr>
              <a:t>Растровые</a:t>
            </a:r>
          </a:p>
          <a:p>
            <a:pPr algn="r"/>
            <a:r>
              <a:rPr lang="ru-RU" sz="1600" dirty="0" smtClean="0"/>
              <a:t>Символы представлены группой пикселей</a:t>
            </a:r>
            <a:endParaRPr lang="ru-RU" sz="1600" dirty="0"/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428596" y="3286124"/>
            <a:ext cx="29289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CC0000"/>
                </a:solidFill>
              </a:rPr>
              <a:t>Пропорциональные</a:t>
            </a:r>
          </a:p>
          <a:p>
            <a:pPr algn="r"/>
            <a:r>
              <a:rPr lang="ru-RU" sz="1600" dirty="0" smtClean="0"/>
              <a:t>У каждого символа своя ширина</a:t>
            </a:r>
            <a:endParaRPr lang="ru-RU" sz="1600" dirty="0"/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714348" y="4500570"/>
            <a:ext cx="321471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 засечками</a:t>
            </a:r>
          </a:p>
          <a:p>
            <a:pPr algn="r"/>
            <a:r>
              <a:rPr lang="ru-RU" sz="1600" dirty="0" smtClean="0"/>
              <a:t>Используются для заголовков, выделений в</a:t>
            </a:r>
            <a:r>
              <a:rPr lang="ru-RU" sz="2000" dirty="0" smtClean="0"/>
              <a:t> </a:t>
            </a:r>
            <a:r>
              <a:rPr lang="ru-RU" sz="1600" dirty="0" smtClean="0"/>
              <a:t>тексте, подписей к  рисункам</a:t>
            </a:r>
            <a:endParaRPr lang="ru-RU" sz="1600" dirty="0"/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5929322" y="3357562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CC0000"/>
                </a:solidFill>
                <a:latin typeface="Courier New Cyr" pitchFamily="49" charset="-52"/>
              </a:rPr>
              <a:t>Моноширинные</a:t>
            </a:r>
            <a:r>
              <a:rPr lang="ru-RU" sz="2400" dirty="0" smtClean="0">
                <a:solidFill>
                  <a:srgbClr val="CC0000"/>
                </a:solidFill>
                <a:latin typeface="Courier New Cyr" pitchFamily="49" charset="-52"/>
              </a:rPr>
              <a:t> </a:t>
            </a:r>
          </a:p>
          <a:p>
            <a:r>
              <a:rPr lang="ru-RU" sz="1600" dirty="0" smtClean="0"/>
              <a:t>Ширина всех символов одинакова</a:t>
            </a:r>
            <a:endParaRPr lang="ru-RU" sz="1600" dirty="0"/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5500694" y="4500570"/>
            <a:ext cx="1857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Рубленные</a:t>
            </a:r>
          </a:p>
          <a:p>
            <a:r>
              <a:rPr lang="ru-RU" sz="1600" dirty="0" smtClean="0"/>
              <a:t>Используются в большинстве печатных текстов</a:t>
            </a:r>
            <a:endParaRPr lang="ru-RU" sz="1600" dirty="0"/>
          </a:p>
        </p:txBody>
      </p:sp>
      <p:pic>
        <p:nvPicPr>
          <p:cNvPr id="29" name="Рисунок 28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00768"/>
            <a:ext cx="9144000" cy="857232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21429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К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акие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б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ывают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2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lzevir" pitchFamily="34" charset="0"/>
              </a:rPr>
              <a:t> </a:t>
            </a:r>
            <a:r>
              <a:rPr lang="ru-RU" sz="6000" b="1" spc="3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ш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рифты</a:t>
            </a: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357554" y="2428868"/>
            <a:ext cx="2455859" cy="2252659"/>
            <a:chOff x="3506" y="3406"/>
            <a:chExt cx="4655" cy="4222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 rot="2372480">
              <a:off x="6416" y="6715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8531895">
              <a:off x="4436" y="6715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 rot="13746457">
              <a:off x="4508" y="3357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 rot="10800000">
              <a:off x="3506" y="4957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7346" y="4934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 rot="-3502092">
              <a:off x="6317" y="3357"/>
              <a:ext cx="815" cy="91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AutoShape 9" descr="50%"/>
            <p:cNvSpPr>
              <a:spLocks noChangeArrowheads="1"/>
            </p:cNvSpPr>
            <p:nvPr/>
          </p:nvSpPr>
          <p:spPr bwMode="auto">
            <a:xfrm>
              <a:off x="4038" y="3809"/>
              <a:ext cx="3520" cy="3246"/>
            </a:xfrm>
            <a:prstGeom prst="hexagon">
              <a:avLst>
                <a:gd name="adj" fmla="val 27110"/>
                <a:gd name="vf" fmla="val 11547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3714744" y="328612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Шрифты</a:t>
            </a:r>
            <a:endParaRPr lang="ru-RU" sz="2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5500694" y="1857364"/>
            <a:ext cx="3000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C0000"/>
                </a:solidFill>
              </a:rPr>
              <a:t>Векторные</a:t>
            </a:r>
          </a:p>
          <a:p>
            <a:r>
              <a:rPr lang="ru-RU" sz="1600" dirty="0" smtClean="0"/>
              <a:t>Символы  описываются математическими формулами</a:t>
            </a:r>
            <a:endParaRPr lang="ru-RU" sz="1600" dirty="0"/>
          </a:p>
        </p:txBody>
      </p:sp>
      <p:grpSp>
        <p:nvGrpSpPr>
          <p:cNvPr id="44" name="Группа 43"/>
          <p:cNvGrpSpPr/>
          <p:nvPr/>
        </p:nvGrpSpPr>
        <p:grpSpPr>
          <a:xfrm rot="10800000">
            <a:off x="8715403" y="1857364"/>
            <a:ext cx="428597" cy="4221184"/>
            <a:chOff x="-1" y="1714488"/>
            <a:chExt cx="500036" cy="4221184"/>
          </a:xfrm>
        </p:grpSpPr>
        <p:sp>
          <p:nvSpPr>
            <p:cNvPr id="1034" name="AutoShape 10" descr="50%"/>
            <p:cNvSpPr>
              <a:spLocks noChangeArrowheads="1"/>
            </p:cNvSpPr>
            <p:nvPr/>
          </p:nvSpPr>
          <p:spPr bwMode="auto">
            <a:xfrm>
              <a:off x="1" y="1714488"/>
              <a:ext cx="500034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AutoShape 10" descr="50%"/>
            <p:cNvSpPr>
              <a:spLocks noChangeArrowheads="1"/>
            </p:cNvSpPr>
            <p:nvPr/>
          </p:nvSpPr>
          <p:spPr bwMode="auto">
            <a:xfrm>
              <a:off x="0" y="3214686"/>
              <a:ext cx="500034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AutoShape 10" descr="50%"/>
            <p:cNvSpPr>
              <a:spLocks noChangeArrowheads="1"/>
            </p:cNvSpPr>
            <p:nvPr/>
          </p:nvSpPr>
          <p:spPr bwMode="auto">
            <a:xfrm>
              <a:off x="-1" y="4786322"/>
              <a:ext cx="500033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" y="1857364"/>
            <a:ext cx="428596" cy="4078308"/>
            <a:chOff x="0" y="1714488"/>
            <a:chExt cx="500035" cy="4078308"/>
          </a:xfrm>
        </p:grpSpPr>
        <p:sp>
          <p:nvSpPr>
            <p:cNvPr id="46" name="AutoShape 10" descr="50%"/>
            <p:cNvSpPr>
              <a:spLocks noChangeArrowheads="1"/>
            </p:cNvSpPr>
            <p:nvPr/>
          </p:nvSpPr>
          <p:spPr bwMode="auto">
            <a:xfrm>
              <a:off x="1" y="1714488"/>
              <a:ext cx="500034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10" descr="50%"/>
            <p:cNvSpPr>
              <a:spLocks noChangeArrowheads="1"/>
            </p:cNvSpPr>
            <p:nvPr/>
          </p:nvSpPr>
          <p:spPr bwMode="auto">
            <a:xfrm>
              <a:off x="0" y="3214686"/>
              <a:ext cx="500034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AutoShape 10" descr="50%"/>
            <p:cNvSpPr>
              <a:spLocks noChangeArrowheads="1"/>
            </p:cNvSpPr>
            <p:nvPr/>
          </p:nvSpPr>
          <p:spPr bwMode="auto">
            <a:xfrm>
              <a:off x="0" y="4643446"/>
              <a:ext cx="500034" cy="1149350"/>
            </a:xfrm>
            <a:prstGeom prst="homePlate">
              <a:avLst>
                <a:gd name="adj" fmla="val 25000"/>
              </a:avLst>
            </a:prstGeom>
            <a:pattFill prst="pct50">
              <a:fgClr>
                <a:srgbClr val="FF0000"/>
              </a:fgClr>
              <a:bgClr>
                <a:srgbClr val="FFFFFF"/>
              </a:bgClr>
            </a:pattFill>
            <a:ln w="63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7" name="Рисунок 26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48" y="5286388"/>
            <a:ext cx="1195907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6" grpId="0"/>
      <p:bldP spid="1229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034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-500098" y="0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Ш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рифты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азличного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т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ипа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1428737"/>
          <a:ext cx="6858048" cy="40188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24"/>
                <a:gridCol w="3429024"/>
              </a:tblGrid>
              <a:tr h="83244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Шрифт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Пример</a:t>
                      </a:r>
                      <a:endParaRPr lang="ru-RU" sz="3600" dirty="0"/>
                    </a:p>
                  </a:txBody>
                  <a:tcPr/>
                </a:tc>
              </a:tr>
              <a:tr h="79659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Times New Roman" pitchFamily="18" charset="0"/>
                        </a:rPr>
                        <a:t>Times</a:t>
                      </a:r>
                      <a:r>
                        <a:rPr lang="en-US" baseline="0" dirty="0" smtClean="0">
                          <a:latin typeface="+mn-lt"/>
                          <a:cs typeface="Times New Roman" pitchFamily="18" charset="0"/>
                        </a:rPr>
                        <a:t> New Roman</a:t>
                      </a:r>
                      <a:endParaRPr lang="ru-RU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/>
                </a:tc>
              </a:tr>
              <a:tr h="7965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Arial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Информатика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65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Courier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Courier New Cyr" pitchFamily="49" charset="-52"/>
                          <a:ea typeface="+mn-ea"/>
                          <a:cs typeface="Arial" pitchFamily="34" charset="0"/>
                        </a:rPr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7965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Wingdings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Wingdings"/>
                        </a:rPr>
                        <a:t></a:t>
                      </a:r>
                      <a:endParaRPr lang="ru-RU" baseline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малч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5260848"/>
            <a:ext cx="1322832" cy="1597152"/>
          </a:xfrm>
          <a:prstGeom prst="rect">
            <a:avLst/>
          </a:prstGeom>
        </p:spPr>
      </p:pic>
      <p:sp>
        <p:nvSpPr>
          <p:cNvPr id="4098" name="AutoShape 2" descr="Темный диагональный 1"/>
          <p:cNvSpPr>
            <a:spLocks noChangeArrowheads="1"/>
          </p:cNvSpPr>
          <p:nvPr/>
        </p:nvSpPr>
        <p:spPr bwMode="auto">
          <a:xfrm>
            <a:off x="1" y="1428736"/>
            <a:ext cx="642910" cy="4071966"/>
          </a:xfrm>
          <a:prstGeom prst="homePlate">
            <a:avLst>
              <a:gd name="adj" fmla="val 25000"/>
            </a:avLst>
          </a:prstGeom>
          <a:pattFill prst="dkDnDiag">
            <a:fgClr>
              <a:srgbClr val="E36C0A"/>
            </a:fgClr>
            <a:bgClr>
              <a:srgbClr val="FFFFFF"/>
            </a:bgClr>
          </a:pattFill>
          <a:ln w="9525">
            <a:solidFill>
              <a:srgbClr val="E36C0A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71536" y="0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3200" b="1" spc="3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азмер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ш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рифта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71546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Единицей измерения  размера шрифта является пункт (1 пункт (</a:t>
            </a:r>
            <a:r>
              <a:rPr lang="ru-RU" sz="2000" dirty="0" err="1" smtClean="0"/>
              <a:t>пт</a:t>
            </a:r>
            <a:r>
              <a:rPr lang="ru-RU" sz="2000" dirty="0" smtClean="0"/>
              <a:t>)=0,376 мм). Размеры шрифта можно </a:t>
            </a:r>
            <a:r>
              <a:rPr lang="ru-RU" sz="2000" smtClean="0"/>
              <a:t>изменять от 1 </a:t>
            </a:r>
            <a:r>
              <a:rPr lang="ru-RU" sz="2000" dirty="0" smtClean="0"/>
              <a:t>до 1638 пунктов.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8 </a:t>
            </a:r>
            <a:r>
              <a:rPr lang="ru-RU" sz="8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r>
              <a:rPr lang="ru-RU" sz="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12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12 </a:t>
            </a:r>
            <a:r>
              <a:rPr lang="ru-RU" sz="12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endParaRPr lang="ru-RU" sz="1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16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24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32 </a:t>
            </a:r>
            <a:r>
              <a:rPr lang="ru-RU" sz="32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44 </a:t>
            </a:r>
            <a:r>
              <a:rPr lang="ru-RU" sz="44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Шрифт размером 54 </a:t>
            </a:r>
            <a:r>
              <a:rPr lang="ru-RU" sz="54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r>
              <a:rPr lang="ru-RU" sz="5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algn="ctr"/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Шрифт </a:t>
            </a: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>размером</a:t>
            </a:r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 60 </a:t>
            </a:r>
            <a:r>
              <a:rPr lang="ru-RU" sz="6600" dirty="0" err="1" smtClean="0">
                <a:solidFill>
                  <a:schemeClr val="accent6">
                    <a:lumMod val="50000"/>
                  </a:schemeClr>
                </a:solidFill>
              </a:rPr>
              <a:t>пт</a:t>
            </a:r>
            <a:r>
              <a:rPr lang="ru-RU" sz="6600" dirty="0" smtClean="0"/>
              <a:t>  </a:t>
            </a:r>
            <a:endParaRPr lang="ru-RU" sz="6600" dirty="0"/>
          </a:p>
        </p:txBody>
      </p:sp>
      <p:pic>
        <p:nvPicPr>
          <p:cNvPr id="4" name="Рисунок 3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5" name="Рисунок 4" descr="девочка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5918" y="5786454"/>
            <a:ext cx="815385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28660" y="0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ачертание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ид</a:t>
            </a:r>
            <a:r>
              <a:rPr lang="ru-RU" sz="6000" b="1" spc="1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с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имволов</a:t>
            </a:r>
          </a:p>
        </p:txBody>
      </p:sp>
      <p:pic>
        <p:nvPicPr>
          <p:cNvPr id="3" name="Рисунок 2" descr="буквы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072206"/>
            <a:ext cx="9144000" cy="785794"/>
          </a:xfrm>
          <a:prstGeom prst="rect">
            <a:avLst/>
          </a:prstGeom>
        </p:spPr>
      </p:pic>
      <p:pic>
        <p:nvPicPr>
          <p:cNvPr id="4" name="Рисунок 3" descr="мал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958" y="5260848"/>
            <a:ext cx="1322832" cy="159715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00174"/>
          <a:ext cx="8572560" cy="375225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429156"/>
                <a:gridCol w="4143404"/>
              </a:tblGrid>
              <a:tr h="56074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 форматирования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Внешний вид символа</a:t>
                      </a:r>
                      <a:endParaRPr lang="ru-RU" sz="2000" dirty="0"/>
                    </a:p>
                  </a:txBody>
                  <a:tcPr/>
                </a:tc>
              </a:tr>
              <a:tr h="38877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Полужирное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Начертание</a:t>
                      </a:r>
                      <a:endParaRPr lang="ru-RU" sz="2000" b="1" dirty="0"/>
                    </a:p>
                  </a:txBody>
                  <a:tcPr/>
                </a:tc>
              </a:tr>
              <a:tr h="38877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Курсивное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/>
                        <a:t>Начертание</a:t>
                      </a:r>
                      <a:endParaRPr lang="ru-RU" sz="2000" b="0" i="1" dirty="0"/>
                    </a:p>
                  </a:txBody>
                  <a:tcPr/>
                </a:tc>
              </a:tr>
              <a:tr h="38877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Полужирное курсивное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dirty="0" smtClean="0"/>
                        <a:t>Начертание</a:t>
                      </a:r>
                    </a:p>
                  </a:txBody>
                  <a:tcPr/>
                </a:tc>
              </a:tr>
              <a:tr h="38877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Тип линии подчеркивания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sng" baseline="0" dirty="0" smtClean="0"/>
                        <a:t>Сплошная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u="dashHeavy" baseline="0" dirty="0" smtClean="0"/>
                        <a:t>пунктирная</a:t>
                      </a:r>
                      <a:r>
                        <a:rPr lang="ru-RU" sz="2000" dirty="0" smtClean="0"/>
                        <a:t>,</a:t>
                      </a:r>
                      <a:r>
                        <a:rPr lang="ru-RU" sz="2000" u="wavy" baseline="0" dirty="0" smtClean="0"/>
                        <a:t> волнистая</a:t>
                      </a:r>
                      <a:endParaRPr lang="ru-RU" sz="2000" u="wavy" baseline="0" dirty="0"/>
                    </a:p>
                  </a:txBody>
                  <a:tcPr/>
                </a:tc>
              </a:tr>
              <a:tr h="547669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Вид символов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30000" dirty="0" smtClean="0"/>
                        <a:t>Верхний индекс, </a:t>
                      </a:r>
                      <a:r>
                        <a:rPr lang="ru-RU" sz="2000" baseline="-25000" dirty="0" smtClean="0"/>
                        <a:t>нижний индекс</a:t>
                      </a:r>
                      <a:r>
                        <a:rPr lang="ru-RU" sz="2000" baseline="0" dirty="0" smtClean="0"/>
                        <a:t>, </a:t>
                      </a:r>
                      <a:r>
                        <a:rPr lang="ru-RU" sz="2000" strike="sngStrike" baseline="0" dirty="0" smtClean="0"/>
                        <a:t>зачеркнутый</a:t>
                      </a:r>
                      <a:endParaRPr lang="ru-RU" sz="2000" strike="sngStrike" baseline="0" dirty="0"/>
                    </a:p>
                  </a:txBody>
                  <a:tcPr/>
                </a:tc>
              </a:tr>
              <a:tr h="1058881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Расстояние между символами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spc="300" baseline="0" dirty="0" smtClean="0"/>
                        <a:t>Разреженный, </a:t>
                      </a:r>
                      <a:r>
                        <a:rPr lang="ru-RU" sz="2000" spc="-300" baseline="0" dirty="0" smtClean="0"/>
                        <a:t>уплотненный</a:t>
                      </a:r>
                      <a:endParaRPr lang="ru-RU" sz="2000" spc="-3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28660" y="0"/>
            <a:ext cx="98584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Ц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вет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spc="100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itchFamily="66" charset="0"/>
              </a:rPr>
              <a:t>ш</a:t>
            </a:r>
            <a:r>
              <a:rPr lang="ru-RU" sz="3600" b="1" spc="10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рифта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  <a:ea typeface="MS Mincho" pitchFamily="49" charset="-128"/>
              </a:rPr>
              <a:t>Каждый</a:t>
            </a: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  <a:ea typeface="MS Mincho" pitchFamily="49" charset="-128"/>
              </a:rPr>
              <a:t>…..................................</a:t>
            </a:r>
          </a:p>
          <a:p>
            <a:r>
              <a:rPr lang="ru-RU" sz="4000" b="1" dirty="0" smtClean="0">
                <a:solidFill>
                  <a:srgbClr val="FF6600"/>
                </a:solidFill>
                <a:latin typeface="Arial Black" pitchFamily="34" charset="0"/>
                <a:ea typeface="MS Mincho" pitchFamily="49" charset="-128"/>
              </a:rPr>
              <a:t>	охотник ………………….........</a:t>
            </a:r>
            <a:endParaRPr lang="ru-RU" b="1" dirty="0" smtClean="0">
              <a:latin typeface="MS Mincho" pitchFamily="49" charset="-128"/>
              <a:ea typeface="MS Mincho" pitchFamily="49" charset="-128"/>
            </a:endParaRPr>
          </a:p>
          <a:p>
            <a:r>
              <a:rPr lang="ru-RU" sz="4000" b="1" dirty="0" smtClean="0">
                <a:solidFill>
                  <a:srgbClr val="FFFF00"/>
                </a:solidFill>
                <a:latin typeface="Arial Black" pitchFamily="34" charset="0"/>
                <a:ea typeface="MS Mincho" pitchFamily="49" charset="-128"/>
              </a:rPr>
              <a:t>		желает</a:t>
            </a:r>
            <a:r>
              <a:rPr lang="ru-RU" sz="4000" b="1" dirty="0" smtClean="0">
                <a:solidFill>
                  <a:srgbClr val="FFC000"/>
                </a:solidFill>
                <a:latin typeface="Arial Black" pitchFamily="34" charset="0"/>
                <a:ea typeface="MS Mincho" pitchFamily="49" charset="-128"/>
              </a:rPr>
              <a:t> ……………………..</a:t>
            </a:r>
          </a:p>
          <a:p>
            <a:r>
              <a:rPr lang="ru-RU" sz="4000" b="1" dirty="0" smtClean="0">
                <a:solidFill>
                  <a:srgbClr val="00CC00"/>
                </a:solidFill>
                <a:latin typeface="Arial Black" pitchFamily="34" charset="0"/>
                <a:ea typeface="MS Mincho" pitchFamily="49" charset="-128"/>
              </a:rPr>
              <a:t>			знать…………………….</a:t>
            </a:r>
            <a:endParaRPr lang="ru-RU" sz="4000" b="1" dirty="0" smtClean="0">
              <a:solidFill>
                <a:srgbClr val="FFC000"/>
              </a:solidFill>
              <a:latin typeface="Arial Black" pitchFamily="34" charset="0"/>
              <a:ea typeface="MS Mincho" pitchFamily="49" charset="-128"/>
            </a:endParaRPr>
          </a:p>
          <a:p>
            <a:r>
              <a:rPr lang="ru-RU" sz="4000" b="1" dirty="0" smtClean="0">
                <a:solidFill>
                  <a:srgbClr val="00B0F0"/>
                </a:solidFill>
                <a:latin typeface="Arial Black" pitchFamily="34" charset="0"/>
                <a:ea typeface="MS Mincho" pitchFamily="49" charset="-128"/>
              </a:rPr>
              <a:t>				где……………….…..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Arial Black" pitchFamily="34" charset="0"/>
                <a:ea typeface="MS Mincho" pitchFamily="49" charset="-128"/>
              </a:rPr>
              <a:t>					сидят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  <a:ea typeface="MS Mincho" pitchFamily="49" charset="-128"/>
              </a:rPr>
              <a:t> …………..</a:t>
            </a:r>
          </a:p>
          <a:p>
            <a:r>
              <a:rPr lang="ru-RU" sz="4000" b="1" dirty="0" smtClean="0">
                <a:solidFill>
                  <a:schemeClr val="accent4"/>
                </a:solidFill>
                <a:latin typeface="Arial Black" pitchFamily="34" charset="0"/>
                <a:ea typeface="MS Mincho" pitchFamily="49" charset="-128"/>
              </a:rPr>
              <a:t>						фазаны…..</a:t>
            </a:r>
          </a:p>
        </p:txBody>
      </p:sp>
      <p:pic>
        <p:nvPicPr>
          <p:cNvPr id="4" name="Рисунок 3" descr="11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85784" y="3214686"/>
            <a:ext cx="3257573" cy="2714644"/>
          </a:xfrm>
          <a:prstGeom prst="rect">
            <a:avLst/>
          </a:prstGeom>
        </p:spPr>
      </p:pic>
      <p:pic>
        <p:nvPicPr>
          <p:cNvPr id="6" name="Рисунок 5" descr="буквы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42908" y="6072206"/>
            <a:ext cx="9144000" cy="785794"/>
          </a:xfrm>
          <a:prstGeom prst="rect">
            <a:avLst/>
          </a:prstGeom>
        </p:spPr>
      </p:pic>
      <p:pic>
        <p:nvPicPr>
          <p:cNvPr id="5" name="Рисунок 4" descr="девочка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5521249"/>
            <a:ext cx="1071570" cy="1408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638</Words>
  <Application>Microsoft Office PowerPoint</Application>
  <PresentationFormat>Экран (4:3)</PresentationFormat>
  <Paragraphs>149</Paragraphs>
  <Slides>20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Форматирование документа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Форматирование документа</dc:title>
  <dc:creator>Денис</dc:creator>
  <cp:lastModifiedBy>Денис</cp:lastModifiedBy>
  <cp:revision>140</cp:revision>
  <dcterms:modified xsi:type="dcterms:W3CDTF">2011-01-24T19:48:09Z</dcterms:modified>
</cp:coreProperties>
</file>