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1" r:id="rId4"/>
    <p:sldId id="265" r:id="rId5"/>
    <p:sldId id="266" r:id="rId6"/>
    <p:sldId id="267" r:id="rId7"/>
    <p:sldId id="268" r:id="rId8"/>
    <p:sldId id="280" r:id="rId9"/>
    <p:sldId id="263" r:id="rId10"/>
    <p:sldId id="279" r:id="rId11"/>
    <p:sldId id="278" r:id="rId12"/>
    <p:sldId id="272" r:id="rId13"/>
    <p:sldId id="276" r:id="rId14"/>
    <p:sldId id="277" r:id="rId15"/>
    <p:sldId id="270" r:id="rId16"/>
    <p:sldId id="282" r:id="rId17"/>
    <p:sldId id="28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8708-0A40-4705-A0E2-5C57789628D8}" type="datetimeFigureOut">
              <a:rPr lang="ru-RU"/>
              <a:pPr>
                <a:defRPr/>
              </a:pPr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7A040-115D-4CE0-B27D-2FA3E3A5A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D085-116A-435D-8C13-81F9F5F72673}" type="datetimeFigureOut">
              <a:rPr lang="ru-RU"/>
              <a:pPr>
                <a:defRPr/>
              </a:pPr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C326C-0204-4C8C-92FC-EF205E2BC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B594-0577-44E3-A512-3B3D6DC7CC80}" type="datetimeFigureOut">
              <a:rPr lang="ru-RU"/>
              <a:pPr>
                <a:defRPr/>
              </a:pPr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5E374-DF94-4B65-97B3-DE51E126B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920B01-6860-420E-ABCE-0BB3B30067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384A-CD21-4F93-999F-E4AC58123005}" type="datetimeFigureOut">
              <a:rPr lang="ru-RU"/>
              <a:pPr>
                <a:defRPr/>
              </a:pPr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8D2C-AD14-4529-A6BD-4E81FF455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AAC93-9AE4-4174-A5F1-ED4EA2FF5768}" type="datetimeFigureOut">
              <a:rPr lang="ru-RU"/>
              <a:pPr>
                <a:defRPr/>
              </a:pPr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7F6C0-A2FE-4C69-9C66-8BD6D051C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0F13B-F5BD-491E-9F91-8D35118A7F9B}" type="datetimeFigureOut">
              <a:rPr lang="ru-RU"/>
              <a:pPr>
                <a:defRPr/>
              </a:pPr>
              <a:t>30.01.2011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DF183-F235-478D-B891-7DE565079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1A81-2295-4755-91F7-2BB5EBD65519}" type="datetimeFigureOut">
              <a:rPr lang="ru-RU"/>
              <a:pPr>
                <a:defRPr/>
              </a:pPr>
              <a:t>30.01.2011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AED2-EAD3-4220-ACA8-4273D09CF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A138F-641C-405F-B695-2BF6C65CE1C7}" type="datetimeFigureOut">
              <a:rPr lang="ru-RU"/>
              <a:pPr>
                <a:defRPr/>
              </a:pPr>
              <a:t>30.01.2011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CFD6-CD3A-443E-BC88-4BFECB23A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3E30-92C0-49E7-8A00-589DC8A672E5}" type="datetimeFigureOut">
              <a:rPr lang="ru-RU"/>
              <a:pPr>
                <a:defRPr/>
              </a:pPr>
              <a:t>30.01.2011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05074-42B6-4147-8E89-62F8D8685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4424B-4983-4DD4-8ED2-ECB6377FE74C}" type="datetimeFigureOut">
              <a:rPr lang="ru-RU"/>
              <a:pPr>
                <a:defRPr/>
              </a:pPr>
              <a:t>30.01.2011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8BB2-4E9C-49A1-BFF0-7CDA733D63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9AF0-C3F8-460C-A3FB-835D49AC7498}" type="datetimeFigureOut">
              <a:rPr lang="ru-RU"/>
              <a:pPr>
                <a:defRPr/>
              </a:pPr>
              <a:t>30.01.2011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FDCA2-4AA5-48C1-B975-957FB08EF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4B1165-6604-4053-AD4A-446A9404E52A}" type="datetimeFigureOut">
              <a:rPr lang="ru-RU"/>
              <a:pPr>
                <a:defRPr/>
              </a:pPr>
              <a:t>30.01.2011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299F42-AE07-4870-A6A3-4BC812732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ebra.org/en/upload/files/ludmila-chipysheva/zerkalo.html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ebra.org/en/upload/files/ludmila-chipysheva/zerkalo.html" TargetMode="External"/><Relationship Id="rId2" Type="http://schemas.openxmlformats.org/officeDocument/2006/relationships/hyperlink" Target="http://www.geogebra.org/en/upload/files/ludmila-chipysheva/fales1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gif"/><Relationship Id="rId18" Type="http://schemas.openxmlformats.org/officeDocument/2006/relationships/slide" Target="slide13.xml"/><Relationship Id="rId3" Type="http://schemas.openxmlformats.org/officeDocument/2006/relationships/image" Target="../media/image3.wmf"/><Relationship Id="rId21" Type="http://schemas.openxmlformats.org/officeDocument/2006/relationships/slide" Target="slide14.xml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slide" Target="slide8.xml"/><Relationship Id="rId25" Type="http://schemas.openxmlformats.org/officeDocument/2006/relationships/slide" Target="slide9.xml"/><Relationship Id="rId2" Type="http://schemas.openxmlformats.org/officeDocument/2006/relationships/image" Target="../media/image2.wmf"/><Relationship Id="rId16" Type="http://schemas.openxmlformats.org/officeDocument/2006/relationships/slide" Target="slide5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wmf"/><Relationship Id="rId24" Type="http://schemas.openxmlformats.org/officeDocument/2006/relationships/image" Target="../media/image14.wmf"/><Relationship Id="rId5" Type="http://schemas.openxmlformats.org/officeDocument/2006/relationships/image" Target="../media/image5.wmf"/><Relationship Id="rId15" Type="http://schemas.openxmlformats.org/officeDocument/2006/relationships/slide" Target="slide4.xml"/><Relationship Id="rId23" Type="http://schemas.openxmlformats.org/officeDocument/2006/relationships/slide" Target="slide16.xml"/><Relationship Id="rId10" Type="http://schemas.openxmlformats.org/officeDocument/2006/relationships/image" Target="../media/image10.wmf"/><Relationship Id="rId19" Type="http://schemas.openxmlformats.org/officeDocument/2006/relationships/slide" Target="slide12.xml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slide" Target="slide3.xml"/><Relationship Id="rId22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ludmilka88888.webasyst.net/files/5182dba0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wmf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tv.ru/video/matematika/istoriya_matematiki/fales_miletskij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hyperlink" Target="http://www.geogebra.org/en/upload/files/ludmila-chipysheva/fales1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Town_0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4087" cy="45259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Путешествие с геометрией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3132138" y="2708275"/>
            <a:ext cx="1079500" cy="331311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4211638" y="2708275"/>
            <a:ext cx="3097212" cy="201612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V="1">
            <a:off x="3132138" y="4797425"/>
            <a:ext cx="4103687" cy="1223963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60350"/>
            <a:ext cx="8483631" cy="490538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Определение высоты предмета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00042"/>
            <a:ext cx="4281518" cy="5626121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000" dirty="0" smtClean="0"/>
              <a:t>	Человек </a:t>
            </a:r>
            <a:r>
              <a:rPr lang="ru-RU" sz="2000" dirty="0"/>
              <a:t>ростом 180 см ( по </a:t>
            </a:r>
            <a:r>
              <a:rPr lang="ru-RU" sz="2000" dirty="0" smtClean="0"/>
              <a:t>уровню глаз </a:t>
            </a:r>
            <a:r>
              <a:rPr lang="ru-RU" sz="2000" dirty="0"/>
              <a:t>) определяет высоту телебашни. Он втыкает в землю  шест высотой 350 см и отходит от него до тех пор, пока верхушка шеста и верхушка башни  не окажутся расположенными на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/>
              <a:t>   </a:t>
            </a:r>
            <a:r>
              <a:rPr lang="ru-RU" sz="2000" dirty="0" smtClean="0"/>
              <a:t>   </a:t>
            </a:r>
            <a:r>
              <a:rPr lang="ru-RU" sz="2000" dirty="0"/>
              <a:t>одном луче зрения. Отойти ему пришлось на 7 м. Какова высота телебашни, если расстояние от шеста до телебашни равно 630 м</a:t>
            </a:r>
            <a:r>
              <a:rPr lang="ru-RU" sz="2000" dirty="0" smtClean="0"/>
              <a:t>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Решение: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1536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1000108"/>
            <a:ext cx="4248150" cy="4567238"/>
          </a:xfrm>
          <a:noFill/>
          <a:ln/>
        </p:spPr>
      </p:pic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428596" y="5715016"/>
            <a:ext cx="1785950" cy="928694"/>
          </a:xfrm>
          <a:prstGeom prst="horizontalScroll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путешествия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14291"/>
            <a:ext cx="8291512" cy="1500198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Определение ширины реки</a:t>
            </a:r>
            <a:r>
              <a:rPr lang="ru-RU" sz="1800" u="sng" dirty="0"/>
              <a:t/>
            </a:r>
            <a:br>
              <a:rPr lang="ru-RU" sz="1800" u="sng" dirty="0"/>
            </a:br>
            <a:r>
              <a:rPr lang="ru-RU" sz="1800" dirty="0"/>
              <a:t>Человек ростом 180 см ( по уровню глаз ) определяет ширину реки. Он втыкает на берегу шест высотой 170 см и отходит от него до тех пор, пока верхушка шеста и противоположный берег реки не окажутся расположенными на одном луче зрения. Отойти ему пришлось на 10 м. Какова ширина реки?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857364"/>
            <a:ext cx="5928196" cy="3560766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6429388" y="178592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Решение: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428596" y="5715016"/>
            <a:ext cx="1785950" cy="928694"/>
          </a:xfrm>
          <a:prstGeom prst="horizontalScroll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путешествия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Определение глубины колодца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6613"/>
            <a:ext cx="4038600" cy="5289550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	</a:t>
            </a:r>
            <a:r>
              <a:rPr lang="ru-RU" sz="2000" dirty="0" smtClean="0"/>
              <a:t>Человек </a:t>
            </a:r>
            <a:r>
              <a:rPr lang="ru-RU" sz="2000" dirty="0"/>
              <a:t>ростом 2 м определяет глубину уровня воды в колодце шириной 3 м. Он отходит от кромки колодца до тех пор, пока не перестает видеть воду в нем. Отойти пришлось на 1м. Какова глубина уровня воды</a:t>
            </a:r>
            <a:r>
              <a:rPr lang="ru-RU" sz="2000" dirty="0" smtClean="0"/>
              <a:t>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836613"/>
            <a:ext cx="4038600" cy="5189537"/>
          </a:xfrm>
          <a:noFill/>
          <a:ln/>
        </p:spPr>
      </p:pic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428596" y="5715016"/>
            <a:ext cx="1785950" cy="928694"/>
          </a:xfrm>
          <a:prstGeom prst="horizontalScroll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путешествия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</a:rPr>
              <a:t>Определение расстояния до недоступной точки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2" y="785794"/>
            <a:ext cx="4357718" cy="5340369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	</a:t>
            </a:r>
            <a:r>
              <a:rPr lang="ru-RU" sz="2000" dirty="0" smtClean="0"/>
              <a:t>Радиолокационный </a:t>
            </a:r>
            <a:r>
              <a:rPr lang="ru-RU" sz="2000" dirty="0"/>
              <a:t>пост наблюдения находится в 20 км от горы высотой 3 км. Из-за горы на высоте 9 км летит самолёт. На каком расстоянии (по горизонтали) он будет обнаружен</a:t>
            </a:r>
            <a:r>
              <a:rPr lang="ru-RU" sz="2000" dirty="0" smtClean="0"/>
              <a:t>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Решение: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714356"/>
            <a:ext cx="4032250" cy="4729162"/>
          </a:xfrm>
          <a:noFill/>
          <a:ln/>
        </p:spPr>
      </p:pic>
      <p:sp>
        <p:nvSpPr>
          <p:cNvPr id="5" name="Горизонтальный свиток 4">
            <a:hlinkClick r:id="rId3" action="ppaction://hlinksldjump"/>
          </p:cNvPr>
          <p:cNvSpPr/>
          <p:nvPr/>
        </p:nvSpPr>
        <p:spPr>
          <a:xfrm>
            <a:off x="428596" y="5715016"/>
            <a:ext cx="1785950" cy="928694"/>
          </a:xfrm>
          <a:prstGeom prst="horizontalScroll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путешествия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</a:rPr>
              <a:t>Определение расстояний с помощью монеты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/>
              <a:t>На каком расстоянии от наблюдателя находится заводская труба высотой 150 метров, если монета диаметром 15мм , находящаяся на расстоянии вытянутой руки ( 60 см)от глаза, заслоняет эту трубу полностью ?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472" y="1428736"/>
            <a:ext cx="6064393" cy="3236916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71472" y="478632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Решение: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Определение высоты дерева с помощью зеркала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000108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Кликнув по рисунку можно сделать его интерактивным</a:t>
            </a:r>
            <a:endParaRPr lang="ru-RU" dirty="0"/>
          </a:p>
        </p:txBody>
      </p:sp>
      <p:sp>
        <p:nvSpPr>
          <p:cNvPr id="5" name="Горизонтальный свиток 4">
            <a:hlinkClick r:id="rId2" action="ppaction://hlinksldjump"/>
          </p:cNvPr>
          <p:cNvSpPr/>
          <p:nvPr/>
        </p:nvSpPr>
        <p:spPr>
          <a:xfrm>
            <a:off x="7215206" y="5786454"/>
            <a:ext cx="1785950" cy="928694"/>
          </a:xfrm>
          <a:prstGeom prst="horizontalScroll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путешествия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Дом\Рабочий стол\КОНКУРСНЫЙ УРОК\как определить высоту дерева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357298"/>
            <a:ext cx="5934087" cy="5123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Какие типы практических задач можно решить, применяя подобие треугольников?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357298"/>
            <a:ext cx="2286016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 descr="C:\Documents and Settings\Дом\Рабочий стол\КОНКУРСНЫЙ УРОК\применение подобия\каринки для задач\CBIZ03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1857388" cy="1665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1357298"/>
            <a:ext cx="2286016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8" descr="C:\Documents and Settings\Дом\Рабочий стол\КОНКУРСНЫЙ УРОК\применение подобия\каринки для задач\LANDS00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1809763" cy="17145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3929066"/>
            <a:ext cx="2286016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1" descr="C:\Documents and Settings\Дом\Рабочий стол\КОНКУРСНЫЙ УРОК\применение подобия\каринки для задач\LANDS08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72008"/>
            <a:ext cx="2071670" cy="146235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3929066"/>
            <a:ext cx="2286016" cy="2357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7" descr="C:\Documents and Settings\Дом\Рабочий стол\КОНКУРСНЫЙ УРОК\применение подобия\каринки для задач\LANDS004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286256"/>
            <a:ext cx="1708130" cy="18203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786446" y="1428736"/>
            <a:ext cx="3071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Какие инструменты или подручные средства можно использовать?</a:t>
            </a:r>
          </a:p>
          <a:p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714620"/>
            <a:ext cx="17145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715008" y="535782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Пусть Муза Геометрии будет к Вам всегда благосклонна!!!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Домашнее задание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73581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п. 64. Практические приложения подобия треугольников,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Интернет-ресурсы: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hlinkClick r:id="rId2"/>
              </a:rPr>
              <a:t>http://www.geogebra.org/en/upload/files/ludmila-chipysheva/fales1.html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  <a:hlinkClick r:id="rId3"/>
              </a:rPr>
              <a:t>http://www.geogebra.org/en/upload/files/ludmila-chipysheva/zerkalo.html</a:t>
            </a:r>
            <a:endParaRPr lang="ru-RU" sz="24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№ 581, 582, 583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Придумать задачу на применение подобия треугольников для решения практических задач. Форма выполнения – произвольная (презентация, видео, и т. д.)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 descr="C:\Documents and Settings\Дом\Рабочий стол\КОНКУРСНЫЙ УРОК\применение подобия\каринки для задач\LANDS09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57222" y="-1143032"/>
            <a:ext cx="3716471" cy="5357850"/>
          </a:xfrm>
          <a:prstGeom prst="rect">
            <a:avLst/>
          </a:prstGeom>
          <a:noFill/>
        </p:spPr>
      </p:pic>
      <p:pic>
        <p:nvPicPr>
          <p:cNvPr id="1042" name="Picture 18" descr="C:\Documents and Settings\Дом\Рабочий стол\КОНКУРСНЫЙ УРОК\применение подобия\каринки для задач\LANDS10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69" y="-785842"/>
            <a:ext cx="5468263" cy="4857784"/>
          </a:xfrm>
          <a:prstGeom prst="rect">
            <a:avLst/>
          </a:prstGeom>
          <a:noFill/>
        </p:spPr>
      </p:pic>
      <p:pic>
        <p:nvPicPr>
          <p:cNvPr id="1044" name="Picture 20" descr="C:\Documents and Settings\Дом\Рабочий стол\КОНКУРСНЫЙ УРОК\применение подобия\каринки для задач\LANDS119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-142900"/>
            <a:ext cx="2779132" cy="2921052"/>
          </a:xfrm>
          <a:prstGeom prst="rect">
            <a:avLst/>
          </a:prstGeom>
          <a:noFill/>
        </p:spPr>
      </p:pic>
      <p:pic>
        <p:nvPicPr>
          <p:cNvPr id="1034" name="Picture 10" descr="C:\Documents and Settings\Дом\Рабочий стол\КОНКУРСНЫЙ УРОК\применение подобия\каринки для задач\LANDS06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357430"/>
            <a:ext cx="4170991" cy="4500570"/>
          </a:xfrm>
          <a:prstGeom prst="rect">
            <a:avLst/>
          </a:prstGeom>
          <a:noFill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2285992"/>
            <a:ext cx="2928958" cy="1591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Группа 17"/>
          <p:cNvGrpSpPr/>
          <p:nvPr/>
        </p:nvGrpSpPr>
        <p:grpSpPr>
          <a:xfrm>
            <a:off x="7149550" y="1071546"/>
            <a:ext cx="1994450" cy="1673223"/>
            <a:chOff x="5143504" y="928670"/>
            <a:chExt cx="1994450" cy="1673223"/>
          </a:xfrm>
        </p:grpSpPr>
        <p:pic>
          <p:nvPicPr>
            <p:cNvPr id="1028" name="Picture 4" descr="C:\Documents and Settings\Дом\Рабочий стол\КОНКУРСНЫЙ УРОК\применение подобия\каринки для задач\CBIZ038.WM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143504" y="928670"/>
              <a:ext cx="1994450" cy="1673223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357818" y="1142985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тест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27" name="Picture 3" descr="C:\Documents and Settings\Дом\Рабочий стол\КОНКУРСНЫЙ УРОК\применение подобия\каринки для задач\CBIZ035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1214422"/>
            <a:ext cx="1857388" cy="1665528"/>
          </a:xfrm>
          <a:prstGeom prst="rect">
            <a:avLst/>
          </a:prstGeom>
          <a:noFill/>
        </p:spPr>
      </p:pic>
      <p:pic>
        <p:nvPicPr>
          <p:cNvPr id="1035" name="Picture 11" descr="C:\Documents and Settings\Дом\Рабочий стол\КОНКУРСНЫЙ УРОК\применение подобия\каринки для задач\LANDS086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412" y="3786190"/>
            <a:ext cx="4857784" cy="3429024"/>
          </a:xfrm>
          <a:prstGeom prst="rect">
            <a:avLst/>
          </a:prstGeom>
          <a:noFill/>
        </p:spPr>
      </p:pic>
      <p:pic>
        <p:nvPicPr>
          <p:cNvPr id="1031" name="Picture 7" descr="C:\Documents and Settings\Дом\Рабочий стол\КОНКУРСНЫЙ УРОК\применение подобия\каринки для задач\LANDS004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3000372"/>
            <a:ext cx="3786214" cy="4034903"/>
          </a:xfrm>
          <a:prstGeom prst="rect">
            <a:avLst/>
          </a:prstGeom>
          <a:noFill/>
        </p:spPr>
      </p:pic>
      <p:pic>
        <p:nvPicPr>
          <p:cNvPr id="1032" name="Picture 8" descr="C:\Documents and Settings\Дом\Рабочий стол\КОНКУРСНЫЙ УРОК\применение подобия\каринки для задач\LANDS005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14546" y="2500306"/>
            <a:ext cx="2714644" cy="2571768"/>
          </a:xfrm>
          <a:prstGeom prst="rect">
            <a:avLst/>
          </a:prstGeom>
          <a:noFill/>
        </p:spPr>
      </p:pic>
      <p:pic>
        <p:nvPicPr>
          <p:cNvPr id="1038" name="Picture 14" descr="C:\Documents and Settings\Дом\Рабочий стол\КОНКУРСНЫЙ УРОК\применение подобия\каринки для задач\CBIZ119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57224" y="3143248"/>
            <a:ext cx="1571636" cy="2166006"/>
          </a:xfrm>
          <a:prstGeom prst="rect">
            <a:avLst/>
          </a:prstGeom>
          <a:noFill/>
        </p:spPr>
      </p:pic>
      <p:pic>
        <p:nvPicPr>
          <p:cNvPr id="29" name="Рисунок 6" descr="akadshlyapa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357686" y="1285860"/>
            <a:ext cx="1862138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Двенадцатиугольник 29"/>
          <p:cNvSpPr/>
          <p:nvPr/>
        </p:nvSpPr>
        <p:spPr>
          <a:xfrm>
            <a:off x="4357686" y="2786058"/>
            <a:ext cx="1071570" cy="571504"/>
          </a:xfrm>
          <a:prstGeom prst="do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14" action="ppaction://hlinksldjump"/>
              </a:rPr>
              <a:t>старт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1" name="Двенадцатиугольник 30"/>
          <p:cNvSpPr/>
          <p:nvPr/>
        </p:nvSpPr>
        <p:spPr>
          <a:xfrm>
            <a:off x="7000892" y="2000240"/>
            <a:ext cx="357190" cy="342896"/>
          </a:xfrm>
          <a:prstGeom prst="do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15" action="ppaction://hlinksldjump"/>
              </a:rPr>
              <a:t>2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2" name="Двенадцатиугольник 31">
            <a:hlinkClick r:id="rId16" action="ppaction://hlinksldjump"/>
          </p:cNvPr>
          <p:cNvSpPr/>
          <p:nvPr/>
        </p:nvSpPr>
        <p:spPr>
          <a:xfrm>
            <a:off x="8786810" y="2571744"/>
            <a:ext cx="357190" cy="342896"/>
          </a:xfrm>
          <a:prstGeom prst="do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16" action="ppaction://hlinksldjump"/>
              </a:rPr>
              <a:t>3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3" name="Двенадцатиугольник 32"/>
          <p:cNvSpPr/>
          <p:nvPr/>
        </p:nvSpPr>
        <p:spPr>
          <a:xfrm>
            <a:off x="8786810" y="5214950"/>
            <a:ext cx="357190" cy="342896"/>
          </a:xfrm>
          <a:prstGeom prst="do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17" action="ppaction://hlinksldjump"/>
              </a:rPr>
              <a:t>4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4" name="Двенадцатиугольник 33">
            <a:hlinkClick r:id="rId18" action="ppaction://hlinksldjump"/>
          </p:cNvPr>
          <p:cNvSpPr/>
          <p:nvPr/>
        </p:nvSpPr>
        <p:spPr>
          <a:xfrm>
            <a:off x="4572000" y="5643578"/>
            <a:ext cx="357190" cy="342896"/>
          </a:xfrm>
          <a:prstGeom prst="do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18" action="ppaction://hlinksldjump"/>
              </a:rPr>
              <a:t>8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5" name="Двенадцатиугольник 34"/>
          <p:cNvSpPr/>
          <p:nvPr/>
        </p:nvSpPr>
        <p:spPr>
          <a:xfrm>
            <a:off x="2928926" y="4500570"/>
            <a:ext cx="357190" cy="342896"/>
          </a:xfrm>
          <a:prstGeom prst="do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19" action="ppaction://hlinksldjump"/>
              </a:rPr>
              <a:t>9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6" name="Двенадцатиугольник 35"/>
          <p:cNvSpPr/>
          <p:nvPr/>
        </p:nvSpPr>
        <p:spPr>
          <a:xfrm>
            <a:off x="785786" y="6286520"/>
            <a:ext cx="357190" cy="342896"/>
          </a:xfrm>
          <a:prstGeom prst="do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20" action="ppaction://hlinksldjump"/>
              </a:rPr>
              <a:t>7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7" name="Двенадцатиугольник 36"/>
          <p:cNvSpPr/>
          <p:nvPr/>
        </p:nvSpPr>
        <p:spPr>
          <a:xfrm>
            <a:off x="714348" y="4000504"/>
            <a:ext cx="642942" cy="428628"/>
          </a:xfrm>
          <a:prstGeom prst="do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21" action="ppaction://hlinksldjump"/>
              </a:rPr>
              <a:t>10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8" name="Двенадцатиугольник 37"/>
          <p:cNvSpPr/>
          <p:nvPr/>
        </p:nvSpPr>
        <p:spPr>
          <a:xfrm>
            <a:off x="1714480" y="2571744"/>
            <a:ext cx="357190" cy="342896"/>
          </a:xfrm>
          <a:prstGeom prst="do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22" action="ppaction://hlinksldjump"/>
              </a:rPr>
              <a:t>6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9" name="Двенадцатиугольник 38"/>
          <p:cNvSpPr/>
          <p:nvPr/>
        </p:nvSpPr>
        <p:spPr>
          <a:xfrm>
            <a:off x="2786050" y="928670"/>
            <a:ext cx="1285884" cy="571504"/>
          </a:xfrm>
          <a:prstGeom prst="do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23" action="ppaction://hlinksldjump"/>
              </a:rPr>
              <a:t>финиш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41" name="Скругленная соединительная линия 40"/>
          <p:cNvCxnSpPr/>
          <p:nvPr/>
        </p:nvCxnSpPr>
        <p:spPr>
          <a:xfrm flipV="1">
            <a:off x="5500694" y="2214554"/>
            <a:ext cx="1428760" cy="857256"/>
          </a:xfrm>
          <a:prstGeom prst="curvedConnector3">
            <a:avLst>
              <a:gd name="adj1" fmla="val 48061"/>
            </a:avLst>
          </a:prstGeom>
          <a:ln w="50800" cmpd="sng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кругленная соединительная линия 49"/>
          <p:cNvCxnSpPr>
            <a:endCxn id="32" idx="9"/>
          </p:cNvCxnSpPr>
          <p:nvPr/>
        </p:nvCxnSpPr>
        <p:spPr>
          <a:xfrm>
            <a:off x="7286644" y="2143116"/>
            <a:ext cx="1548023" cy="474570"/>
          </a:xfrm>
          <a:prstGeom prst="curvedConnector3">
            <a:avLst>
              <a:gd name="adj1" fmla="val 50000"/>
            </a:avLst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hape 56"/>
          <p:cNvCxnSpPr>
            <a:stCxn id="32" idx="3"/>
          </p:cNvCxnSpPr>
          <p:nvPr/>
        </p:nvCxnSpPr>
        <p:spPr>
          <a:xfrm>
            <a:off x="9096143" y="2868698"/>
            <a:ext cx="47857" cy="131674"/>
          </a:xfrm>
          <a:prstGeom prst="curvedConnector4">
            <a:avLst>
              <a:gd name="adj1" fmla="val 477673"/>
              <a:gd name="adj2" fmla="val 67445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endCxn id="33" idx="9"/>
          </p:cNvCxnSpPr>
          <p:nvPr/>
        </p:nvCxnSpPr>
        <p:spPr>
          <a:xfrm rot="5400000">
            <a:off x="7722267" y="4041335"/>
            <a:ext cx="2331958" cy="107157"/>
          </a:xfrm>
          <a:prstGeom prst="curvedConnector4">
            <a:avLst>
              <a:gd name="adj1" fmla="val 49015"/>
              <a:gd name="adj2" fmla="val 313332"/>
            </a:avLst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Горизонтальный свиток 84"/>
          <p:cNvSpPr/>
          <p:nvPr/>
        </p:nvSpPr>
        <p:spPr>
          <a:xfrm>
            <a:off x="1428728" y="0"/>
            <a:ext cx="5929354" cy="1000108"/>
          </a:xfrm>
          <a:prstGeom prst="horizontalScroll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000232" y="214290"/>
            <a:ext cx="55007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</a:rPr>
              <a:t>Карта путешествия</a:t>
            </a:r>
            <a:endParaRPr lang="ru-RU" sz="3200" dirty="0"/>
          </a:p>
        </p:txBody>
      </p:sp>
      <p:pic>
        <p:nvPicPr>
          <p:cNvPr id="1046" name="Picture 22" descr="C:\Documents and Settings\Дом\Рабочий стол\КОНКУРСНЫЙ УРОК\применение подобия\каринки для задач\LANDS001.WMF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5572132" y="4929198"/>
            <a:ext cx="1927493" cy="1928802"/>
          </a:xfrm>
          <a:prstGeom prst="rect">
            <a:avLst/>
          </a:prstGeom>
          <a:noFill/>
        </p:spPr>
      </p:pic>
      <p:sp>
        <p:nvSpPr>
          <p:cNvPr id="96" name="Двенадцатиугольник 95"/>
          <p:cNvSpPr/>
          <p:nvPr/>
        </p:nvSpPr>
        <p:spPr>
          <a:xfrm>
            <a:off x="6786578" y="6000768"/>
            <a:ext cx="357190" cy="342896"/>
          </a:xfrm>
          <a:prstGeom prst="dodec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hlinkClick r:id="rId25" action="ppaction://hlinksldjump"/>
              </a:rPr>
              <a:t>5</a:t>
            </a:r>
            <a:endParaRPr lang="ru-RU" b="1" dirty="0">
              <a:solidFill>
                <a:srgbClr val="FFFF00"/>
              </a:solidFill>
            </a:endParaRPr>
          </a:p>
        </p:txBody>
      </p:sp>
      <p:cxnSp>
        <p:nvCxnSpPr>
          <p:cNvPr id="101" name="Shape 100"/>
          <p:cNvCxnSpPr>
            <a:stCxn id="33" idx="5"/>
          </p:cNvCxnSpPr>
          <p:nvPr/>
        </p:nvCxnSpPr>
        <p:spPr>
          <a:xfrm rot="5400000">
            <a:off x="7702040" y="5071012"/>
            <a:ext cx="728674" cy="1702342"/>
          </a:xfrm>
          <a:prstGeom prst="curvedConnector2">
            <a:avLst/>
          </a:prstGeom>
          <a:ln w="508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кругленная соединительная линия 76"/>
          <p:cNvCxnSpPr/>
          <p:nvPr/>
        </p:nvCxnSpPr>
        <p:spPr>
          <a:xfrm rot="10800000">
            <a:off x="4929190" y="5929330"/>
            <a:ext cx="1986208" cy="406504"/>
          </a:xfrm>
          <a:prstGeom prst="curvedConnector3">
            <a:avLst>
              <a:gd name="adj1" fmla="val 50000"/>
            </a:avLst>
          </a:prstGeom>
          <a:ln w="444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Скругленная соединительная линия 72">
            <a:hlinkClick r:id="rId18" action="ppaction://hlinksldjump"/>
          </p:cNvPr>
          <p:cNvCxnSpPr/>
          <p:nvPr/>
        </p:nvCxnSpPr>
        <p:spPr>
          <a:xfrm rot="5400000" flipH="1">
            <a:off x="2645790" y="1997624"/>
            <a:ext cx="3554530" cy="4845646"/>
          </a:xfrm>
          <a:prstGeom prst="curvedConnector4">
            <a:avLst>
              <a:gd name="adj1" fmla="val -6431"/>
              <a:gd name="adj2" fmla="val 45631"/>
            </a:avLst>
          </a:prstGeom>
          <a:ln w="444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кругленная соединительная линия 79"/>
          <p:cNvCxnSpPr/>
          <p:nvPr/>
        </p:nvCxnSpPr>
        <p:spPr>
          <a:xfrm rot="10800000">
            <a:off x="3143240" y="4786322"/>
            <a:ext cx="3702638" cy="1514492"/>
          </a:xfrm>
          <a:prstGeom prst="curvedConnector2">
            <a:avLst/>
          </a:prstGeom>
          <a:ln w="444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кругленная соединительная линия 73"/>
          <p:cNvCxnSpPr>
            <a:stCxn id="96" idx="4"/>
            <a:endCxn id="36" idx="3"/>
          </p:cNvCxnSpPr>
          <p:nvPr/>
        </p:nvCxnSpPr>
        <p:spPr>
          <a:xfrm rot="5400000">
            <a:off x="3934170" y="3504614"/>
            <a:ext cx="239810" cy="5917911"/>
          </a:xfrm>
          <a:prstGeom prst="curvedConnector2">
            <a:avLst/>
          </a:prstGeom>
          <a:ln w="444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кругленная соединительная линия 81"/>
          <p:cNvCxnSpPr>
            <a:endCxn id="37" idx="5"/>
          </p:cNvCxnSpPr>
          <p:nvPr/>
        </p:nvCxnSpPr>
        <p:spPr>
          <a:xfrm rot="10800000">
            <a:off x="949678" y="4429132"/>
            <a:ext cx="5051083" cy="2071702"/>
          </a:xfrm>
          <a:prstGeom prst="curvedConnector2">
            <a:avLst/>
          </a:prstGeom>
          <a:ln w="444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75" y="404813"/>
            <a:ext cx="7772400" cy="1309675"/>
          </a:xfrm>
        </p:spPr>
        <p:txBody>
          <a:bodyPr>
            <a:normAutofit/>
          </a:bodyPr>
          <a:lstStyle/>
          <a:p>
            <a:pPr algn="ctr"/>
            <a:r>
              <a:rPr lang="ru-RU" sz="3600" i="1" cap="none" dirty="0" smtClean="0">
                <a:solidFill>
                  <a:srgbClr val="C00000"/>
                </a:solidFill>
                <a:latin typeface="Arial" charset="0"/>
              </a:rPr>
              <a:t>Зачем мы отправляемся в путешествие?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1643050"/>
            <a:ext cx="8026400" cy="3571900"/>
          </a:xfrm>
        </p:spPr>
        <p:txBody>
          <a:bodyPr>
            <a:normAutofit lnSpcReduction="10000"/>
          </a:bodyPr>
          <a:lstStyle/>
          <a:p>
            <a:pPr>
              <a:spcBef>
                <a:spcPts val="575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Цель путешествия: </a:t>
            </a:r>
          </a:p>
          <a:p>
            <a:pPr>
              <a:spcBef>
                <a:spcPts val="575"/>
              </a:spcBef>
            </a:pPr>
            <a:r>
              <a:rPr lang="ru-RU" sz="3600" dirty="0" smtClean="0">
                <a:solidFill>
                  <a:srgbClr val="002060"/>
                </a:solidFill>
              </a:rPr>
              <a:t>выяснить, как знания геометрии могут быть полезны человеку в окружающем мире.</a:t>
            </a:r>
          </a:p>
          <a:p>
            <a:pPr>
              <a:spcBef>
                <a:spcPts val="575"/>
              </a:spcBef>
            </a:pPr>
            <a:r>
              <a:rPr lang="ru-RU" sz="3600" b="1" dirty="0" smtClean="0">
                <a:solidFill>
                  <a:srgbClr val="002060"/>
                </a:solidFill>
              </a:rPr>
              <a:t>Участники путешествия: </a:t>
            </a:r>
          </a:p>
          <a:p>
            <a:pPr>
              <a:spcBef>
                <a:spcPts val="575"/>
              </a:spcBef>
            </a:pPr>
            <a:r>
              <a:rPr lang="ru-RU" sz="3600" dirty="0" smtClean="0">
                <a:solidFill>
                  <a:srgbClr val="002060"/>
                </a:solidFill>
              </a:rPr>
              <a:t>5 групп знатоков геометрии.</a:t>
            </a:r>
          </a:p>
        </p:txBody>
      </p:sp>
      <p:pic>
        <p:nvPicPr>
          <p:cNvPr id="6148" name="Рисунок 6" descr="akadshlyap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785794"/>
            <a:ext cx="1862138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Горизонтальный свиток 7">
            <a:hlinkClick r:id="rId3" action="ppaction://hlinksldjump"/>
          </p:cNvPr>
          <p:cNvSpPr/>
          <p:nvPr/>
        </p:nvSpPr>
        <p:spPr>
          <a:xfrm>
            <a:off x="7000892" y="5715016"/>
            <a:ext cx="1785950" cy="928694"/>
          </a:xfrm>
          <a:prstGeom prst="horizontalScroll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путешествия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l"/>
            <a:r>
              <a:rPr lang="ru-RU" sz="3600" b="1" i="1" dirty="0" smtClean="0">
                <a:solidFill>
                  <a:srgbClr val="C00000"/>
                </a:solidFill>
              </a:rPr>
              <a:t>А готовы ли Вы к путешествию</a:t>
            </a:r>
            <a:r>
              <a:rPr lang="ru-RU" sz="4000" b="1" i="1" dirty="0" smtClean="0">
                <a:solidFill>
                  <a:srgbClr val="C00000"/>
                </a:solidFill>
              </a:rPr>
              <a:t>?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85861"/>
            <a:ext cx="4040188" cy="50006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Блиц опрос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" y="1857364"/>
            <a:ext cx="4329114" cy="450059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Какие отрезки называются пропорциональными?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Какие треугольники называются подобными?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Какие признаки подобия треугольников Вы знаете?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Сформулируйте теорему об отношении площадей подобных треугольников.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Средняя линия треугольника и её свойства.</a:t>
            </a:r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86314" y="1214422"/>
            <a:ext cx="4041775" cy="63976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Тестирование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22490"/>
            <a:ext cx="3429024" cy="318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Горизонтальный свиток 9">
            <a:hlinkClick r:id="rId4" action="ppaction://hlinksldjump"/>
          </p:cNvPr>
          <p:cNvSpPr/>
          <p:nvPr/>
        </p:nvSpPr>
        <p:spPr>
          <a:xfrm>
            <a:off x="6858016" y="5786454"/>
            <a:ext cx="1785950" cy="928694"/>
          </a:xfrm>
          <a:prstGeom prst="horizontalScroll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путешествия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929454" y="785794"/>
            <a:ext cx="1994450" cy="1673223"/>
            <a:chOff x="5143504" y="928670"/>
            <a:chExt cx="1994450" cy="1673223"/>
          </a:xfrm>
        </p:grpSpPr>
        <p:pic>
          <p:nvPicPr>
            <p:cNvPr id="12" name="Picture 4" descr="C:\Documents and Settings\Дом\Рабочий стол\КОНКУРСНЫЙ УРОК\применение подобия\каринки для задач\CBIZ038.WM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143504" y="928670"/>
              <a:ext cx="1994450" cy="1673223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357818" y="1142985"/>
              <a:ext cx="785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</a:rPr>
                <a:t>тест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72000" y="178592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Кликни по картине </a:t>
            </a:r>
            <a:r>
              <a:rPr lang="ru-RU" dirty="0" smtClean="0"/>
              <a:t>для перехода к тесту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</a:rPr>
              <a:t>Путешествие в прошлое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Геометрия возникла очень давно. В переводе с греческого слово «геометрия» означает «землемерие» («</a:t>
            </a:r>
            <a:r>
              <a:rPr lang="ru-RU" dirty="0" err="1" smtClean="0"/>
              <a:t>гео</a:t>
            </a:r>
            <a:r>
              <a:rPr lang="ru-RU" dirty="0" smtClean="0"/>
              <a:t>» – земля, «</a:t>
            </a:r>
            <a:r>
              <a:rPr lang="ru-RU" dirty="0" err="1" smtClean="0"/>
              <a:t>метрео</a:t>
            </a:r>
            <a:r>
              <a:rPr lang="ru-RU" dirty="0" smtClean="0"/>
              <a:t>» – мерить). Такое название объясняется тем, что зарождение геометрии было связано с различными измерительными работами.</a:t>
            </a:r>
          </a:p>
          <a:p>
            <a:endParaRPr lang="ru-RU" dirty="0"/>
          </a:p>
        </p:txBody>
      </p:sp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28958" cy="1591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857760"/>
            <a:ext cx="3000396" cy="16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pPr algn="r"/>
            <a:r>
              <a:rPr lang="ru-RU" sz="4000" b="1" i="1" dirty="0" smtClean="0">
                <a:solidFill>
                  <a:srgbClr val="C00000"/>
                </a:solidFill>
              </a:rPr>
              <a:t>Путешествие в прошлое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57158" y="1357298"/>
            <a:ext cx="6858048" cy="476886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 </a:t>
            </a:r>
            <a:r>
              <a:rPr lang="ru-RU" sz="2400" dirty="0" smtClean="0"/>
              <a:t>В древние времена египтяне, приступая к постройке пирамиды, дворца или обыкновенного дома, сначала отмечали направление сторон горизонта. Для того чтобы найти направление на север-юг, втыкали вертикально палку и следили за её тенью.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sz="2400" dirty="0" smtClean="0"/>
              <a:t> Когда эта тень становилась кратчайшей, тогда её конец указывал точное направление на север. В строительстве очень важно знать площадь участка, отведённого на застройку. 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4214818"/>
            <a:ext cx="2285984" cy="247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28958" cy="1591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71736" y="500042"/>
            <a:ext cx="6329378" cy="36828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Путешествие в прошлое</a:t>
            </a:r>
            <a:endParaRPr lang="ru-RU" sz="4000" dirty="0"/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28958" cy="15914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71802" y="1940944"/>
            <a:ext cx="55721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Знаменитый древнегреческий учёный </a:t>
            </a:r>
          </a:p>
          <a:p>
            <a:pPr marL="0" marR="0" lvl="0" indent="127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Фалес (Thales) Милетский </a:t>
            </a:r>
          </a:p>
          <a:p>
            <a:pPr marL="0" marR="0" lvl="0" indent="1270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(ок. 624 - ок. 546 до н.э.)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11" descr="Fale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48" y="2143116"/>
            <a:ext cx="2143140" cy="2700356"/>
          </a:xfrm>
          <a:prstGeom prst="rect">
            <a:avLst/>
          </a:prstGeom>
          <a:noFill/>
        </p:spPr>
      </p:pic>
      <p:sp>
        <p:nvSpPr>
          <p:cNvPr id="11" name="Горизонтальный свиток 10">
            <a:hlinkClick r:id="rId5" action="ppaction://hlinksldjump"/>
          </p:cNvPr>
          <p:cNvSpPr/>
          <p:nvPr/>
        </p:nvSpPr>
        <p:spPr>
          <a:xfrm>
            <a:off x="6786578" y="5643578"/>
            <a:ext cx="1785950" cy="928694"/>
          </a:xfrm>
          <a:prstGeom prst="horizontalScroll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путешествия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357826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Кликни по картине для просмотра фильма о Фалесе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Есть исторический факт, что Фалес посетил Египет и поразил жрецов своими знаниями.</a:t>
            </a:r>
            <a:endParaRPr lang="ru-RU" sz="2800" dirty="0"/>
          </a:p>
        </p:txBody>
      </p:sp>
      <p:pic>
        <p:nvPicPr>
          <p:cNvPr id="3" name="Picture 10" descr="C:\Documents and Settings\Дом\Рабочий стол\КОНКУРСНЫЙ УРОК\применение подобия\каринки для задач\LANDS066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785794"/>
            <a:ext cx="1500166" cy="16187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128586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Кликнув по рисунку можно сделать его интерактивным</a:t>
            </a:r>
            <a:endParaRPr lang="ru-RU" dirty="0"/>
          </a:p>
        </p:txBody>
      </p:sp>
      <p:sp>
        <p:nvSpPr>
          <p:cNvPr id="6" name="Горизонтальный свиток 5">
            <a:hlinkClick r:id="rId3" action="ppaction://hlinksldjump"/>
          </p:cNvPr>
          <p:cNvSpPr/>
          <p:nvPr/>
        </p:nvSpPr>
        <p:spPr>
          <a:xfrm>
            <a:off x="7143768" y="5715016"/>
            <a:ext cx="1785950" cy="928694"/>
          </a:xfrm>
          <a:prstGeom prst="horizontalScroll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путешествия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Дом\Рабочий стол\КОНКУРСНЫЙ УРОК\fales2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3" y="1857364"/>
            <a:ext cx="6191777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Атакама.jpg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Картинки\РИСУНКИ НА РАЗНЫЕ ТЕМЫ\Educational Cartoons\European Cartoons\ALPMAN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357950" y="4071942"/>
            <a:ext cx="1120146" cy="128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BIZ003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78111" flipV="1">
            <a:off x="7471205" y="5123579"/>
            <a:ext cx="787933" cy="1897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Прямая соединительная линия 22"/>
          <p:cNvCxnSpPr/>
          <p:nvPr/>
        </p:nvCxnSpPr>
        <p:spPr>
          <a:xfrm rot="5400000" flipH="1" flipV="1">
            <a:off x="2214546" y="2357430"/>
            <a:ext cx="3000396" cy="158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4282" y="142852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Объясните по рисунку: как герои романа Жюля Верна определили  высоту скалы.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7" name="Горизонтальный свиток 6">
            <a:hlinkClick r:id="rId5" action="ppaction://hlinksldjump"/>
          </p:cNvPr>
          <p:cNvSpPr/>
          <p:nvPr/>
        </p:nvSpPr>
        <p:spPr>
          <a:xfrm>
            <a:off x="1857356" y="5929306"/>
            <a:ext cx="1785950" cy="928694"/>
          </a:xfrm>
          <a:prstGeom prst="horizontalScroll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Карта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путешествия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301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Путешествие с геометрией</vt:lpstr>
      <vt:lpstr>Слайд 2</vt:lpstr>
      <vt:lpstr>Зачем мы отправляемся в путешествие?</vt:lpstr>
      <vt:lpstr>А готовы ли Вы к путешествию?</vt:lpstr>
      <vt:lpstr>Путешествие в прошлое</vt:lpstr>
      <vt:lpstr>Путешествие в прошлое</vt:lpstr>
      <vt:lpstr>Путешествие в прошлое</vt:lpstr>
      <vt:lpstr>Есть исторический факт, что Фалес посетил Египет и поразил жрецов своими знаниями.</vt:lpstr>
      <vt:lpstr>Слайд 9</vt:lpstr>
      <vt:lpstr>Определение высоты предмета</vt:lpstr>
      <vt:lpstr>Определение ширины реки Человек ростом 180 см ( по уровню глаз ) определяет ширину реки. Он втыкает на берегу шест высотой 170 см и отходит от него до тех пор, пока верхушка шеста и противоположный берег реки не окажутся расположенными на одном луче зрения. Отойти ему пришлось на 10 м. Какова ширина реки?</vt:lpstr>
      <vt:lpstr>Определение глубины колодца</vt:lpstr>
      <vt:lpstr>Определение расстояния до недоступной точки</vt:lpstr>
      <vt:lpstr>Определение расстояний с помощью монеты На каком расстоянии от наблюдателя находится заводская труба высотой 150 метров, если монета диаметром 15мм , находящаяся на расстоянии вытянутой руки ( 60 см)от глаза, заслоняет эту трубу полностью ?</vt:lpstr>
      <vt:lpstr>Определение высоты дерева с помощью зеркала</vt:lpstr>
      <vt:lpstr>Какие типы практических задач можно решить, применяя подобие треугольников?</vt:lpstr>
      <vt:lpstr>Домашнее задание</vt:lpstr>
    </vt:vector>
  </TitlesOfParts>
  <Company>Office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треугольников</dc:title>
  <dc:creator>Komp</dc:creator>
  <cp:lastModifiedBy>Людмила</cp:lastModifiedBy>
  <cp:revision>69</cp:revision>
  <dcterms:created xsi:type="dcterms:W3CDTF">2008-01-25T18:07:08Z</dcterms:created>
  <dcterms:modified xsi:type="dcterms:W3CDTF">2011-01-30T15:57:01Z</dcterms:modified>
</cp:coreProperties>
</file>