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6" r:id="rId2"/>
    <p:sldId id="267" r:id="rId3"/>
    <p:sldId id="268" r:id="rId4"/>
    <p:sldId id="269" r:id="rId5"/>
    <p:sldId id="270" r:id="rId6"/>
    <p:sldId id="274" r:id="rId7"/>
    <p:sldId id="275" r:id="rId8"/>
    <p:sldId id="276" r:id="rId9"/>
    <p:sldId id="277" r:id="rId10"/>
    <p:sldId id="278" r:id="rId11"/>
    <p:sldId id="279" r:id="rId12"/>
    <p:sldId id="271" r:id="rId13"/>
    <p:sldId id="272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25F"/>
    <a:srgbClr val="FFFFFF"/>
    <a:srgbClr val="008E36"/>
    <a:srgbClr val="009644"/>
    <a:srgbClr val="525252"/>
    <a:srgbClr val="4B4B4B"/>
    <a:srgbClr val="E9E7B5"/>
    <a:srgbClr val="434343"/>
    <a:srgbClr val="414141"/>
    <a:srgbClr val="E5DD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B41D4-2B90-4C2D-A7B4-E4E59F130A8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924E9-D54E-41A9-906A-ADBEE1196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924E9-D54E-41A9-906A-ADBEE119654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CDA7"/>
            </a:gs>
            <a:gs pos="19000">
              <a:srgbClr val="E1BA2B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6.jpeg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jpeg"/><Relationship Id="rId4" Type="http://schemas.openxmlformats.org/officeDocument/2006/relationships/audio" Target="../media/audio1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.xml"/><Relationship Id="rId3" Type="http://schemas.openxmlformats.org/officeDocument/2006/relationships/slide" Target="slide14.xml"/><Relationship Id="rId7" Type="http://schemas.openxmlformats.org/officeDocument/2006/relationships/slide" Target="slide22.xml"/><Relationship Id="rId12" Type="http://schemas.openxmlformats.org/officeDocument/2006/relationships/slide" Target="slide3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30.xml"/><Relationship Id="rId5" Type="http://schemas.openxmlformats.org/officeDocument/2006/relationships/slide" Target="slide18.xml"/><Relationship Id="rId10" Type="http://schemas.openxmlformats.org/officeDocument/2006/relationships/slide" Target="slide28.xml"/><Relationship Id="rId4" Type="http://schemas.openxmlformats.org/officeDocument/2006/relationships/slide" Target="slide16.xml"/><Relationship Id="rId9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jpe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4.jpeg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5.jpeg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752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конкурс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«Лучший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менеджер»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8100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Цель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:  Формирование творческой индивидуальности и профессиональной компетентности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Далее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381000"/>
            <a:ext cx="441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 по дисциплине «основы экономики»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преподавателя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Корниловой Ольги Геннадьевны.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Управляющая кнопка: звук 6">
            <a:hlinkClick r:id="" action="ppaction://noaction" highlightClick="1">
              <a:snd r:embed="rId3" name="Приложение9.wav"/>
            </a:hlinkClick>
          </p:cNvPr>
          <p:cNvSpPr/>
          <p:nvPr/>
        </p:nvSpPr>
        <p:spPr>
          <a:xfrm>
            <a:off x="2286000" y="5410200"/>
            <a:ext cx="633984" cy="633984"/>
          </a:xfrm>
          <a:prstGeom prst="actionButtonSound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звук 7">
            <a:hlinkClick r:id="" action="ppaction://noaction" highlightClick="1">
              <a:snd r:embed="rId4" name="Приложение10.wav"/>
            </a:hlinkClick>
          </p:cNvPr>
          <p:cNvSpPr/>
          <p:nvPr/>
        </p:nvSpPr>
        <p:spPr>
          <a:xfrm>
            <a:off x="6019800" y="5410200"/>
            <a:ext cx="633984" cy="633984"/>
          </a:xfrm>
          <a:prstGeom prst="actionButtonSound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28800" y="4800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4800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 descr="D:\Презентация Родина\Рисунок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"/>
            <a:ext cx="3733800" cy="37338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 action="ppaction://hlinksldjump"/>
              </a:rPr>
              <a:t>Далее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381000"/>
            <a:ext cx="441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 по дисциплине «организация предприятий»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преподавателя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Акимовой Матрёны Константиновны.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Управляющая кнопка: звук 6">
            <a:hlinkClick r:id="" action="ppaction://noaction" highlightClick="1">
              <a:snd r:embed="rId3" name="Приложение11.wav"/>
            </a:hlinkClick>
          </p:cNvPr>
          <p:cNvSpPr/>
          <p:nvPr/>
        </p:nvSpPr>
        <p:spPr>
          <a:xfrm>
            <a:off x="2286000" y="5410200"/>
            <a:ext cx="633984" cy="633984"/>
          </a:xfrm>
          <a:prstGeom prst="actionButtonSound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звук 7">
            <a:hlinkClick r:id="" action="ppaction://noaction" highlightClick="1">
              <a:snd r:embed="rId4" name="Приложение12.wav"/>
            </a:hlinkClick>
          </p:cNvPr>
          <p:cNvSpPr/>
          <p:nvPr/>
        </p:nvSpPr>
        <p:spPr>
          <a:xfrm>
            <a:off x="6019800" y="5410200"/>
            <a:ext cx="633984" cy="633984"/>
          </a:xfrm>
          <a:prstGeom prst="actionButtonSound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28800" y="4800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4800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D:\Презентация Родина\Рисунок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"/>
            <a:ext cx="3733800" cy="37338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 action="ppaction://hlinksldjump"/>
              </a:rPr>
              <a:t>Далее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25252"/>
                </a:solidFill>
                <a:latin typeface="Verdana" pitchFamily="34" charset="0"/>
              </a:rPr>
              <a:t>5 задание</a:t>
            </a:r>
          </a:p>
          <a:p>
            <a:pPr algn="ctr"/>
            <a:r>
              <a:rPr lang="ru-RU" sz="3600" b="1" dirty="0" smtClean="0">
                <a:solidFill>
                  <a:srgbClr val="525252"/>
                </a:solidFill>
                <a:latin typeface="Verdana" pitchFamily="34" charset="0"/>
              </a:rPr>
              <a:t>«Знаете ли вы сервировку стола»</a:t>
            </a:r>
            <a:endParaRPr lang="ru-RU" sz="3600" b="1" dirty="0">
              <a:solidFill>
                <a:srgbClr val="525252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2672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участники конкурса за одну минуту      должны найти пять ошибок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в сервировке стола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Далее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25252"/>
                </a:solidFill>
                <a:latin typeface="Verdana" pitchFamily="34" charset="0"/>
              </a:rPr>
              <a:t>Викторина для зрителей</a:t>
            </a:r>
            <a:endParaRPr lang="ru-RU" sz="3600" b="1" dirty="0">
              <a:solidFill>
                <a:srgbClr val="525252"/>
              </a:solidFill>
              <a:latin typeface="Verdana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00200" y="4876800"/>
            <a:ext cx="533400" cy="685800"/>
          </a:xfrm>
          <a:prstGeom prst="ellipse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00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525252"/>
                </a:solidFill>
                <a:latin typeface="Verdana" pitchFamily="34" charset="0"/>
                <a:hlinkClick r:id="rId3" action="ppaction://hlinksldjump"/>
              </a:rPr>
              <a:t>1</a:t>
            </a:r>
            <a:endParaRPr lang="ru-RU" sz="2400" b="1" u="sng" dirty="0">
              <a:solidFill>
                <a:srgbClr val="525252"/>
              </a:solidFill>
              <a:latin typeface="Verdana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57400" y="3886200"/>
            <a:ext cx="533400" cy="685800"/>
          </a:xfrm>
          <a:prstGeom prst="ellipse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57400" y="3962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525252"/>
                </a:solidFill>
                <a:latin typeface="Verdana" pitchFamily="34" charset="0"/>
                <a:hlinkClick r:id="rId4" action="ppaction://hlinksldjump"/>
              </a:rPr>
              <a:t>2</a:t>
            </a:r>
            <a:endParaRPr lang="ru-RU" sz="2400" b="1" u="sng" dirty="0">
              <a:solidFill>
                <a:srgbClr val="525252"/>
              </a:solidFill>
              <a:latin typeface="Verdana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48000" y="3352800"/>
            <a:ext cx="533400" cy="685800"/>
          </a:xfrm>
          <a:prstGeom prst="ellipse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48000" y="3429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525252"/>
                </a:solidFill>
                <a:latin typeface="Verdana" pitchFamily="34" charset="0"/>
                <a:hlinkClick r:id="rId5" action="ppaction://hlinksldjump"/>
              </a:rPr>
              <a:t>3</a:t>
            </a:r>
            <a:endParaRPr lang="ru-RU" sz="2400" b="1" u="sng" dirty="0">
              <a:solidFill>
                <a:srgbClr val="525252"/>
              </a:solidFill>
              <a:latin typeface="Verdana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29000" y="4800600"/>
            <a:ext cx="533400" cy="685800"/>
          </a:xfrm>
          <a:prstGeom prst="ellipse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29000" y="4876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525252"/>
                </a:solidFill>
                <a:latin typeface="Verdana" pitchFamily="34" charset="0"/>
                <a:hlinkClick r:id="rId6" action="ppaction://hlinksldjump"/>
              </a:rPr>
              <a:t>4</a:t>
            </a:r>
            <a:endParaRPr lang="ru-RU" sz="2400" b="1" u="sng" dirty="0">
              <a:solidFill>
                <a:srgbClr val="525252"/>
              </a:solidFill>
              <a:latin typeface="Verdana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62400" y="3962400"/>
            <a:ext cx="533400" cy="685800"/>
          </a:xfrm>
          <a:prstGeom prst="ellipse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962400" y="4038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525252"/>
                </a:solidFill>
                <a:latin typeface="Verdana" pitchFamily="34" charset="0"/>
                <a:hlinkClick r:id="rId7" action="ppaction://hlinksldjump"/>
              </a:rPr>
              <a:t>5</a:t>
            </a:r>
            <a:endParaRPr lang="ru-RU" sz="2400" b="1" u="sng" dirty="0">
              <a:solidFill>
                <a:srgbClr val="525252"/>
              </a:solidFill>
              <a:latin typeface="Verdana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800600" y="4495800"/>
            <a:ext cx="533400" cy="685800"/>
          </a:xfrm>
          <a:prstGeom prst="ellipse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800600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525252"/>
                </a:solidFill>
                <a:latin typeface="Verdana" pitchFamily="34" charset="0"/>
                <a:hlinkClick r:id="rId8" action="ppaction://hlinksldjump"/>
              </a:rPr>
              <a:t>6</a:t>
            </a:r>
            <a:endParaRPr lang="ru-RU" sz="2400" b="1" u="sng" dirty="0">
              <a:solidFill>
                <a:srgbClr val="525252"/>
              </a:solidFill>
              <a:latin typeface="Verdana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105400" y="3276600"/>
            <a:ext cx="533400" cy="685800"/>
          </a:xfrm>
          <a:prstGeom prst="ellipse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1054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525252"/>
                </a:solidFill>
                <a:latin typeface="Verdana" pitchFamily="34" charset="0"/>
                <a:hlinkClick r:id="rId9" action="ppaction://hlinksldjump"/>
              </a:rPr>
              <a:t>7</a:t>
            </a:r>
            <a:endParaRPr lang="ru-RU" sz="2400" b="1" u="sng" dirty="0">
              <a:solidFill>
                <a:srgbClr val="525252"/>
              </a:solidFill>
              <a:latin typeface="Verdana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943600" y="5029200"/>
            <a:ext cx="533400" cy="685800"/>
          </a:xfrm>
          <a:prstGeom prst="ellipse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943600" y="5105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525252"/>
                </a:solidFill>
                <a:latin typeface="Verdana" pitchFamily="34" charset="0"/>
                <a:hlinkClick r:id="rId10" action="ppaction://hlinksldjump"/>
              </a:rPr>
              <a:t>8</a:t>
            </a:r>
            <a:endParaRPr lang="ru-RU" sz="2400" b="1" u="sng" dirty="0">
              <a:solidFill>
                <a:srgbClr val="525252"/>
              </a:solidFill>
              <a:latin typeface="Verdana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248400" y="3657600"/>
            <a:ext cx="533400" cy="685800"/>
          </a:xfrm>
          <a:prstGeom prst="ellipse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2484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525252"/>
                </a:solidFill>
                <a:latin typeface="Verdana" pitchFamily="34" charset="0"/>
                <a:hlinkClick r:id="rId11" action="ppaction://hlinksldjump"/>
              </a:rPr>
              <a:t>9</a:t>
            </a:r>
            <a:endParaRPr lang="ru-RU" sz="2400" b="1" u="sng" dirty="0">
              <a:solidFill>
                <a:srgbClr val="525252"/>
              </a:solidFill>
              <a:latin typeface="Verdana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239000" y="4648200"/>
            <a:ext cx="533400" cy="685800"/>
          </a:xfrm>
          <a:prstGeom prst="ellipse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162800" y="4724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525252"/>
                </a:solidFill>
                <a:latin typeface="Verdana" pitchFamily="34" charset="0"/>
                <a:hlinkClick r:id="rId12" action="ppaction://hlinksldjump"/>
              </a:rPr>
              <a:t>10</a:t>
            </a:r>
            <a:endParaRPr lang="ru-RU" sz="2400" b="1" u="sng" dirty="0">
              <a:solidFill>
                <a:srgbClr val="525252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13" action="ppaction://hlinksldjump"/>
              </a:rPr>
              <a:t>Начало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называется помещение в ресторане для ожидания, сбора и отдыха участников торжества?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Ответ: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Аванзал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Назад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Совокупность исторически сложившихся правил поведения человека в обществе.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Ответ: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Этикет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Назад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лужащий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ответственный за подачу напитков в ресторане и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дающий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гостям рекомендации по выбору вин и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напитков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Ответ: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Сомелье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Назад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задание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«Визитная карточка»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26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Представление профессии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менеджер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Далее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5240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Обед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деловых людей в будни с 12 до 16 часов по отдельному меню, включающему 4-5 холодных закусок, 2-3 первых блюда, 3-4 вторых блюда, 2-3 десерта и горячие напитки (чай, кофе).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Ответ: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Бизнес-ланч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Назад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5240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Завершающий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этап подготовки торгового зала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ресторана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приему посетителей, дополняющий интерьер зала ресторана и ускоряющий процесс обслуживания посетителей.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Ответ: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Сервировка стола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Назад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057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Торжественный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званый обед или ужин,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устраиваемый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честь кого-либо, чего-либо.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Ответ: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Банкет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Назад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057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Специальный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закрывающийся стакан для взбивания коктейлей.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Ответ: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Шейкер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Назад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0574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Напитки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возбуждающие аппетит.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Ответ: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Аперитивы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Назад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25252"/>
                </a:solidFill>
                <a:latin typeface="Verdana" pitchFamily="34" charset="0"/>
              </a:rPr>
              <a:t>2</a:t>
            </a:r>
            <a:r>
              <a:rPr lang="ru-RU" sz="3600" b="1" dirty="0" smtClean="0">
                <a:solidFill>
                  <a:srgbClr val="525252"/>
                </a:solidFill>
                <a:latin typeface="Verdana" pitchFamily="34" charset="0"/>
              </a:rPr>
              <a:t> задание</a:t>
            </a:r>
          </a:p>
          <a:p>
            <a:pPr algn="ctr"/>
            <a:r>
              <a:rPr lang="ru-RU" sz="3600" b="1" dirty="0" smtClean="0">
                <a:solidFill>
                  <a:srgbClr val="525252"/>
                </a:solidFill>
                <a:latin typeface="Verdana" pitchFamily="34" charset="0"/>
              </a:rPr>
              <a:t>(домашнее)</a:t>
            </a:r>
          </a:p>
          <a:p>
            <a:pPr algn="ctr"/>
            <a:r>
              <a:rPr lang="ru-RU" sz="3600" b="1" dirty="0" smtClean="0">
                <a:solidFill>
                  <a:srgbClr val="525252"/>
                </a:solidFill>
                <a:latin typeface="Verdana" pitchFamily="34" charset="0"/>
              </a:rPr>
              <a:t>«Тематический стол»</a:t>
            </a:r>
            <a:endParaRPr lang="ru-RU" sz="3600" b="1" dirty="0">
              <a:solidFill>
                <a:srgbClr val="525252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26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Сервировать стол на две персоны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Предоставить меню и обосновать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Далее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0574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Ассортиментный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минимум, перечень закусок, блюд, напитков, мучных кондитерских изделий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указанием цены и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выхода.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Ответ: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Меню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Назад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0574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Накрытый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стол, с которого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блюда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напитки берутся по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выбору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без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заказа.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Заранее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оплачено.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Ответ: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Шведский стол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Назад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25252"/>
                </a:solidFill>
                <a:latin typeface="Verdana" pitchFamily="34" charset="0"/>
              </a:rPr>
              <a:t>3 задание</a:t>
            </a:r>
          </a:p>
          <a:p>
            <a:pPr algn="ctr"/>
            <a:r>
              <a:rPr lang="ru-RU" sz="3600" b="1" dirty="0" smtClean="0">
                <a:solidFill>
                  <a:srgbClr val="525252"/>
                </a:solidFill>
                <a:latin typeface="Verdana" pitchFamily="34" charset="0"/>
              </a:rPr>
              <a:t>(практическое)</a:t>
            </a:r>
          </a:p>
          <a:p>
            <a:pPr algn="ctr"/>
            <a:r>
              <a:rPr lang="ru-RU" sz="3600" b="1" dirty="0" smtClean="0">
                <a:solidFill>
                  <a:srgbClr val="525252"/>
                </a:solidFill>
                <a:latin typeface="Verdana" pitchFamily="34" charset="0"/>
              </a:rPr>
              <a:t>«Задача на расчёт»</a:t>
            </a:r>
            <a:endParaRPr lang="ru-RU" sz="3600" b="1" dirty="0">
              <a:solidFill>
                <a:srgbClr val="525252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962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Произвести расчёт для банкета: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4343400"/>
            <a:ext cx="4876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общей длины стола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количества столов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количества скатертей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количества официантов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Далее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25252"/>
                </a:solidFill>
                <a:latin typeface="Verdana" pitchFamily="34" charset="0"/>
              </a:rPr>
              <a:t>4 задание</a:t>
            </a:r>
          </a:p>
          <a:p>
            <a:pPr algn="ctr"/>
            <a:r>
              <a:rPr lang="ru-RU" sz="3600" b="1" dirty="0" smtClean="0">
                <a:solidFill>
                  <a:srgbClr val="525252"/>
                </a:solidFill>
                <a:latin typeface="Verdana" pitchFamily="34" charset="0"/>
              </a:rPr>
              <a:t>Аудио-викторина</a:t>
            </a:r>
          </a:p>
          <a:p>
            <a:pPr algn="ctr"/>
            <a:r>
              <a:rPr lang="ru-RU" sz="3600" b="1" dirty="0" smtClean="0">
                <a:solidFill>
                  <a:srgbClr val="525252"/>
                </a:solidFill>
                <a:latin typeface="Verdana" pitchFamily="34" charset="0"/>
              </a:rPr>
              <a:t>«Дай правильный ответ»</a:t>
            </a:r>
            <a:endParaRPr lang="ru-RU" sz="3600" b="1" dirty="0">
              <a:solidFill>
                <a:srgbClr val="525252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26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вопросы </a:t>
            </a:r>
            <a:r>
              <a:rPr lang="ru-RU" sz="2400" b="1" dirty="0" smtClean="0">
                <a:solidFill>
                  <a:srgbClr val="525252"/>
                </a:solidFill>
                <a:latin typeface="Verdana" pitchFamily="34" charset="0"/>
              </a:rPr>
              <a:t>по спец.дисциплинам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Далее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381000"/>
            <a:ext cx="441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 по дисциплине «менеджмент»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преподавателя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Харитоновой Виктории Викторовны.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D:\Презентация Родина\Видео\Картинки\01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3714750" cy="37147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Управляющая кнопка: звук 6">
            <a:hlinkClick r:id="" action="ppaction://noaction" highlightClick="1">
              <a:snd r:embed="rId4" name="Приложение1.wav"/>
            </a:hlinkClick>
          </p:cNvPr>
          <p:cNvSpPr/>
          <p:nvPr/>
        </p:nvSpPr>
        <p:spPr>
          <a:xfrm>
            <a:off x="2286000" y="5410200"/>
            <a:ext cx="633984" cy="633984"/>
          </a:xfrm>
          <a:prstGeom prst="actionButtonSound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звук 7">
            <a:hlinkClick r:id="" action="ppaction://noaction" highlightClick="1">
              <a:snd r:embed="rId5" name="Приложение2.wav"/>
            </a:hlinkClick>
          </p:cNvPr>
          <p:cNvSpPr/>
          <p:nvPr/>
        </p:nvSpPr>
        <p:spPr>
          <a:xfrm>
            <a:off x="6019800" y="5410200"/>
            <a:ext cx="633984" cy="633984"/>
          </a:xfrm>
          <a:prstGeom prst="actionButtonSound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28800" y="4800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4800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 action="ppaction://hlinksldjump"/>
              </a:rPr>
              <a:t>Далее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381000"/>
            <a:ext cx="441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 по дисциплине «организация обслуживания»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преподавателя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Анцуповой Любовь Александровны.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Управляющая кнопка: звук 6">
            <a:hlinkClick r:id="" action="ppaction://noaction" highlightClick="1">
              <a:snd r:embed="rId3" name="Приложение3.wav"/>
            </a:hlinkClick>
          </p:cNvPr>
          <p:cNvSpPr/>
          <p:nvPr/>
        </p:nvSpPr>
        <p:spPr>
          <a:xfrm>
            <a:off x="2286000" y="5410200"/>
            <a:ext cx="633984" cy="633984"/>
          </a:xfrm>
          <a:prstGeom prst="actionButtonSound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звук 7">
            <a:hlinkClick r:id="" action="ppaction://noaction" highlightClick="1">
              <a:snd r:embed="rId4" name="Приложение4.wav"/>
            </a:hlinkClick>
          </p:cNvPr>
          <p:cNvSpPr/>
          <p:nvPr/>
        </p:nvSpPr>
        <p:spPr>
          <a:xfrm>
            <a:off x="6019800" y="5410200"/>
            <a:ext cx="633984" cy="633984"/>
          </a:xfrm>
          <a:prstGeom prst="actionButtonSound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28800" y="4800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4800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D:\Презентация Родина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"/>
            <a:ext cx="3733800" cy="37338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 action="ppaction://hlinksldjump"/>
              </a:rPr>
              <a:t>Далее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381000"/>
            <a:ext cx="441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 по дисциплине «английский язык»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преподавателя Искаковой Балшикер Аманберлиевны.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Управляющая кнопка: звук 6">
            <a:hlinkClick r:id="" action="ppaction://noaction" highlightClick="1">
              <a:snd r:embed="rId3" name="Приложение5.wav"/>
            </a:hlinkClick>
          </p:cNvPr>
          <p:cNvSpPr/>
          <p:nvPr/>
        </p:nvSpPr>
        <p:spPr>
          <a:xfrm>
            <a:off x="2286000" y="5410200"/>
            <a:ext cx="633984" cy="633984"/>
          </a:xfrm>
          <a:prstGeom prst="actionButtonSound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звук 7">
            <a:hlinkClick r:id="" action="ppaction://noaction" highlightClick="1">
              <a:snd r:embed="rId4" name="Приложение6.wav"/>
            </a:hlinkClick>
          </p:cNvPr>
          <p:cNvSpPr/>
          <p:nvPr/>
        </p:nvSpPr>
        <p:spPr>
          <a:xfrm>
            <a:off x="6019800" y="5410200"/>
            <a:ext cx="633984" cy="633984"/>
          </a:xfrm>
          <a:prstGeom prst="actionButtonSound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28800" y="4800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4800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D:\Презентация Родина\Рисун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"/>
            <a:ext cx="3733800" cy="37338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 action="ppaction://hlinksldjump"/>
              </a:rPr>
              <a:t>Далее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Родина\Новая папка\3308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381000"/>
            <a:ext cx="441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 по дисциплине «организация обслуживания»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преподавателя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Исаевой Нанули Григорьевны.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Управляющая кнопка: звук 6">
            <a:hlinkClick r:id="" action="ppaction://noaction" highlightClick="1">
              <a:snd r:embed="rId3" name="Приложение7.wav"/>
            </a:hlinkClick>
          </p:cNvPr>
          <p:cNvSpPr/>
          <p:nvPr/>
        </p:nvSpPr>
        <p:spPr>
          <a:xfrm>
            <a:off x="2286000" y="5410200"/>
            <a:ext cx="633984" cy="633984"/>
          </a:xfrm>
          <a:prstGeom prst="actionButtonSound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звук 7">
            <a:hlinkClick r:id="" action="ppaction://noaction" highlightClick="1">
              <a:snd r:embed="rId4" name="Приложение8.wav"/>
            </a:hlinkClick>
          </p:cNvPr>
          <p:cNvSpPr/>
          <p:nvPr/>
        </p:nvSpPr>
        <p:spPr>
          <a:xfrm>
            <a:off x="6019800" y="5410200"/>
            <a:ext cx="633984" cy="633984"/>
          </a:xfrm>
          <a:prstGeom prst="actionButtonSound">
            <a:avLst/>
          </a:prstGeom>
          <a:solidFill>
            <a:srgbClr val="D3C25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28800" y="4800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4800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D:\Презентация Родина\Рисунок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"/>
            <a:ext cx="3733800" cy="37338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 action="ppaction://hlinksldjump"/>
              </a:rPr>
              <a:t>Далее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429</Words>
  <PresentationFormat>Экран (4:3)</PresentationFormat>
  <Paragraphs>116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Spack</cp:lastModifiedBy>
  <cp:revision>146</cp:revision>
  <dcterms:modified xsi:type="dcterms:W3CDTF">2011-01-30T12:28:56Z</dcterms:modified>
</cp:coreProperties>
</file>