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60" r:id="rId4"/>
    <p:sldId id="267" r:id="rId5"/>
    <p:sldId id="266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BB21A-B6B3-44B1-9C6E-B8B4AC4043F5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708D9-3402-49C8-A6CE-5487EB93C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573B08-8357-4C2A-9049-10AB01BAC6B7}" type="datetimeFigureOut">
              <a:rPr lang="ru-RU" smtClean="0"/>
              <a:pPr/>
              <a:t>28.03.2012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0017CF-C4E2-49E7-A71E-F178FE06C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857628"/>
            <a:ext cx="6480048" cy="2301240"/>
          </a:xfrm>
        </p:spPr>
        <p:txBody>
          <a:bodyPr/>
          <a:lstStyle/>
          <a:p>
            <a:r>
              <a:rPr lang="ru-RU" dirty="0" smtClean="0"/>
              <a:t>Английский вок</a:t>
            </a:r>
            <a:r>
              <a:rPr lang="ru-RU" dirty="0" smtClean="0">
                <a:solidFill>
                  <a:schemeClr val="accent1"/>
                </a:solidFill>
              </a:rPr>
              <a:t>р</a:t>
            </a:r>
            <a:r>
              <a:rPr lang="ru-RU" dirty="0" smtClean="0"/>
              <a:t>уг нас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6480048" cy="1752600"/>
          </a:xfrm>
        </p:spPr>
        <p:txBody>
          <a:bodyPr/>
          <a:lstStyle/>
          <a:p>
            <a:r>
              <a:rPr lang="ru-RU" dirty="0" smtClean="0"/>
              <a:t>Выполнил учитель английского языка</a:t>
            </a:r>
          </a:p>
          <a:p>
            <a:r>
              <a:rPr lang="ru-RU" dirty="0" smtClean="0"/>
              <a:t>СОШ №3 г. Заинска</a:t>
            </a:r>
          </a:p>
          <a:p>
            <a:r>
              <a:rPr lang="ru-RU" dirty="0" err="1" smtClean="0"/>
              <a:t>Гиляева</a:t>
            </a:r>
            <a:r>
              <a:rPr lang="ru-RU" dirty="0" smtClean="0"/>
              <a:t> Роза Медерисовна 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92882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FF00"/>
                </a:solidFill>
                <a:cs typeface="Mangal" pitchFamily="2"/>
              </a:rPr>
              <a:t>Цель мастер-класса: </a:t>
            </a:r>
            <a:br>
              <a:rPr lang="ru-RU" sz="2200" b="1" dirty="0" smtClean="0">
                <a:solidFill>
                  <a:srgbClr val="FFFF00"/>
                </a:solidFill>
                <a:cs typeface="Mangal" pitchFamily="2"/>
              </a:rPr>
            </a:br>
            <a:r>
              <a:rPr lang="ru-RU" sz="2200" b="1" dirty="0" smtClean="0">
                <a:solidFill>
                  <a:srgbClr val="FFFF00"/>
                </a:solidFill>
                <a:cs typeface="Mangal" pitchFamily="2"/>
              </a:rPr>
              <a:t/>
            </a:r>
            <a:br>
              <a:rPr lang="ru-RU" sz="2200" b="1" dirty="0" smtClean="0">
                <a:solidFill>
                  <a:srgbClr val="FFFF00"/>
                </a:solidFill>
                <a:cs typeface="Mangal" pitchFamily="2"/>
              </a:rPr>
            </a:br>
            <a:r>
              <a:rPr lang="ru-RU" sz="2200" b="1" dirty="0" smtClean="0">
                <a:cs typeface="Mangal" pitchFamily="2"/>
              </a:rPr>
              <a:t>овладение участниками</a:t>
            </a:r>
            <a:r>
              <a:rPr lang="en-US" sz="2200" b="1" dirty="0" smtClean="0">
                <a:cs typeface="Mangal" pitchFamily="2"/>
              </a:rPr>
              <a:t> </a:t>
            </a:r>
            <a:r>
              <a:rPr lang="ru-RU" sz="2200" b="1" dirty="0" smtClean="0"/>
              <a:t>умениями по распознанию иностранных слов в повседневной жизни</a:t>
            </a:r>
            <a:r>
              <a:rPr lang="ru-RU" sz="2200" b="1" dirty="0" smtClean="0">
                <a:cs typeface="Mangal" pitchFamily="2"/>
              </a:rPr>
              <a:t>; формирование мотивации к самообучению, самосовершенствованию, саморазвитию.</a:t>
            </a:r>
            <a:r>
              <a:rPr lang="ru-RU" dirty="0" smtClean="0">
                <a:cs typeface="Mangal" pitchFamily="2"/>
              </a:rPr>
              <a:t/>
            </a:r>
            <a:br>
              <a:rPr lang="ru-RU" dirty="0" smtClean="0">
                <a:cs typeface="Mangal" pitchFamily="2"/>
              </a:rPr>
            </a:br>
            <a:endParaRPr lang="ru-RU" dirty="0">
              <a:cs typeface="Mangal" pitchFamily="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7467600" cy="3411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FFFF00"/>
                </a:solidFill>
                <a:cs typeface="Mangal" pitchFamily="2"/>
              </a:rPr>
              <a:t>Задачи мастер-класса:</a:t>
            </a:r>
          </a:p>
          <a:p>
            <a:r>
              <a:rPr lang="ru-RU" sz="2000" b="1" dirty="0" smtClean="0">
                <a:cs typeface="Mangal" pitchFamily="2"/>
              </a:rPr>
              <a:t>познакомить членов жюри с теоретической основой представляемого опыта;</a:t>
            </a:r>
          </a:p>
          <a:p>
            <a:r>
              <a:rPr lang="ru-RU" sz="2000" b="1" dirty="0" smtClean="0">
                <a:cs typeface="Mangal" pitchFamily="2"/>
              </a:rPr>
              <a:t>показать на практике, каким образом использование исследовательских форм работ способствует:</a:t>
            </a:r>
          </a:p>
          <a:p>
            <a:pPr>
              <a:buNone/>
            </a:pPr>
            <a:r>
              <a:rPr lang="ru-RU" sz="2000" b="1" dirty="0" smtClean="0">
                <a:cs typeface="Mangal" pitchFamily="2"/>
              </a:rPr>
              <a:t>      а) развитию коммуникативных навыков учащихся;</a:t>
            </a:r>
          </a:p>
          <a:p>
            <a:pPr>
              <a:buNone/>
            </a:pPr>
            <a:r>
              <a:rPr lang="ru-RU" sz="2000" b="1" dirty="0" smtClean="0">
                <a:cs typeface="Mangal" pitchFamily="2"/>
              </a:rPr>
              <a:t>      б) расширению общекультурного и филологического кругозора</a:t>
            </a:r>
            <a:endParaRPr lang="ru-RU" sz="2000" b="1" dirty="0" smtClean="0">
              <a:solidFill>
                <a:srgbClr val="FFFF00"/>
              </a:solidFill>
              <a:cs typeface="Mangal" pitchFamily="2"/>
            </a:endParaRPr>
          </a:p>
          <a:p>
            <a:pPr>
              <a:buNone/>
            </a:pP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10694992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cs typeface="Mangal" pitchFamily="2"/>
              </a:rPr>
              <a:t>Реклама</a:t>
            </a:r>
            <a:r>
              <a:rPr lang="ru-RU" sz="2400" dirty="0" smtClean="0">
                <a:cs typeface="Mangal" pitchFamily="2"/>
              </a:rPr>
              <a:t>                        </a:t>
            </a:r>
            <a:r>
              <a:rPr lang="en-US" sz="2400" dirty="0" smtClean="0">
                <a:cs typeface="Mangal" pitchFamily="2"/>
              </a:rPr>
              <a:t>Be happy</a:t>
            </a:r>
            <a:r>
              <a:rPr lang="ru-RU" sz="2400" dirty="0" smtClean="0">
                <a:cs typeface="Mangal" pitchFamily="2"/>
              </a:rPr>
              <a:t>! </a:t>
            </a:r>
            <a:r>
              <a:rPr lang="en-US" sz="2400" dirty="0" smtClean="0">
                <a:cs typeface="Mangal" pitchFamily="2"/>
              </a:rPr>
              <a:t>Be </a:t>
            </a:r>
            <a:r>
              <a:rPr lang="en-US" sz="2400" dirty="0" err="1" smtClean="0">
                <a:cs typeface="Mangal" pitchFamily="2"/>
              </a:rPr>
              <a:t>Huggies</a:t>
            </a:r>
            <a:r>
              <a:rPr lang="ru-RU" sz="2400" dirty="0" smtClean="0">
                <a:cs typeface="Mangal" pitchFamily="2"/>
              </a:rPr>
              <a:t>!    </a:t>
            </a:r>
          </a:p>
          <a:p>
            <a:r>
              <a:rPr lang="ru-RU" sz="2400" dirty="0" smtClean="0">
                <a:cs typeface="Mangal" pitchFamily="2"/>
              </a:rPr>
              <a:t>                                       </a:t>
            </a:r>
            <a:r>
              <a:rPr lang="en-US" sz="2400" dirty="0" smtClean="0">
                <a:cs typeface="Mangal" pitchFamily="2"/>
              </a:rPr>
              <a:t>LG</a:t>
            </a:r>
            <a:r>
              <a:rPr lang="ru-RU" sz="2400" dirty="0" smtClean="0">
                <a:cs typeface="Mangal" pitchFamily="2"/>
              </a:rPr>
              <a:t> –</a:t>
            </a:r>
            <a:r>
              <a:rPr lang="en-US" sz="2400" dirty="0" smtClean="0">
                <a:cs typeface="Mangal" pitchFamily="2"/>
              </a:rPr>
              <a:t>Goods for life</a:t>
            </a:r>
            <a:r>
              <a:rPr lang="ru-RU" sz="2400" dirty="0" smtClean="0">
                <a:cs typeface="Mangal" pitchFamily="2"/>
              </a:rPr>
              <a:t>. </a:t>
            </a:r>
          </a:p>
          <a:p>
            <a:r>
              <a:rPr lang="ru-RU" sz="2400" dirty="0" smtClean="0">
                <a:cs typeface="Mangal" pitchFamily="2"/>
              </a:rPr>
              <a:t>                                       </a:t>
            </a:r>
            <a:r>
              <a:rPr lang="en-US" sz="2400" dirty="0" smtClean="0">
                <a:cs typeface="Mangal" pitchFamily="2"/>
              </a:rPr>
              <a:t>Canon</a:t>
            </a:r>
            <a:r>
              <a:rPr lang="ru-RU" sz="2400" dirty="0" smtClean="0">
                <a:cs typeface="Mangal" pitchFamily="2"/>
              </a:rPr>
              <a:t> – </a:t>
            </a:r>
            <a:r>
              <a:rPr lang="en-US" sz="2400" dirty="0" smtClean="0">
                <a:cs typeface="Mangal" pitchFamily="2"/>
              </a:rPr>
              <a:t>Can do it</a:t>
            </a:r>
            <a:r>
              <a:rPr lang="ru-RU" sz="2400" dirty="0" smtClean="0">
                <a:cs typeface="Mangal" pitchFamily="2"/>
              </a:rPr>
              <a:t>! </a:t>
            </a:r>
          </a:p>
          <a:p>
            <a:endParaRPr lang="ru-RU" sz="2400" dirty="0" smtClean="0">
              <a:cs typeface="Mangal" pitchFamily="2"/>
            </a:endParaRPr>
          </a:p>
          <a:p>
            <a:r>
              <a:rPr lang="ru-RU" sz="2400" dirty="0" smtClean="0">
                <a:solidFill>
                  <a:srgbClr val="FFFF00"/>
                </a:solidFill>
                <a:cs typeface="Mangal" pitchFamily="2"/>
              </a:rPr>
              <a:t>Программа </a:t>
            </a:r>
            <a:r>
              <a:rPr lang="ru-RU" sz="2400" dirty="0" smtClean="0">
                <a:cs typeface="Mangal" pitchFamily="2"/>
              </a:rPr>
              <a:t>                   «</a:t>
            </a:r>
            <a:r>
              <a:rPr lang="en-US" sz="2400" dirty="0" smtClean="0">
                <a:cs typeface="Mangal" pitchFamily="2"/>
              </a:rPr>
              <a:t>SMS</a:t>
            </a:r>
            <a:r>
              <a:rPr lang="ru-RU" sz="2400" dirty="0" smtClean="0">
                <a:cs typeface="Mangal" pitchFamily="2"/>
              </a:rPr>
              <a:t> шоу </a:t>
            </a:r>
            <a:r>
              <a:rPr lang="en-US" sz="2400" dirty="0" smtClean="0">
                <a:cs typeface="Mangal" pitchFamily="2"/>
              </a:rPr>
              <a:t>LIFE</a:t>
            </a:r>
            <a:r>
              <a:rPr lang="ru-RU" sz="2400" dirty="0" smtClean="0">
                <a:cs typeface="Mangal" pitchFamily="2"/>
              </a:rPr>
              <a:t>», </a:t>
            </a:r>
          </a:p>
          <a:p>
            <a:r>
              <a:rPr lang="ru-RU" sz="2400" dirty="0" smtClean="0">
                <a:solidFill>
                  <a:srgbClr val="FFFF00"/>
                </a:solidFill>
                <a:cs typeface="Mangal" pitchFamily="2"/>
              </a:rPr>
              <a:t>передач телевидения  </a:t>
            </a:r>
            <a:r>
              <a:rPr lang="ru-RU" sz="2400" dirty="0" smtClean="0">
                <a:cs typeface="Mangal" pitchFamily="2"/>
              </a:rPr>
              <a:t>«</a:t>
            </a:r>
            <a:r>
              <a:rPr lang="en-US" sz="2400" dirty="0" smtClean="0">
                <a:cs typeface="Mangal" pitchFamily="2"/>
              </a:rPr>
              <a:t>Comedy club</a:t>
            </a:r>
            <a:r>
              <a:rPr lang="ru-RU" sz="2400" dirty="0" smtClean="0">
                <a:cs typeface="Mangal" pitchFamily="2"/>
              </a:rPr>
              <a:t>»</a:t>
            </a:r>
          </a:p>
          <a:p>
            <a:r>
              <a:rPr lang="ru-RU" sz="2400" dirty="0" smtClean="0">
                <a:cs typeface="Mangal" pitchFamily="2"/>
              </a:rPr>
              <a:t>                                       «</a:t>
            </a:r>
            <a:r>
              <a:rPr lang="en-US" sz="2400" dirty="0" smtClean="0">
                <a:cs typeface="Mangal" pitchFamily="2"/>
              </a:rPr>
              <a:t>Top gear</a:t>
            </a:r>
            <a:r>
              <a:rPr lang="ru-RU" sz="2400" dirty="0" smtClean="0">
                <a:cs typeface="Mangal" pitchFamily="2"/>
              </a:rPr>
              <a:t>».</a:t>
            </a:r>
          </a:p>
          <a:p>
            <a:endParaRPr lang="ru-RU" sz="2400" dirty="0" smtClean="0">
              <a:cs typeface="Mangal" pitchFamily="2"/>
            </a:endParaRPr>
          </a:p>
          <a:p>
            <a:r>
              <a:rPr lang="ru-RU" sz="2400" dirty="0" smtClean="0">
                <a:solidFill>
                  <a:srgbClr val="FFFF00"/>
                </a:solidFill>
                <a:cs typeface="Mangal" pitchFamily="2"/>
              </a:rPr>
              <a:t>Общественные места </a:t>
            </a:r>
            <a:r>
              <a:rPr lang="ru-RU" sz="2400" dirty="0" smtClean="0">
                <a:cs typeface="Mangal" pitchFamily="2"/>
              </a:rPr>
              <a:t>  </a:t>
            </a:r>
            <a:r>
              <a:rPr lang="en-US" sz="2400" dirty="0" smtClean="0">
                <a:cs typeface="Mangal" pitchFamily="2"/>
              </a:rPr>
              <a:t>No smoking</a:t>
            </a:r>
            <a:r>
              <a:rPr lang="ru-RU" sz="2400" dirty="0" smtClean="0">
                <a:cs typeface="Mangal" pitchFamily="2"/>
              </a:rPr>
              <a:t>!</a:t>
            </a:r>
          </a:p>
          <a:p>
            <a:r>
              <a:rPr lang="ru-RU" sz="2400" dirty="0" smtClean="0">
                <a:cs typeface="Mangal" pitchFamily="2"/>
              </a:rPr>
              <a:t>                                        </a:t>
            </a:r>
            <a:r>
              <a:rPr lang="en-US" sz="2400" dirty="0" smtClean="0">
                <a:cs typeface="Mangal" pitchFamily="2"/>
              </a:rPr>
              <a:t>Exit</a:t>
            </a:r>
            <a:endParaRPr lang="ru-RU" sz="2400" dirty="0" smtClean="0">
              <a:cs typeface="Mangal" pitchFamily="2"/>
            </a:endParaRPr>
          </a:p>
          <a:p>
            <a:r>
              <a:rPr lang="ru-RU" sz="2400" dirty="0" smtClean="0">
                <a:cs typeface="Mangal" pitchFamily="2"/>
              </a:rPr>
              <a:t>                                      </a:t>
            </a:r>
            <a:endParaRPr lang="ru-RU" sz="2400" dirty="0" smtClean="0">
              <a:solidFill>
                <a:srgbClr val="FFFF00"/>
              </a:solidFill>
              <a:cs typeface="Mangal" pitchFamily="2"/>
            </a:endParaRPr>
          </a:p>
          <a:p>
            <a:r>
              <a:rPr lang="ru-RU" sz="2400" dirty="0" smtClean="0">
                <a:solidFill>
                  <a:srgbClr val="FFFF00"/>
                </a:solidFill>
                <a:cs typeface="Mangal" pitchFamily="2"/>
              </a:rPr>
              <a:t>Клавиши управления </a:t>
            </a:r>
            <a:r>
              <a:rPr lang="ru-RU" sz="2400" dirty="0" smtClean="0">
                <a:cs typeface="Mangal" pitchFamily="2"/>
              </a:rPr>
              <a:t>  </a:t>
            </a:r>
            <a:r>
              <a:rPr lang="ru-RU" sz="2400" dirty="0" smtClean="0">
                <a:solidFill>
                  <a:srgbClr val="FFFF00"/>
                </a:solidFill>
                <a:cs typeface="Mangal" pitchFamily="2"/>
              </a:rPr>
              <a:t> </a:t>
            </a:r>
            <a:r>
              <a:rPr lang="en-US" sz="2400" dirty="0" smtClean="0">
                <a:cs typeface="Mangal" pitchFamily="2"/>
              </a:rPr>
              <a:t>Push</a:t>
            </a:r>
            <a:r>
              <a:rPr lang="ru-RU" sz="2400" dirty="0" smtClean="0">
                <a:cs typeface="Mangal" pitchFamily="2"/>
              </a:rPr>
              <a:t>, </a:t>
            </a:r>
            <a:r>
              <a:rPr lang="en-US" sz="2400" dirty="0" smtClean="0">
                <a:cs typeface="Mangal" pitchFamily="2"/>
              </a:rPr>
              <a:t>Stop</a:t>
            </a:r>
            <a:r>
              <a:rPr lang="ru-RU" sz="2400" dirty="0" smtClean="0">
                <a:cs typeface="Mangal" pitchFamily="2"/>
              </a:rPr>
              <a:t>, </a:t>
            </a:r>
            <a:r>
              <a:rPr lang="en-US" sz="2400" dirty="0" smtClean="0">
                <a:cs typeface="Mangal" pitchFamily="2"/>
              </a:rPr>
              <a:t>Low</a:t>
            </a:r>
            <a:r>
              <a:rPr lang="ru-RU" sz="2400" dirty="0" smtClean="0">
                <a:cs typeface="Mangal" pitchFamily="2"/>
              </a:rPr>
              <a:t>, </a:t>
            </a:r>
            <a:r>
              <a:rPr lang="en-US" sz="2400" dirty="0" smtClean="0">
                <a:cs typeface="Mangal" pitchFamily="2"/>
              </a:rPr>
              <a:t>High</a:t>
            </a:r>
            <a:r>
              <a:rPr lang="ru-RU" sz="2400" dirty="0" smtClean="0">
                <a:cs typeface="Mangal" pitchFamily="2"/>
              </a:rPr>
              <a:t>, </a:t>
            </a:r>
            <a:r>
              <a:rPr lang="en-US" sz="2400" dirty="0" smtClean="0">
                <a:cs typeface="Mangal" pitchFamily="2"/>
              </a:rPr>
              <a:t>On</a:t>
            </a:r>
            <a:r>
              <a:rPr lang="ru-RU" sz="2400" dirty="0" smtClean="0">
                <a:cs typeface="Mangal" pitchFamily="2"/>
              </a:rPr>
              <a:t>, </a:t>
            </a:r>
            <a:r>
              <a:rPr lang="en-US" sz="2400" dirty="0" smtClean="0">
                <a:cs typeface="Mangal" pitchFamily="2"/>
              </a:rPr>
              <a:t>Off</a:t>
            </a:r>
            <a:r>
              <a:rPr lang="ru-RU" sz="2400" dirty="0" smtClean="0">
                <a:cs typeface="Mangal" pitchFamily="2"/>
              </a:rPr>
              <a:t>, </a:t>
            </a:r>
            <a:r>
              <a:rPr lang="en-US" sz="2400" dirty="0" smtClean="0">
                <a:cs typeface="Mangal" pitchFamily="2"/>
              </a:rPr>
              <a:t>Print</a:t>
            </a:r>
            <a:r>
              <a:rPr lang="ru-RU" sz="2400" dirty="0" smtClean="0">
                <a:cs typeface="Mangal" pitchFamily="2"/>
              </a:rPr>
              <a:t>, </a:t>
            </a:r>
          </a:p>
          <a:p>
            <a:r>
              <a:rPr lang="ru-RU" sz="2400" dirty="0" smtClean="0">
                <a:cs typeface="Mangal" pitchFamily="2"/>
              </a:rPr>
              <a:t>                                        </a:t>
            </a:r>
            <a:r>
              <a:rPr lang="en-US" sz="2400" dirty="0" smtClean="0">
                <a:cs typeface="Mangal" pitchFamily="2"/>
              </a:rPr>
              <a:t>Clock</a:t>
            </a:r>
            <a:r>
              <a:rPr lang="ru-RU" sz="2400" dirty="0" smtClean="0">
                <a:cs typeface="Mangal" pitchFamily="2"/>
              </a:rPr>
              <a:t>,</a:t>
            </a:r>
            <a:r>
              <a:rPr lang="en-US" sz="2400" dirty="0" smtClean="0">
                <a:cs typeface="Mangal" pitchFamily="2"/>
              </a:rPr>
              <a:t> Timer</a:t>
            </a:r>
            <a:r>
              <a:rPr lang="ru-RU" sz="2400" dirty="0" smtClean="0">
                <a:cs typeface="Mangal" pitchFamily="2"/>
              </a:rPr>
              <a:t>, </a:t>
            </a:r>
            <a:r>
              <a:rPr lang="en-US" sz="2400" dirty="0" smtClean="0">
                <a:cs typeface="Mangal" pitchFamily="2"/>
              </a:rPr>
              <a:t>Memory</a:t>
            </a:r>
            <a:r>
              <a:rPr lang="ru-RU" sz="2400" dirty="0" smtClean="0">
                <a:cs typeface="Mangal" pitchFamily="2"/>
              </a:rPr>
              <a:t>, </a:t>
            </a:r>
            <a:r>
              <a:rPr lang="en-US" sz="2400" dirty="0" smtClean="0">
                <a:cs typeface="Mangal" pitchFamily="2"/>
              </a:rPr>
              <a:t>Clear</a:t>
            </a:r>
            <a:endParaRPr lang="ru-RU" sz="2400" dirty="0" smtClean="0">
              <a:cs typeface="Mangal" pitchFamily="2"/>
            </a:endParaRPr>
          </a:p>
          <a:p>
            <a:endParaRPr lang="ru-RU" sz="2400" dirty="0" smtClean="0">
              <a:cs typeface="Mangal" pitchFamily="2"/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Информация на             </a:t>
            </a:r>
            <a:r>
              <a:rPr lang="en-US" sz="2400" dirty="0" smtClean="0"/>
              <a:t>Made in Japan</a:t>
            </a:r>
            <a:r>
              <a:rPr lang="ru-RU" sz="2400" dirty="0" smtClean="0">
                <a:solidFill>
                  <a:srgbClr val="FFFF00"/>
                </a:solidFill>
              </a:rPr>
              <a:t>                 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предметах одежды       </a:t>
            </a:r>
            <a:r>
              <a:rPr lang="ru-RU" sz="2400" dirty="0" smtClean="0"/>
              <a:t>100% </a:t>
            </a:r>
            <a:r>
              <a:rPr lang="en-US" sz="2400" dirty="0" smtClean="0"/>
              <a:t>cotton</a:t>
            </a:r>
            <a:endParaRPr lang="ru-RU" sz="2400" dirty="0" smtClean="0"/>
          </a:p>
          <a:p>
            <a:r>
              <a:rPr lang="ru-RU" sz="2400" dirty="0" smtClean="0"/>
              <a:t>                                        </a:t>
            </a:r>
            <a:r>
              <a:rPr lang="en-US" sz="2400" dirty="0" smtClean="0"/>
              <a:t>Wash</a:t>
            </a:r>
            <a:r>
              <a:rPr lang="ru-RU" sz="2400" dirty="0" smtClean="0"/>
              <a:t> 30-40</a:t>
            </a:r>
            <a:r>
              <a:rPr lang="ru-RU" sz="2400" dirty="0" smtClean="0">
                <a:cs typeface="Mangal"/>
              </a:rPr>
              <a:t>॰</a:t>
            </a:r>
            <a:r>
              <a:rPr lang="ru-RU" sz="2400" dirty="0" smtClean="0">
                <a:solidFill>
                  <a:srgbClr val="FFFF00"/>
                </a:solidFill>
              </a:rPr>
              <a:t>       </a:t>
            </a:r>
            <a:r>
              <a:rPr lang="ru-RU" sz="2400" dirty="0" smtClean="0">
                <a:cs typeface="Mangal" pitchFamily="2"/>
              </a:rPr>
              <a:t>            </a:t>
            </a:r>
          </a:p>
          <a:p>
            <a:r>
              <a:rPr lang="ru-RU" sz="2400" dirty="0">
                <a:cs typeface="Mangal" pitchFamily="2"/>
              </a:rPr>
              <a:t> </a:t>
            </a:r>
            <a:r>
              <a:rPr lang="ru-RU" sz="2400" dirty="0" smtClean="0">
                <a:cs typeface="Mangal" pitchFamily="2"/>
              </a:rPr>
              <a:t>                                       </a:t>
            </a:r>
          </a:p>
          <a:p>
            <a:r>
              <a:rPr lang="ru-RU" sz="2400" dirty="0" smtClean="0">
                <a:cs typeface="Mangal" pitchFamily="2"/>
              </a:rPr>
              <a:t>                                        </a:t>
            </a:r>
          </a:p>
          <a:p>
            <a:r>
              <a:rPr lang="ru-RU" sz="2400" dirty="0" smtClean="0">
                <a:cs typeface="Mangal" pitchFamily="2"/>
              </a:rPr>
              <a:t>                                        </a:t>
            </a:r>
          </a:p>
          <a:p>
            <a:r>
              <a:rPr lang="ru-RU" sz="2400" dirty="0" smtClean="0">
                <a:cs typeface="Mangal" pitchFamily="2"/>
              </a:rPr>
              <a:t>                                                                            </a:t>
            </a:r>
          </a:p>
          <a:p>
            <a:endParaRPr lang="ru-RU" sz="2400" dirty="0" smtClean="0">
              <a:solidFill>
                <a:srgbClr val="FFFF00"/>
              </a:solidFill>
              <a:cs typeface="Mangal" pitchFamily="2"/>
            </a:endParaRPr>
          </a:p>
          <a:p>
            <a:endParaRPr lang="ru-RU" sz="2400" dirty="0">
              <a:cs typeface="Mangal" pitchFamily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47636"/>
            <a:ext cx="53285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Прослушайте и повторите слова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052736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Parlia</a:t>
            </a:r>
            <a:r>
              <a:rPr lang="en-US" sz="2000" u="sng" dirty="0" smtClean="0"/>
              <a:t>ment</a:t>
            </a:r>
          </a:p>
          <a:p>
            <a:r>
              <a:rPr lang="en-US" sz="2000" dirty="0" smtClean="0"/>
              <a:t>Brows</a:t>
            </a:r>
            <a:r>
              <a:rPr lang="en-US" sz="2000" u="sng" dirty="0" smtClean="0"/>
              <a:t>er</a:t>
            </a:r>
          </a:p>
          <a:p>
            <a:r>
              <a:rPr lang="en-US" sz="2000" b="1" dirty="0" smtClean="0"/>
              <a:t>Surf</a:t>
            </a:r>
            <a:r>
              <a:rPr lang="en-US" sz="2000" b="1" u="sng" dirty="0" smtClean="0"/>
              <a:t>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256490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+mj-lt"/>
              </a:rPr>
              <a:t>Замените английские звуки и буквы русскими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</a:rPr>
              <a:t>:</a:t>
            </a:r>
            <a:endParaRPr lang="ru-RU" sz="2000" b="1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6" name="Рисунок 5" descr="http://festival.1september.ru/articles/595565/img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12976"/>
            <a:ext cx="590465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>
            <a:off x="2555776" y="1268760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55776" y="1628800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483768" y="1916832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80112" y="105273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Парла</a:t>
            </a:r>
            <a:r>
              <a:rPr lang="ru-RU" sz="2000" b="1" u="sng" dirty="0" smtClean="0">
                <a:latin typeface="+mj-lt"/>
              </a:rPr>
              <a:t>мент</a:t>
            </a:r>
            <a:endParaRPr lang="ru-RU" sz="2000" b="1" u="sng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0112" y="134076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Брауз</a:t>
            </a:r>
            <a:r>
              <a:rPr lang="ru-RU" sz="2000" b="1" u="sng" dirty="0" smtClean="0">
                <a:latin typeface="+mj-lt"/>
              </a:rPr>
              <a:t>ер</a:t>
            </a:r>
            <a:endParaRPr lang="ru-RU" sz="2000" b="1" u="sng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80112" y="170080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Серф</a:t>
            </a:r>
            <a:r>
              <a:rPr lang="ru-RU" sz="2000" b="1" u="sng" dirty="0" smtClean="0">
                <a:latin typeface="+mj-lt"/>
              </a:rPr>
              <a:t>инг</a:t>
            </a:r>
            <a:endParaRPr lang="ru-RU" sz="2000" b="1" u="sng" dirty="0">
              <a:latin typeface="+mj-lt"/>
            </a:endParaRPr>
          </a:p>
        </p:txBody>
      </p:sp>
      <p:pic>
        <p:nvPicPr>
          <p:cNvPr id="12" name="Picture 6" descr="AG0029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293096"/>
            <a:ext cx="169227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3265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+mj-lt"/>
              </a:rPr>
              <a:t>Заимствованные слова</a:t>
            </a:r>
            <a:endParaRPr lang="ru-RU" sz="2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98072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Mixer</a:t>
            </a:r>
            <a:r>
              <a:rPr lang="en-US" sz="2000" b="1" dirty="0" smtClean="0">
                <a:latin typeface="+mj-lt"/>
              </a:rPr>
              <a:t>               </a:t>
            </a:r>
          </a:p>
        </p:txBody>
      </p:sp>
      <p:pic>
        <p:nvPicPr>
          <p:cNvPr id="6" name="Picture 4" descr="корз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058147"/>
            <a:ext cx="1584175" cy="179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корз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058147"/>
            <a:ext cx="1584175" cy="179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корз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058147"/>
            <a:ext cx="1584175" cy="179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корз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058147"/>
            <a:ext cx="1584175" cy="179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411760" y="465313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+mj-lt"/>
              </a:rPr>
              <a:t>компьюте</a:t>
            </a:r>
            <a:r>
              <a:rPr lang="ru-RU" sz="2000" b="1" dirty="0" smtClean="0">
                <a:solidFill>
                  <a:srgbClr val="FFFF00"/>
                </a:solidFill>
              </a:rPr>
              <a:t>р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46531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+mj-lt"/>
              </a:rPr>
              <a:t>быт</a:t>
            </a:r>
            <a:endParaRPr lang="ru-RU" sz="2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5044763" y="4653136"/>
            <a:ext cx="125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472514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+mj-lt"/>
              </a:rPr>
              <a:t>культура</a:t>
            </a:r>
            <a:endParaRPr lang="ru-RU" sz="2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4288" y="47251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+mj-lt"/>
              </a:rPr>
              <a:t>спорт</a:t>
            </a:r>
            <a:endParaRPr lang="ru-RU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728" y="119675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Printer</a:t>
            </a:r>
            <a:endParaRPr lang="ru-RU" sz="28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7904" y="83671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Image</a:t>
            </a:r>
            <a:endParaRPr lang="ru-RU" sz="28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2160" y="98072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Toaste</a:t>
            </a:r>
            <a:r>
              <a:rPr lang="en-US" sz="2800" dirty="0" smtClean="0"/>
              <a:t>r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115616" y="220486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Diving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987824" y="206084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Match</a:t>
            </a:r>
            <a:endParaRPr lang="ru-RU" sz="28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4048" y="191683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Jazz</a:t>
            </a:r>
            <a:endParaRPr lang="ru-RU" sz="2800" b="1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4168" y="249289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Revolution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0.07769 L -0.05903 0.63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0.01271 L 0.02761 0.589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9711E-6 L 0.17326 0.5872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0.0148 L -0.60313 0.637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5607E-6 L 0.66945 0.4300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46821E-6 L 0.48733 0.4973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00578E-6 L -0.00938 0.4973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21965E-6 L -0.14184 0.4929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5429250"/>
            <a:ext cx="1428750" cy="1428750"/>
          </a:xfrm>
          <a:prstGeom prst="rect">
            <a:avLst/>
          </a:prstGeom>
        </p:spPr>
      </p:pic>
      <p:pic>
        <p:nvPicPr>
          <p:cNvPr id="3" name="Рисунок 2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01008"/>
            <a:ext cx="1428750" cy="1428750"/>
          </a:xfrm>
          <a:prstGeom prst="rect">
            <a:avLst/>
          </a:prstGeom>
        </p:spPr>
      </p:pic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5429250"/>
            <a:ext cx="952500" cy="1428750"/>
          </a:xfrm>
          <a:prstGeom prst="rect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12360" y="3501008"/>
            <a:ext cx="1114425" cy="1428750"/>
          </a:xfrm>
          <a:prstGeom prst="rect">
            <a:avLst/>
          </a:prstGeom>
        </p:spPr>
      </p:pic>
      <p:pic>
        <p:nvPicPr>
          <p:cNvPr id="6" name="Рисунок 5" descr="i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5229200"/>
            <a:ext cx="1428750" cy="714375"/>
          </a:xfrm>
          <a:prstGeom prst="rect">
            <a:avLst/>
          </a:prstGeom>
        </p:spPr>
      </p:pic>
      <p:pic>
        <p:nvPicPr>
          <p:cNvPr id="7" name="Рисунок 6" descr="i (6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5229200"/>
            <a:ext cx="978436" cy="1120347"/>
          </a:xfrm>
          <a:prstGeom prst="rect">
            <a:avLst/>
          </a:prstGeom>
        </p:spPr>
      </p:pic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43808" y="5429250"/>
            <a:ext cx="762000" cy="14287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536" y="26064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Исчезновение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54868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Фея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134076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Комета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26064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Волна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1196752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Газель арабская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6096" y="2132856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Максимальный множитель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131840" y="263691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Голова и плечи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92 -0.0333 L 0.12795 0.669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92137E-6 L -0.33073 0.367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0333 L -0.29913 0.667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7 -0.03885 L 0.60695 0.2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28 -0.04394 L 0.11892 0.5101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025E-6 L -0.17691 0.244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39 -0.08094 L 0.05643 0.296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376</TotalTime>
  <Words>190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Английский вокруг нас</vt:lpstr>
      <vt:lpstr>Цель мастер-класса:   овладение участниками умениями по распознанию иностранных слов в повседневной жизни; формирование мотивации к самообучению, самосовершенствованию, саморазвитию. 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revaz</cp:lastModifiedBy>
  <cp:revision>36</cp:revision>
  <dcterms:created xsi:type="dcterms:W3CDTF">2011-12-25T04:18:09Z</dcterms:created>
  <dcterms:modified xsi:type="dcterms:W3CDTF">2012-03-28T06:41:29Z</dcterms:modified>
</cp:coreProperties>
</file>