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8"/>
  </p:notesMasterIdLst>
  <p:sldIdLst>
    <p:sldId id="274" r:id="rId2"/>
    <p:sldId id="305" r:id="rId3"/>
    <p:sldId id="296" r:id="rId4"/>
    <p:sldId id="259" r:id="rId5"/>
    <p:sldId id="261" r:id="rId6"/>
    <p:sldId id="318" r:id="rId7"/>
    <p:sldId id="260" r:id="rId8"/>
    <p:sldId id="310" r:id="rId9"/>
    <p:sldId id="262" r:id="rId10"/>
    <p:sldId id="314" r:id="rId11"/>
    <p:sldId id="311" r:id="rId12"/>
    <p:sldId id="316" r:id="rId13"/>
    <p:sldId id="312" r:id="rId14"/>
    <p:sldId id="313" r:id="rId15"/>
    <p:sldId id="315" r:id="rId16"/>
    <p:sldId id="317" r:id="rId17"/>
    <p:sldId id="268" r:id="rId18"/>
    <p:sldId id="270" r:id="rId19"/>
    <p:sldId id="319" r:id="rId20"/>
    <p:sldId id="291" r:id="rId21"/>
    <p:sldId id="292" r:id="rId22"/>
    <p:sldId id="301" r:id="rId23"/>
    <p:sldId id="309" r:id="rId24"/>
    <p:sldId id="302" r:id="rId25"/>
    <p:sldId id="303" r:id="rId26"/>
    <p:sldId id="304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00FFFF"/>
    <a:srgbClr val="66FF33"/>
    <a:srgbClr val="19772F"/>
    <a:srgbClr val="003FBC"/>
    <a:srgbClr val="FFCC99"/>
    <a:srgbClr val="FFFF00"/>
    <a:srgbClr val="99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49" autoAdjust="0"/>
    <p:restoredTop sz="94660"/>
  </p:normalViewPr>
  <p:slideViewPr>
    <p:cSldViewPr>
      <p:cViewPr varScale="1">
        <p:scale>
          <a:sx n="68" d="100"/>
          <a:sy n="68" d="100"/>
        </p:scale>
        <p:origin x="-9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2E61C-B506-44B2-A253-CB0B20C56E0B}" type="datetimeFigureOut">
              <a:rPr lang="ru-RU" smtClean="0"/>
              <a:pPr/>
              <a:t>27.04.2012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B6192-9182-4CD9-924B-10CDE67FA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B6192-9182-4CD9-924B-10CDE67FA02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DD12CB-1A61-489D-A922-0AAD005C8B1F}" type="datetimeFigureOut">
              <a:rPr lang="en-US" smtClean="0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8C4F4A-4BBE-4E43-B352-0EC1A8C23A1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DD12CB-1A61-489D-A922-0AAD005C8B1F}" type="datetimeFigureOut">
              <a:rPr lang="en-US" smtClean="0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8C4F4A-4BBE-4E43-B352-0EC1A8C23A1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DD12CB-1A61-489D-A922-0AAD005C8B1F}" type="datetimeFigureOut">
              <a:rPr lang="en-US" smtClean="0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8C4F4A-4BBE-4E43-B352-0EC1A8C23A1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DD12CB-1A61-489D-A922-0AAD005C8B1F}" type="datetimeFigureOut">
              <a:rPr lang="en-US" smtClean="0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8C4F4A-4BBE-4E43-B352-0EC1A8C23A1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DD12CB-1A61-489D-A922-0AAD005C8B1F}" type="datetimeFigureOut">
              <a:rPr lang="en-US" smtClean="0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0F8C4F4A-4BBE-4E43-B352-0EC1A8C23A1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DD12CB-1A61-489D-A922-0AAD005C8B1F}" type="datetimeFigureOut">
              <a:rPr lang="en-US" smtClean="0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8C4F4A-4BBE-4E43-B352-0EC1A8C23A1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DD12CB-1A61-489D-A922-0AAD005C8B1F}" type="datetimeFigureOut">
              <a:rPr lang="en-US" smtClean="0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8C4F4A-4BBE-4E43-B352-0EC1A8C23A1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DD12CB-1A61-489D-A922-0AAD005C8B1F}" type="datetimeFigureOut">
              <a:rPr lang="en-US" smtClean="0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8C4F4A-4BBE-4E43-B352-0EC1A8C23A1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DD12CB-1A61-489D-A922-0AAD005C8B1F}" type="datetimeFigureOut">
              <a:rPr lang="en-US" smtClean="0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8C4F4A-4BBE-4E43-B352-0EC1A8C23A1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DD12CB-1A61-489D-A922-0AAD005C8B1F}" type="datetimeFigureOut">
              <a:rPr lang="en-US" smtClean="0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8C4F4A-4BBE-4E43-B352-0EC1A8C23A1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DD12CB-1A61-489D-A922-0AAD005C8B1F}" type="datetimeFigureOut">
              <a:rPr lang="en-US" smtClean="0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8C4F4A-4BBE-4E43-B352-0EC1A8C23A1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0EDD12CB-1A61-489D-A922-0AAD005C8B1F}" type="datetimeFigureOut">
              <a:rPr lang="en-US" smtClean="0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0F8C4F4A-4BBE-4E43-B352-0EC1A8C23A1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forchildren.ru/pictures/school/school10-01.gif" TargetMode="External"/><Relationship Id="rId2" Type="http://schemas.openxmlformats.org/officeDocument/2006/relationships/hyperlink" Target="http://www.livegif.ru/archive/the_best/11_6.html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allforchildren.ru/pictures/school/school19-04.gi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ctrTitle"/>
          </p:nvPr>
        </p:nvSpPr>
        <p:spPr>
          <a:xfrm>
            <a:off x="533400" y="4876800"/>
            <a:ext cx="7772400" cy="1470025"/>
          </a:xfrm>
        </p:spPr>
        <p:txBody>
          <a:bodyPr/>
          <a:lstStyle/>
          <a:p>
            <a:r>
              <a:rPr lang="ru-RU" sz="2800" dirty="0" smtClean="0">
                <a:solidFill>
                  <a:srgbClr val="C00000"/>
                </a:solidFill>
              </a:rPr>
              <a:t>Шишкова Елена Ивановна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ГБОУ СОШ  «Школа здоровья»№ 1115 г.Москвы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1143000"/>
            <a:ext cx="6400800" cy="1752600"/>
          </a:xfrm>
        </p:spPr>
        <p:txBody>
          <a:bodyPr/>
          <a:lstStyle/>
          <a:p>
            <a:pPr>
              <a:defRPr/>
            </a:pPr>
            <a:r>
              <a:rPr lang="ru-RU" sz="5400" b="1" dirty="0" smtClean="0">
                <a:solidFill>
                  <a:srgbClr val="003FBC"/>
                </a:solidFill>
              </a:rPr>
              <a:t>Вероятности событий</a:t>
            </a:r>
            <a:endParaRPr lang="ru-RU" sz="5400" b="1" dirty="0">
              <a:solidFill>
                <a:srgbClr val="003FBC"/>
              </a:solidFill>
            </a:endParaRPr>
          </a:p>
        </p:txBody>
      </p:sp>
      <p:pic>
        <p:nvPicPr>
          <p:cNvPr id="5" name="Рисунок 4" descr="school10-0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29400" y="150115"/>
            <a:ext cx="2286000" cy="225171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09600"/>
            <a:ext cx="7162800" cy="447516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Практическая работа</a:t>
            </a:r>
          </a:p>
          <a:p>
            <a:pPr algn="l"/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>1.Возьмите из конверта листок с заданиями.</a:t>
            </a:r>
          </a:p>
          <a:p>
            <a:pPr algn="l"/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>2.В таблице  </a:t>
            </a:r>
            <a:r>
              <a:rPr lang="ru-RU" sz="3200" dirty="0" smtClean="0">
                <a:solidFill>
                  <a:srgbClr val="002060"/>
                </a:solidFill>
              </a:rPr>
              <a:t>покажите штриховкой события, благоприятствующие событиям: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school10-0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55720"/>
            <a:ext cx="3048000" cy="300228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500" name="Group 92"/>
          <p:cNvGraphicFramePr>
            <a:graphicFrameLocks noGrp="1"/>
          </p:cNvGraphicFramePr>
          <p:nvPr/>
        </p:nvGraphicFramePr>
        <p:xfrm>
          <a:off x="1219200" y="1219200"/>
          <a:ext cx="6477002" cy="5181600"/>
        </p:xfrm>
        <a:graphic>
          <a:graphicData uri="http://schemas.openxmlformats.org/drawingml/2006/table">
            <a:tbl>
              <a:tblPr/>
              <a:tblGrid>
                <a:gridCol w="1059377"/>
                <a:gridCol w="1082158"/>
                <a:gridCol w="1084436"/>
                <a:gridCol w="1084436"/>
                <a:gridCol w="1082159"/>
                <a:gridCol w="1084436"/>
              </a:tblGrid>
              <a:tr h="863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1; 1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2; 1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3; 1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4; 1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5; 1</a:t>
                      </a:r>
                      <a:endParaRPr lang="ru-RU" sz="320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6; 1</a:t>
                      </a:r>
                      <a:endParaRPr lang="ru-RU" sz="320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1; 2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2; 2</a:t>
                      </a:r>
                      <a:endParaRPr lang="ru-RU" sz="320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3; 2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4; 2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5; 2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6; 2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1; 3</a:t>
                      </a:r>
                      <a:endParaRPr lang="ru-RU" sz="320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2; 3</a:t>
                      </a:r>
                      <a:endParaRPr lang="ru-RU" sz="320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3; 3</a:t>
                      </a:r>
                      <a:endParaRPr lang="ru-RU" sz="320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4; 3</a:t>
                      </a:r>
                      <a:endParaRPr lang="ru-RU" sz="320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5; 3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6; 3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1; 4</a:t>
                      </a:r>
                      <a:endParaRPr lang="ru-RU" sz="320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2; 4</a:t>
                      </a:r>
                      <a:endParaRPr lang="ru-RU" sz="320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3; 4</a:t>
                      </a:r>
                      <a:endParaRPr lang="ru-RU" sz="320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4; 4</a:t>
                      </a:r>
                      <a:endParaRPr lang="ru-RU" sz="320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5; 4</a:t>
                      </a:r>
                      <a:endParaRPr lang="ru-RU" sz="320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6; 4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1; 5</a:t>
                      </a:r>
                      <a:endParaRPr lang="ru-RU" sz="320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2; 5</a:t>
                      </a:r>
                      <a:endParaRPr lang="ru-RU" sz="320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3; 5</a:t>
                      </a:r>
                      <a:endParaRPr lang="ru-RU" sz="320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4; 5</a:t>
                      </a:r>
                      <a:endParaRPr lang="ru-RU" sz="320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5; 5</a:t>
                      </a:r>
                      <a:endParaRPr lang="ru-RU" sz="320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6; 5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1; 6</a:t>
                      </a:r>
                      <a:endParaRPr lang="ru-RU" sz="320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2; 6</a:t>
                      </a:r>
                      <a:endParaRPr lang="ru-RU" sz="320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3; 6</a:t>
                      </a:r>
                      <a:endParaRPr lang="ru-RU" sz="320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4; 6</a:t>
                      </a:r>
                      <a:endParaRPr lang="ru-RU" sz="320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5; 6</a:t>
                      </a:r>
                      <a:endParaRPr lang="ru-RU" sz="320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6; 6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28600" y="304800"/>
            <a:ext cx="84171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Задание 1.«Выпало одинаковое число очков»</a:t>
            </a:r>
            <a:endParaRPr lang="ru-RU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500" name="Group 92"/>
          <p:cNvGraphicFramePr>
            <a:graphicFrameLocks noGrp="1"/>
          </p:cNvGraphicFramePr>
          <p:nvPr/>
        </p:nvGraphicFramePr>
        <p:xfrm>
          <a:off x="1219200" y="1219200"/>
          <a:ext cx="6477002" cy="5181600"/>
        </p:xfrm>
        <a:graphic>
          <a:graphicData uri="http://schemas.openxmlformats.org/drawingml/2006/table">
            <a:tbl>
              <a:tblPr/>
              <a:tblGrid>
                <a:gridCol w="1059377"/>
                <a:gridCol w="1082158"/>
                <a:gridCol w="1084436"/>
                <a:gridCol w="1084436"/>
                <a:gridCol w="1082159"/>
                <a:gridCol w="1084436"/>
              </a:tblGrid>
              <a:tr h="863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1; 1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2; 1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3; 1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4; 1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5; 1</a:t>
                      </a:r>
                      <a:endParaRPr lang="ru-RU" sz="320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6; 1</a:t>
                      </a:r>
                      <a:endParaRPr lang="ru-RU" sz="320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1; 2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2; 2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3; 2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4; 2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5; 2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6; 2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1; 3</a:t>
                      </a:r>
                      <a:endParaRPr lang="ru-RU" sz="320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2; 3</a:t>
                      </a:r>
                      <a:endParaRPr lang="ru-RU" sz="320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3; 3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4; 3</a:t>
                      </a:r>
                      <a:endParaRPr lang="ru-RU" sz="320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5; 3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6; 3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1; 4</a:t>
                      </a:r>
                      <a:endParaRPr lang="ru-RU" sz="320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2; 4</a:t>
                      </a:r>
                      <a:endParaRPr lang="ru-RU" sz="320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3; 4</a:t>
                      </a:r>
                      <a:endParaRPr lang="ru-RU" sz="320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4; 4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5; 4</a:t>
                      </a:r>
                      <a:endParaRPr lang="ru-RU" sz="320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6; 4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1; 5</a:t>
                      </a:r>
                      <a:endParaRPr lang="ru-RU" sz="320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2; 5</a:t>
                      </a:r>
                      <a:endParaRPr lang="ru-RU" sz="320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3; 5</a:t>
                      </a:r>
                      <a:endParaRPr lang="ru-RU" sz="320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4; 5</a:t>
                      </a:r>
                      <a:endParaRPr lang="ru-RU" sz="320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5; 5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6; 5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1; 6</a:t>
                      </a:r>
                      <a:endParaRPr lang="ru-RU" sz="320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2; 6</a:t>
                      </a:r>
                      <a:endParaRPr lang="ru-RU" sz="320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3; 6</a:t>
                      </a:r>
                      <a:endParaRPr lang="ru-RU" sz="320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4; 6</a:t>
                      </a:r>
                      <a:endParaRPr lang="ru-RU" sz="320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5; 6</a:t>
                      </a:r>
                      <a:endParaRPr lang="ru-RU" sz="320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6; 6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28600" y="304800"/>
            <a:ext cx="84171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Задание 1.«Выпало одинаковое число очков»</a:t>
            </a:r>
            <a:endParaRPr lang="ru-RU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500" name="Group 92"/>
          <p:cNvGraphicFramePr>
            <a:graphicFrameLocks noGrp="1"/>
          </p:cNvGraphicFramePr>
          <p:nvPr/>
        </p:nvGraphicFramePr>
        <p:xfrm>
          <a:off x="1219200" y="1219200"/>
          <a:ext cx="6477002" cy="5181600"/>
        </p:xfrm>
        <a:graphic>
          <a:graphicData uri="http://schemas.openxmlformats.org/drawingml/2006/table">
            <a:tbl>
              <a:tblPr/>
              <a:tblGrid>
                <a:gridCol w="1059377"/>
                <a:gridCol w="1082158"/>
                <a:gridCol w="1084436"/>
                <a:gridCol w="1084436"/>
                <a:gridCol w="1082159"/>
                <a:gridCol w="1084436"/>
              </a:tblGrid>
              <a:tr h="863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1; 1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2; 1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3; 1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4; 1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5; 1</a:t>
                      </a:r>
                      <a:endParaRPr lang="ru-RU" sz="320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6; 1</a:t>
                      </a:r>
                      <a:endParaRPr lang="ru-RU" sz="320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1; 2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2; 2</a:t>
                      </a:r>
                      <a:endParaRPr lang="ru-RU" sz="320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3; 2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4; 2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5; 2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6; 2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1; 3</a:t>
                      </a:r>
                      <a:endParaRPr lang="ru-RU" sz="320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2; 3</a:t>
                      </a:r>
                      <a:endParaRPr lang="ru-RU" sz="320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3; 3</a:t>
                      </a:r>
                      <a:endParaRPr lang="ru-RU" sz="320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4; 3</a:t>
                      </a:r>
                      <a:endParaRPr lang="ru-RU" sz="320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5; 3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6; 3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1; 4</a:t>
                      </a:r>
                      <a:endParaRPr lang="ru-RU" sz="320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2; 4</a:t>
                      </a:r>
                      <a:endParaRPr lang="ru-RU" sz="320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3; 4</a:t>
                      </a:r>
                      <a:endParaRPr lang="ru-RU" sz="320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4; 4</a:t>
                      </a:r>
                      <a:endParaRPr lang="ru-RU" sz="320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5; 4</a:t>
                      </a:r>
                      <a:endParaRPr lang="ru-RU" sz="320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6; 4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1; 5</a:t>
                      </a:r>
                      <a:endParaRPr lang="ru-RU" sz="320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2; 5</a:t>
                      </a:r>
                      <a:endParaRPr lang="ru-RU" sz="320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3; 5</a:t>
                      </a:r>
                      <a:endParaRPr lang="ru-RU" sz="320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4; 5</a:t>
                      </a:r>
                      <a:endParaRPr lang="ru-RU" sz="320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5; 5</a:t>
                      </a:r>
                      <a:endParaRPr lang="ru-RU" sz="320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6; 5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1; 6</a:t>
                      </a:r>
                      <a:endParaRPr lang="ru-RU" sz="320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2; 6</a:t>
                      </a:r>
                      <a:endParaRPr lang="ru-RU" sz="320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3; 6</a:t>
                      </a:r>
                      <a:endParaRPr lang="ru-RU" sz="320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4; 6</a:t>
                      </a:r>
                      <a:endParaRPr lang="ru-RU" sz="320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5; 6</a:t>
                      </a:r>
                      <a:endParaRPr lang="ru-RU" sz="320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6; 6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04800" y="228600"/>
            <a:ext cx="72866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Задание 2. « Сумма очков равна 7»</a:t>
            </a:r>
            <a:endParaRPr lang="ru-RU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500" name="Group 92"/>
          <p:cNvGraphicFramePr>
            <a:graphicFrameLocks noGrp="1"/>
          </p:cNvGraphicFramePr>
          <p:nvPr/>
        </p:nvGraphicFramePr>
        <p:xfrm>
          <a:off x="1219200" y="1219200"/>
          <a:ext cx="6477002" cy="5181600"/>
        </p:xfrm>
        <a:graphic>
          <a:graphicData uri="http://schemas.openxmlformats.org/drawingml/2006/table">
            <a:tbl>
              <a:tblPr/>
              <a:tblGrid>
                <a:gridCol w="1059377"/>
                <a:gridCol w="1082158"/>
                <a:gridCol w="1058865"/>
                <a:gridCol w="1110007"/>
                <a:gridCol w="1082159"/>
                <a:gridCol w="1084436"/>
              </a:tblGrid>
              <a:tr h="863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1; 1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2; 1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3; 1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4; 1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5; 1</a:t>
                      </a:r>
                      <a:endParaRPr lang="ru-RU" sz="320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6; 1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>
                        <a:alphaModFix amt="63000"/>
                      </a:blip>
                      <a:srcRect/>
                      <a:tile tx="0" ty="0" sx="100000" sy="100000" flip="none" algn="tl"/>
                    </a:blipFill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1; 2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2; 2</a:t>
                      </a:r>
                      <a:endParaRPr lang="ru-RU" sz="320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3; 2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4; 2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5; 2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6; 2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1; 3</a:t>
                      </a:r>
                      <a:endParaRPr lang="ru-RU" sz="320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2; 3</a:t>
                      </a:r>
                      <a:endParaRPr lang="ru-RU" sz="320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3; 3</a:t>
                      </a:r>
                      <a:endParaRPr lang="ru-RU" sz="320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4; 3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5; 3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6; 3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1; 4</a:t>
                      </a:r>
                      <a:endParaRPr lang="ru-RU" sz="320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2; 4</a:t>
                      </a:r>
                      <a:endParaRPr lang="ru-RU" sz="320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3; 4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4; 4</a:t>
                      </a:r>
                      <a:endParaRPr lang="ru-RU" sz="320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5; 4</a:t>
                      </a:r>
                      <a:endParaRPr lang="ru-RU" sz="320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6; 4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1; 5</a:t>
                      </a:r>
                      <a:endParaRPr lang="ru-RU" sz="320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2; 5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3; 5</a:t>
                      </a:r>
                      <a:endParaRPr lang="ru-RU" sz="320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4; 5</a:t>
                      </a:r>
                      <a:endParaRPr lang="ru-RU" sz="320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5; 5</a:t>
                      </a:r>
                      <a:endParaRPr lang="ru-RU" sz="320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6; 5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1; 6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2; 6</a:t>
                      </a:r>
                      <a:endParaRPr lang="ru-RU" sz="320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3; 6</a:t>
                      </a:r>
                      <a:endParaRPr lang="ru-RU" sz="320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4; 6</a:t>
                      </a:r>
                      <a:endParaRPr lang="ru-RU" sz="320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5; 6</a:t>
                      </a:r>
                      <a:endParaRPr lang="ru-RU" sz="320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6; 6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04800" y="228600"/>
            <a:ext cx="73628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Задание 2. « Сумма очков равна 7»</a:t>
            </a:r>
            <a:endParaRPr lang="ru-RU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500" name="Group 92"/>
          <p:cNvGraphicFramePr>
            <a:graphicFrameLocks noGrp="1"/>
          </p:cNvGraphicFramePr>
          <p:nvPr/>
        </p:nvGraphicFramePr>
        <p:xfrm>
          <a:off x="1219200" y="1219200"/>
          <a:ext cx="6477002" cy="5181600"/>
        </p:xfrm>
        <a:graphic>
          <a:graphicData uri="http://schemas.openxmlformats.org/drawingml/2006/table">
            <a:tbl>
              <a:tblPr/>
              <a:tblGrid>
                <a:gridCol w="1059377"/>
                <a:gridCol w="1082158"/>
                <a:gridCol w="1084436"/>
                <a:gridCol w="1084436"/>
                <a:gridCol w="1082159"/>
                <a:gridCol w="1084436"/>
              </a:tblGrid>
              <a:tr h="863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1; 1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2; 1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3; 1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4; 1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5; 1</a:t>
                      </a:r>
                      <a:endParaRPr lang="ru-RU" sz="320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6; 1</a:t>
                      </a:r>
                      <a:endParaRPr lang="ru-RU" sz="320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1; 2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2; 2</a:t>
                      </a:r>
                      <a:endParaRPr lang="ru-RU" sz="320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3; 2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4; 2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5; 2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6; 2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1; 3</a:t>
                      </a:r>
                      <a:endParaRPr lang="ru-RU" sz="320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2; 3</a:t>
                      </a:r>
                      <a:endParaRPr lang="ru-RU" sz="320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3; 3</a:t>
                      </a:r>
                      <a:endParaRPr lang="ru-RU" sz="320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4; 3</a:t>
                      </a:r>
                      <a:endParaRPr lang="ru-RU" sz="320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5; 3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6; 3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1; 4</a:t>
                      </a:r>
                      <a:endParaRPr lang="ru-RU" sz="320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2; 4</a:t>
                      </a:r>
                      <a:endParaRPr lang="ru-RU" sz="320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3; 4</a:t>
                      </a:r>
                      <a:endParaRPr lang="ru-RU" sz="320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4; 4</a:t>
                      </a:r>
                      <a:endParaRPr lang="ru-RU" sz="320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5; 4</a:t>
                      </a:r>
                      <a:endParaRPr lang="ru-RU" sz="320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6; 4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1; 5</a:t>
                      </a:r>
                      <a:endParaRPr lang="ru-RU" sz="320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2; 5</a:t>
                      </a:r>
                      <a:endParaRPr lang="ru-RU" sz="320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3; 5</a:t>
                      </a:r>
                      <a:endParaRPr lang="ru-RU" sz="320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4; 5</a:t>
                      </a:r>
                      <a:endParaRPr lang="ru-RU" sz="320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5; 5</a:t>
                      </a:r>
                      <a:endParaRPr lang="ru-RU" sz="320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6; 5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1; 6</a:t>
                      </a:r>
                      <a:endParaRPr lang="ru-RU" sz="320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2; 6</a:t>
                      </a:r>
                      <a:endParaRPr lang="ru-RU" sz="320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3; 6</a:t>
                      </a:r>
                      <a:endParaRPr lang="ru-RU" sz="320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4; 6</a:t>
                      </a:r>
                      <a:endParaRPr lang="ru-RU" sz="320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5; 6</a:t>
                      </a:r>
                      <a:endParaRPr lang="ru-RU" sz="320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6; 6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28600" y="228600"/>
            <a:ext cx="7904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 Задание </a:t>
            </a:r>
            <a:r>
              <a:rPr lang="ru-RU" sz="2800" b="1" dirty="0" smtClean="0">
                <a:solidFill>
                  <a:srgbClr val="C00000"/>
                </a:solidFill>
              </a:rPr>
              <a:t>3. « Сумма очков не менее 7»</a:t>
            </a:r>
            <a:endParaRPr lang="ru-RU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500" name="Group 92"/>
          <p:cNvGraphicFramePr>
            <a:graphicFrameLocks noGrp="1"/>
          </p:cNvGraphicFramePr>
          <p:nvPr/>
        </p:nvGraphicFramePr>
        <p:xfrm>
          <a:off x="1219200" y="1219200"/>
          <a:ext cx="6477002" cy="5181600"/>
        </p:xfrm>
        <a:graphic>
          <a:graphicData uri="http://schemas.openxmlformats.org/drawingml/2006/table">
            <a:tbl>
              <a:tblPr/>
              <a:tblGrid>
                <a:gridCol w="1059377"/>
                <a:gridCol w="1082158"/>
                <a:gridCol w="1084436"/>
                <a:gridCol w="1084436"/>
                <a:gridCol w="1082159"/>
                <a:gridCol w="1084436"/>
              </a:tblGrid>
              <a:tr h="863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1; 1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2; 1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3; 1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4; 1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5; 1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6; 1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1; 2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2; 2</a:t>
                      </a:r>
                      <a:endParaRPr lang="ru-RU" sz="320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3; 2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4; 2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5; 2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6; 2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1; 3</a:t>
                      </a:r>
                      <a:endParaRPr lang="ru-RU" sz="320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2; 3</a:t>
                      </a:r>
                      <a:endParaRPr lang="ru-RU" sz="320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3; 3</a:t>
                      </a:r>
                      <a:endParaRPr lang="ru-RU" sz="320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4; 3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5; 3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6; 3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1; 4</a:t>
                      </a:r>
                      <a:endParaRPr lang="ru-RU" sz="320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2; 4</a:t>
                      </a:r>
                      <a:endParaRPr lang="ru-RU" sz="320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3; 4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4; 4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5; 4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6; 4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1; 5</a:t>
                      </a:r>
                      <a:endParaRPr lang="ru-RU" sz="320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2; 5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3; 5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4; 5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5; 5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6; 5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1; 6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2; 6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3; 6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4; 6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5; 6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6; 6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04800" y="228600"/>
            <a:ext cx="7904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Задание 3. « Сумма очков не менее 7»</a:t>
            </a:r>
            <a:endParaRPr lang="ru-RU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09600" y="228600"/>
            <a:ext cx="7772400" cy="6400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№4. 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     Первая кость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     1      2     3      4     5     6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в   1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т   2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о   3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р   4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а   5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я   6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5800" y="914400"/>
            <a:ext cx="7696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Саша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и Влад играют в кости. Каждый бросает кость два раза. Выигрывает тот, у кого выпавшая сумма очков больше. Если суммы очков равны, игра оканчивается вничью. Первым бросал кости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Саша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и у него выпало 5 очков и 3 очка. Теперь бросает кости Влад.</a:t>
            </a: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а) В таблице элементарных событий укажите (штриховкой) элементарные события, благоприятствующие событию «Выиграет Влад».</a:t>
            </a: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б) Найдите вероятность события «Влад выиграет».</a:t>
            </a:r>
          </a:p>
          <a:p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371600" y="4191000"/>
          <a:ext cx="2743200" cy="222504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370840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" y="304800"/>
            <a:ext cx="8458200" cy="40386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4000" b="1" dirty="0" smtClean="0">
                <a:solidFill>
                  <a:srgbClr val="00FFFF"/>
                </a:solidFill>
              </a:rPr>
              <a:t>          </a:t>
            </a:r>
            <a:r>
              <a:rPr lang="ru-RU" sz="4000" b="1" dirty="0" smtClean="0">
                <a:solidFill>
                  <a:srgbClr val="00FFFF"/>
                </a:solidFill>
              </a:rPr>
              <a:t>Физкультминутка.</a:t>
            </a:r>
          </a:p>
          <a:p>
            <a:pPr marL="73025">
              <a:lnSpc>
                <a:spcPct val="120000"/>
              </a:lnSpc>
            </a:pPr>
            <a:endParaRPr lang="ru-RU" sz="700" b="1" dirty="0" smtClean="0">
              <a:solidFill>
                <a:srgbClr val="00FFFF"/>
              </a:solidFill>
            </a:endParaRPr>
          </a:p>
          <a:p>
            <a:pPr marL="73025">
              <a:lnSpc>
                <a:spcPct val="120000"/>
              </a:lnSpc>
            </a:pPr>
            <a:r>
              <a:rPr lang="ru-RU" sz="3200" b="1" dirty="0" smtClean="0">
                <a:solidFill>
                  <a:srgbClr val="C00000"/>
                </a:solidFill>
              </a:rPr>
              <a:t>Если </a:t>
            </a:r>
            <a:r>
              <a:rPr lang="ru-RU" sz="3200" b="1" dirty="0" smtClean="0">
                <a:solidFill>
                  <a:srgbClr val="00FFFF"/>
                </a:solidFill>
              </a:rPr>
              <a:t>событие достоверное </a:t>
            </a:r>
            <a:r>
              <a:rPr lang="ru-RU" sz="3200" b="1" i="1" dirty="0" smtClean="0">
                <a:solidFill>
                  <a:srgbClr val="C00000"/>
                </a:solidFill>
              </a:rPr>
              <a:t>-  мы все дружно</a:t>
            </a:r>
            <a:r>
              <a:rPr lang="en-US" sz="3200" b="1" i="1" dirty="0" smtClean="0">
                <a:solidFill>
                  <a:srgbClr val="C00000"/>
                </a:solidFill>
              </a:rPr>
              <a:t> </a:t>
            </a:r>
            <a:r>
              <a:rPr lang="ru-RU" sz="3200" b="1" i="1" dirty="0" smtClean="0">
                <a:solidFill>
                  <a:srgbClr val="00FFFF"/>
                </a:solidFill>
              </a:rPr>
              <a:t>хлопаем</a:t>
            </a:r>
            <a:r>
              <a:rPr lang="ru-RU" sz="3200" b="1" dirty="0" smtClean="0">
                <a:solidFill>
                  <a:srgbClr val="C00000"/>
                </a:solidFill>
              </a:rPr>
              <a:t>,</a:t>
            </a:r>
          </a:p>
          <a:p>
            <a:pPr marL="73025">
              <a:lnSpc>
                <a:spcPct val="120000"/>
              </a:lnSpc>
            </a:pPr>
            <a:r>
              <a:rPr lang="ru-RU" sz="3200" b="1" dirty="0" smtClean="0">
                <a:solidFill>
                  <a:srgbClr val="C00000"/>
                </a:solidFill>
              </a:rPr>
              <a:t>Если </a:t>
            </a:r>
            <a:r>
              <a:rPr lang="ru-RU" sz="3200" b="1" dirty="0" smtClean="0">
                <a:solidFill>
                  <a:srgbClr val="00FFFF"/>
                </a:solidFill>
              </a:rPr>
              <a:t>событие невозможное </a:t>
            </a:r>
            <a:r>
              <a:rPr lang="ru-RU" sz="3200" b="1" dirty="0" smtClean="0">
                <a:solidFill>
                  <a:srgbClr val="C00000"/>
                </a:solidFill>
              </a:rPr>
              <a:t>- </a:t>
            </a:r>
            <a:r>
              <a:rPr lang="ru-RU" sz="3200" b="1" i="1" dirty="0" smtClean="0">
                <a:solidFill>
                  <a:srgbClr val="C00000"/>
                </a:solidFill>
              </a:rPr>
              <a:t>мы все вместе </a:t>
            </a:r>
            <a:r>
              <a:rPr lang="ru-RU" sz="3200" b="1" i="1" dirty="0" smtClean="0">
                <a:solidFill>
                  <a:srgbClr val="00FFFF"/>
                </a:solidFill>
              </a:rPr>
              <a:t>топаем</a:t>
            </a:r>
            <a:r>
              <a:rPr lang="ru-RU" sz="3200" b="1" dirty="0" smtClean="0">
                <a:solidFill>
                  <a:srgbClr val="C00000"/>
                </a:solidFill>
              </a:rPr>
              <a:t>,</a:t>
            </a:r>
          </a:p>
          <a:p>
            <a:pPr marL="73025">
              <a:lnSpc>
                <a:spcPct val="120000"/>
              </a:lnSpc>
            </a:pPr>
            <a:r>
              <a:rPr lang="ru-RU" sz="3200" b="1" dirty="0" smtClean="0">
                <a:solidFill>
                  <a:srgbClr val="C00000"/>
                </a:solidFill>
              </a:rPr>
              <a:t>Если </a:t>
            </a:r>
            <a:r>
              <a:rPr lang="ru-RU" sz="3200" b="1" dirty="0" smtClean="0">
                <a:solidFill>
                  <a:srgbClr val="00FFFF"/>
                </a:solidFill>
              </a:rPr>
              <a:t>событие случайное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i="1" dirty="0" smtClean="0">
                <a:solidFill>
                  <a:srgbClr val="C00000"/>
                </a:solidFill>
              </a:rPr>
              <a:t>- покачаем </a:t>
            </a:r>
            <a:r>
              <a:rPr lang="ru-RU" sz="3200" b="1" i="1" dirty="0" smtClean="0">
                <a:solidFill>
                  <a:srgbClr val="00FFFF"/>
                </a:solidFill>
              </a:rPr>
              <a:t>головой</a:t>
            </a:r>
          </a:p>
          <a:p>
            <a:pPr marL="73025" algn="r">
              <a:lnSpc>
                <a:spcPct val="120000"/>
              </a:lnSpc>
            </a:pPr>
            <a:r>
              <a:rPr lang="ru-RU" sz="3200" b="1" dirty="0" smtClean="0">
                <a:solidFill>
                  <a:srgbClr val="00FFFF"/>
                </a:solidFill>
              </a:rPr>
              <a:t> /вправо-влево/</a:t>
            </a:r>
            <a:endParaRPr lang="ru-RU" sz="3200" dirty="0" smtClean="0">
              <a:solidFill>
                <a:srgbClr val="00FFFF"/>
              </a:solidFill>
            </a:endParaRPr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1143000" y="914400"/>
            <a:ext cx="7086600" cy="4724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Рисунок 7" descr="0_8405d_a0846692_L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667000" y="838200"/>
            <a:ext cx="1295400" cy="1395905"/>
          </a:xfrm>
          <a:prstGeom prst="rect">
            <a:avLst/>
          </a:prstGeom>
        </p:spPr>
      </p:pic>
      <p:pic>
        <p:nvPicPr>
          <p:cNvPr id="9" name="Рисунок 8" descr="1259601705_k6vcen9rulxq13s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-3093" b="5202"/>
          <a:stretch>
            <a:fillRect/>
          </a:stretch>
        </p:blipFill>
        <p:spPr>
          <a:xfrm>
            <a:off x="-2590800" y="4114800"/>
            <a:ext cx="1111250" cy="1066800"/>
          </a:xfrm>
          <a:prstGeom prst="rect">
            <a:avLst/>
          </a:prstGeom>
        </p:spPr>
      </p:pic>
      <p:pic>
        <p:nvPicPr>
          <p:cNvPr id="17" name="Рисунок 16" descr="f2a4642d3c01[1].png"/>
          <p:cNvPicPr>
            <a:picLocks noChangeAspect="1"/>
          </p:cNvPicPr>
          <p:nvPr/>
        </p:nvPicPr>
        <p:blipFill>
          <a:blip r:embed="rId4" cstate="print"/>
          <a:srcRect l="34651" t="55851" r="52515" b="29522"/>
          <a:stretch>
            <a:fillRect/>
          </a:stretch>
        </p:blipFill>
        <p:spPr>
          <a:xfrm>
            <a:off x="-2438400" y="2438400"/>
            <a:ext cx="1143000" cy="1257300"/>
          </a:xfrm>
          <a:prstGeom prst="rect">
            <a:avLst/>
          </a:prstGeom>
        </p:spPr>
      </p:pic>
      <p:pic>
        <p:nvPicPr>
          <p:cNvPr id="3" name="Рисунок 2" descr="basket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4600" y="2595068"/>
            <a:ext cx="3429000" cy="322860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57200" y="533400"/>
            <a:ext cx="79281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+mn-lt"/>
              </a:rPr>
              <a:t>Из корзины вытащили 3 красных яблока</a:t>
            </a:r>
            <a:endParaRPr lang="ru-RU" sz="32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81000" y="609600"/>
            <a:ext cx="8153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+mn-lt"/>
              </a:rPr>
              <a:t>Из корзины вытащили  красное яблоко</a:t>
            </a:r>
            <a:endParaRPr lang="ru-RU" sz="32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57200" y="457200"/>
            <a:ext cx="7620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+mn-lt"/>
              </a:rPr>
              <a:t>Из корзины вытащили 2 красных и 1 зеленое </a:t>
            </a:r>
            <a:endParaRPr lang="ru-RU" sz="32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62000" y="5780782"/>
            <a:ext cx="7467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В корзине 3 яблока (2 красных, 1 зеленое)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57200" y="685800"/>
            <a:ext cx="7494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+mn-lt"/>
              </a:rPr>
              <a:t>Из корзины вытащили зеленое яблоко </a:t>
            </a:r>
            <a:endParaRPr lang="ru-RU" sz="3200" b="1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5 -0.0682 C 0.31198 -0.05133 0.58646 -0.03445 0.69757 0.03307 C 0.80902 0.10058 0.70434 0.28694 0.70573 0.33758 " pathEditMode="relative" rAng="0" ptsTypes="a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" y="2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5 -0.07422 C 0.33611 -0.18289 0.6099 -0.29133 0.72605 -0.25411 C 0.84219 -0.21688 0.75382 0.08254 0.75938 0.14982 " pathEditMode="relative" rAng="0" ptsTypes="aaA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57 -0.0941 C 0.24167 -0.21364 0.46129 -0.33294 0.55417 -0.33294 C 0.64722 -0.33294 0.57691 -0.13387 0.58125 -0.0941 " pathEditMode="relative" rAng="0" ptsTypes="a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" y="-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1"/>
      <p:bldP spid="20" grpId="2"/>
      <p:bldP spid="21" grpId="0"/>
      <p:bldP spid="21" grpId="1"/>
      <p:bldP spid="23" grpId="0"/>
      <p:bldP spid="23" grpId="1"/>
      <p:bldP spid="24" grpId="0"/>
      <p:bldP spid="2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C</a:t>
            </a:r>
            <a:r>
              <a:rPr lang="ru-RU" sz="3200" dirty="0" err="1" smtClean="0">
                <a:solidFill>
                  <a:srgbClr val="C00000"/>
                </a:solidFill>
              </a:rPr>
              <a:t>одержание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gray">
          <a:xfrm>
            <a:off x="1752600" y="3429000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gray">
          <a:xfrm rot="3419336">
            <a:off x="795003" y="3054303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gray">
          <a:xfrm>
            <a:off x="914400" y="304800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gray">
          <a:xfrm>
            <a:off x="1676400" y="1295400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gray">
          <a:xfrm rot="3419336">
            <a:off x="795002" y="844504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gray">
          <a:xfrm>
            <a:off x="1600200" y="762000"/>
            <a:ext cx="2154179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  Повторение.</a:t>
            </a:r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gray">
          <a:xfrm>
            <a:off x="990600" y="83820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5140" name="Line 20"/>
          <p:cNvSpPr>
            <a:spLocks noChangeShapeType="1"/>
          </p:cNvSpPr>
          <p:nvPr/>
        </p:nvSpPr>
        <p:spPr bwMode="gray">
          <a:xfrm>
            <a:off x="1676400" y="1981200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41" name="Rectangle 21"/>
          <p:cNvSpPr>
            <a:spLocks noChangeArrowheads="1"/>
          </p:cNvSpPr>
          <p:nvPr/>
        </p:nvSpPr>
        <p:spPr bwMode="gray">
          <a:xfrm rot="3419336">
            <a:off x="795004" y="1606504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gray">
          <a:xfrm>
            <a:off x="914400" y="167640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5143" name="Line 23"/>
          <p:cNvSpPr>
            <a:spLocks noChangeShapeType="1"/>
          </p:cNvSpPr>
          <p:nvPr/>
        </p:nvSpPr>
        <p:spPr bwMode="gray">
          <a:xfrm>
            <a:off x="1752600" y="2743200"/>
            <a:ext cx="4799012" cy="1587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144" name="Rectangle 24"/>
          <p:cNvSpPr>
            <a:spLocks noChangeArrowheads="1"/>
          </p:cNvSpPr>
          <p:nvPr/>
        </p:nvSpPr>
        <p:spPr bwMode="gray">
          <a:xfrm rot="3419336">
            <a:off x="947404" y="5264104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145" name="Text Box 25"/>
          <p:cNvSpPr txBox="1">
            <a:spLocks noChangeArrowheads="1"/>
          </p:cNvSpPr>
          <p:nvPr/>
        </p:nvSpPr>
        <p:spPr bwMode="gray">
          <a:xfrm>
            <a:off x="990600" y="5257800"/>
            <a:ext cx="3561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 smtClean="0">
                <a:solidFill>
                  <a:srgbClr val="FFFFFF"/>
                </a:solidFill>
              </a:rPr>
              <a:t>7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5146" name="Line 26"/>
          <p:cNvSpPr>
            <a:spLocks noChangeShapeType="1"/>
          </p:cNvSpPr>
          <p:nvPr/>
        </p:nvSpPr>
        <p:spPr bwMode="gray">
          <a:xfrm>
            <a:off x="1828800" y="4114800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47" name="Rectangle 27"/>
          <p:cNvSpPr>
            <a:spLocks noChangeArrowheads="1"/>
          </p:cNvSpPr>
          <p:nvPr/>
        </p:nvSpPr>
        <p:spPr bwMode="ltGray">
          <a:xfrm rot="3419336">
            <a:off x="871203" y="3740102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148" name="Text Box 28"/>
          <p:cNvSpPr txBox="1">
            <a:spLocks noChangeArrowheads="1"/>
          </p:cNvSpPr>
          <p:nvPr/>
        </p:nvSpPr>
        <p:spPr bwMode="gray">
          <a:xfrm>
            <a:off x="990600" y="381000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5149" name="Text Box 29"/>
          <p:cNvSpPr txBox="1">
            <a:spLocks noChangeArrowheads="1"/>
          </p:cNvSpPr>
          <p:nvPr/>
        </p:nvSpPr>
        <p:spPr bwMode="gray">
          <a:xfrm>
            <a:off x="1676400" y="1447800"/>
            <a:ext cx="605460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Формирование новых умений и навыков.</a:t>
            </a:r>
          </a:p>
        </p:txBody>
      </p:sp>
      <p:sp>
        <p:nvSpPr>
          <p:cNvPr id="5150" name="Text Box 30"/>
          <p:cNvSpPr txBox="1">
            <a:spLocks noChangeArrowheads="1"/>
          </p:cNvSpPr>
          <p:nvPr/>
        </p:nvSpPr>
        <p:spPr bwMode="gray">
          <a:xfrm>
            <a:off x="1600200" y="2133600"/>
            <a:ext cx="66294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  Практическая работа.</a:t>
            </a:r>
          </a:p>
        </p:txBody>
      </p:sp>
      <p:sp>
        <p:nvSpPr>
          <p:cNvPr id="5151" name="Text Box 31"/>
          <p:cNvSpPr txBox="1">
            <a:spLocks noChangeArrowheads="1"/>
          </p:cNvSpPr>
          <p:nvPr/>
        </p:nvSpPr>
        <p:spPr bwMode="gray">
          <a:xfrm>
            <a:off x="1676400" y="2971800"/>
            <a:ext cx="271927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Физкультминутка.</a:t>
            </a:r>
          </a:p>
        </p:txBody>
      </p:sp>
      <p:sp>
        <p:nvSpPr>
          <p:cNvPr id="5152" name="Text Box 32"/>
          <p:cNvSpPr txBox="1">
            <a:spLocks noChangeArrowheads="1"/>
          </p:cNvSpPr>
          <p:nvPr/>
        </p:nvSpPr>
        <p:spPr bwMode="gray">
          <a:xfrm>
            <a:off x="1752600" y="3657600"/>
            <a:ext cx="507004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Выполнение упражнений по теме.</a:t>
            </a:r>
          </a:p>
        </p:txBody>
      </p:sp>
      <p:sp>
        <p:nvSpPr>
          <p:cNvPr id="23" name="Rectangle 17"/>
          <p:cNvSpPr>
            <a:spLocks noChangeArrowheads="1"/>
          </p:cNvSpPr>
          <p:nvPr/>
        </p:nvSpPr>
        <p:spPr bwMode="gray">
          <a:xfrm rot="3419336">
            <a:off x="871204" y="4502104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4" name="Text Box 28"/>
          <p:cNvSpPr txBox="1">
            <a:spLocks noChangeArrowheads="1"/>
          </p:cNvSpPr>
          <p:nvPr/>
        </p:nvSpPr>
        <p:spPr bwMode="gray">
          <a:xfrm>
            <a:off x="1066800" y="4572000"/>
            <a:ext cx="3561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 smtClean="0">
                <a:solidFill>
                  <a:srgbClr val="FFFFFF"/>
                </a:solidFill>
              </a:rPr>
              <a:t>6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25" name="Line 26"/>
          <p:cNvSpPr>
            <a:spLocks noChangeShapeType="1"/>
          </p:cNvSpPr>
          <p:nvPr/>
        </p:nvSpPr>
        <p:spPr bwMode="gray">
          <a:xfrm>
            <a:off x="1828800" y="4876800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828800" y="4419600"/>
            <a:ext cx="632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Постановка домашнего задания.</a:t>
            </a:r>
            <a:endParaRPr lang="ru-RU" sz="2400" dirty="0" smtClean="0">
              <a:solidFill>
                <a:prstClr val="black"/>
              </a:solidFill>
            </a:endParaRPr>
          </a:p>
        </p:txBody>
      </p:sp>
      <p:sp>
        <p:nvSpPr>
          <p:cNvPr id="28" name="Text Box 25"/>
          <p:cNvSpPr txBox="1">
            <a:spLocks noChangeArrowheads="1"/>
          </p:cNvSpPr>
          <p:nvPr/>
        </p:nvSpPr>
        <p:spPr bwMode="gray">
          <a:xfrm>
            <a:off x="990600" y="236220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29" name="Rectangle 24"/>
          <p:cNvSpPr>
            <a:spLocks noChangeArrowheads="1"/>
          </p:cNvSpPr>
          <p:nvPr/>
        </p:nvSpPr>
        <p:spPr bwMode="gray">
          <a:xfrm rot="3419336">
            <a:off x="795003" y="2368503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0" name="Text Box 25"/>
          <p:cNvSpPr txBox="1">
            <a:spLocks noChangeArrowheads="1"/>
          </p:cNvSpPr>
          <p:nvPr/>
        </p:nvSpPr>
        <p:spPr bwMode="gray">
          <a:xfrm>
            <a:off x="914400" y="236220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31" name="Line 26"/>
          <p:cNvSpPr>
            <a:spLocks noChangeShapeType="1"/>
          </p:cNvSpPr>
          <p:nvPr/>
        </p:nvSpPr>
        <p:spPr bwMode="gray">
          <a:xfrm>
            <a:off x="1905000" y="5562600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gray">
          <a:xfrm>
            <a:off x="1752600" y="5105400"/>
            <a:ext cx="303012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Подведение итогов.</a:t>
            </a:r>
          </a:p>
        </p:txBody>
      </p:sp>
      <p:sp>
        <p:nvSpPr>
          <p:cNvPr id="36" name="Line 26"/>
          <p:cNvSpPr>
            <a:spLocks noChangeShapeType="1"/>
          </p:cNvSpPr>
          <p:nvPr/>
        </p:nvSpPr>
        <p:spPr bwMode="gray">
          <a:xfrm>
            <a:off x="1905000" y="6324600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722313" y="393700"/>
            <a:ext cx="7772400" cy="41021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№5.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200" y="838200"/>
            <a:ext cx="8001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Правильную игральную кость бросают два раза. Какое событие более вероятно:</a:t>
            </a:r>
          </a:p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А: «Оба раза выпало 5 очков»;</a:t>
            </a:r>
          </a:p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В: «В первый раз выпала 2 очка, во второй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5 очков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» ;</a:t>
            </a:r>
          </a:p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С: «Один раз выпало 2 очка, один раз 5 очков»?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722313" y="393700"/>
            <a:ext cx="7772400" cy="5854700"/>
          </a:xfrm>
        </p:spPr>
        <p:txBody>
          <a:bodyPr rtlCol="0">
            <a:normAutofit lnSpcReduction="10000"/>
          </a:bodyPr>
          <a:lstStyle/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Решение:</a:t>
            </a:r>
            <a:r>
              <a:rPr lang="ru-RU" sz="3200" dirty="0" smtClean="0"/>
              <a:t> </a:t>
            </a:r>
          </a:p>
          <a:p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событие А: общее число исходов-36, число благоприятствующих исходов- 1 (5;5)</a:t>
            </a:r>
          </a:p>
          <a:p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Р = 1/36.</a:t>
            </a:r>
          </a:p>
          <a:p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событие В: общее число исходов-36, число благоприятствующих исходов- 1 (2;5)</a:t>
            </a:r>
          </a:p>
          <a:p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Р = 1/36.</a:t>
            </a:r>
          </a:p>
          <a:p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событие С: общее число исходов-36, число благоприятствующих исходов- 2 (2;5 и 5;2)</a:t>
            </a:r>
          </a:p>
          <a:p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Р = 2/36=1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</a:rPr>
              <a:t>/18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Ответ: событие С.</a:t>
            </a:r>
          </a:p>
          <a:p>
            <a:endParaRPr lang="ru-RU" sz="3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09600"/>
            <a:ext cx="7162800" cy="5334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Домашнее задание 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(посмотри в конверте) :</a:t>
            </a:r>
          </a:p>
          <a:p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1.Вырезать  развертку, склеить кубики. Принести на следующий урок.</a:t>
            </a:r>
          </a:p>
          <a:p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    2.Выполнить 25 бросков.    Результаты записать в таблицу .</a:t>
            </a:r>
          </a:p>
          <a:p>
            <a:pPr algn="r"/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          3.Решите задачу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ru-RU" sz="3600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Рисунок 4" descr="school10-0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505200"/>
            <a:ext cx="3048000" cy="300228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accent3">
                    <a:lumMod val="75000"/>
                  </a:schemeClr>
                </a:solidFill>
                <a:effectLst/>
                <a:latin typeface="+mn-lt"/>
              </a:rPr>
              <a:t>Итог урока:</a:t>
            </a:r>
            <a:br>
              <a:rPr lang="ru-RU" sz="4400" dirty="0" smtClean="0">
                <a:solidFill>
                  <a:schemeClr val="accent3">
                    <a:lumMod val="75000"/>
                  </a:schemeClr>
                </a:solidFill>
                <a:effectLst/>
                <a:latin typeface="+mn-lt"/>
              </a:rPr>
            </a:br>
            <a:r>
              <a:rPr lang="ru-RU" sz="4400" dirty="0" smtClean="0">
                <a:solidFill>
                  <a:schemeClr val="accent3">
                    <a:lumMod val="75000"/>
                  </a:schemeClr>
                </a:solidFill>
                <a:effectLst/>
                <a:latin typeface="+mn-lt"/>
              </a:rPr>
              <a:t>что нового узнали на уроке?</a:t>
            </a:r>
            <a:br>
              <a:rPr lang="ru-RU" sz="4400" dirty="0" smtClean="0">
                <a:solidFill>
                  <a:schemeClr val="accent3">
                    <a:lumMod val="75000"/>
                  </a:schemeClr>
                </a:solidFill>
                <a:effectLst/>
                <a:latin typeface="+mn-lt"/>
              </a:rPr>
            </a:br>
            <a:endParaRPr lang="ru-RU" sz="4400" dirty="0">
              <a:solidFill>
                <a:schemeClr val="accent3">
                  <a:lumMod val="75000"/>
                </a:schemeClr>
              </a:solidFill>
              <a:effectLst/>
              <a:latin typeface="+mn-lt"/>
            </a:endParaRPr>
          </a:p>
        </p:txBody>
      </p:sp>
      <p:pic>
        <p:nvPicPr>
          <p:cNvPr id="5" name="Рисунок 4" descr="school19-0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199" y="2743200"/>
            <a:ext cx="4218467" cy="315468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914400"/>
            <a:ext cx="8763000" cy="462280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60000"/>
              </a:lnSpc>
            </a:pPr>
            <a:r>
              <a:rPr lang="ru-RU" sz="3200" dirty="0">
                <a:solidFill>
                  <a:schemeClr val="bg1"/>
                </a:solidFill>
              </a:rPr>
              <a:t>Прошу поднять карточку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</a:p>
          <a:p>
            <a:pPr algn="ctr">
              <a:lnSpc>
                <a:spcPct val="160000"/>
              </a:lnSpc>
            </a:pPr>
            <a:r>
              <a:rPr lang="ru-RU" sz="2800" b="1" dirty="0">
                <a:solidFill>
                  <a:srgbClr val="19772F"/>
                </a:solidFill>
              </a:rPr>
              <a:t>зеленого </a:t>
            </a:r>
            <a:r>
              <a:rPr lang="ru-RU" sz="2800" b="1" dirty="0" smtClean="0">
                <a:solidFill>
                  <a:srgbClr val="19772F"/>
                </a:solidFill>
              </a:rPr>
              <a:t>цвета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</a:t>
            </a:r>
            <a:r>
              <a:rPr lang="ru-RU" sz="3200" dirty="0" smtClean="0">
                <a:solidFill>
                  <a:srgbClr val="C00000"/>
                </a:solidFill>
              </a:rPr>
              <a:t> </a:t>
            </a:r>
            <a:r>
              <a:rPr lang="ru-RU" sz="3200" dirty="0">
                <a:solidFill>
                  <a:schemeClr val="bg1"/>
                </a:solidFill>
              </a:rPr>
              <a:t>если вам все было понятно</a:t>
            </a:r>
            <a:r>
              <a:rPr lang="ru-RU" sz="3200" dirty="0">
                <a:solidFill>
                  <a:srgbClr val="C00000"/>
                </a:solidFill>
              </a:rPr>
              <a:t>,</a:t>
            </a:r>
          </a:p>
          <a:p>
            <a:pPr algn="ctr">
              <a:lnSpc>
                <a:spcPct val="160000"/>
              </a:lnSpc>
            </a:pP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желтую</a:t>
            </a:r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3200" dirty="0" smtClean="0">
                <a:solidFill>
                  <a:schemeClr val="bg1"/>
                </a:solidFill>
              </a:rPr>
              <a:t>если </a:t>
            </a:r>
            <a:r>
              <a:rPr lang="ru-RU" sz="3200" dirty="0">
                <a:solidFill>
                  <a:schemeClr val="bg1"/>
                </a:solidFill>
              </a:rPr>
              <a:t>были недочеты</a:t>
            </a:r>
            <a:r>
              <a:rPr lang="ru-RU" sz="3200" dirty="0">
                <a:solidFill>
                  <a:srgbClr val="C00000"/>
                </a:solidFill>
              </a:rPr>
              <a:t>,</a:t>
            </a:r>
          </a:p>
          <a:p>
            <a:pPr algn="ctr">
              <a:lnSpc>
                <a:spcPct val="160000"/>
              </a:lnSpc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красную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</a:t>
            </a:r>
            <a:r>
              <a:rPr lang="ru-RU" sz="3200" dirty="0" smtClean="0">
                <a:solidFill>
                  <a:srgbClr val="C00000"/>
                </a:solidFill>
              </a:rPr>
              <a:t> </a:t>
            </a:r>
            <a:r>
              <a:rPr lang="ru-RU" sz="3200" dirty="0">
                <a:solidFill>
                  <a:schemeClr val="bg1"/>
                </a:solidFill>
              </a:rPr>
              <a:t>если практически все было непонятно!</a:t>
            </a:r>
          </a:p>
          <a:p>
            <a:pPr>
              <a:lnSpc>
                <a:spcPct val="160000"/>
              </a:lnSpc>
            </a:pP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little_orange_gu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5953" y="4632158"/>
            <a:ext cx="2388447" cy="161624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/>
        </p:nvSpPr>
        <p:spPr bwMode="auto">
          <a:xfrm rot="5400000">
            <a:off x="2359818" y="-1369218"/>
            <a:ext cx="1223963" cy="5181600"/>
          </a:xfrm>
          <a:prstGeom prst="rect">
            <a:avLst/>
          </a:prstGeom>
          <a:solidFill>
            <a:srgbClr val="21D52A"/>
          </a:soli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Ура! ! !  Мне всё понятно!</a:t>
            </a: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 rot="5400000">
            <a:off x="3883818" y="611982"/>
            <a:ext cx="1376363" cy="5181600"/>
          </a:xfrm>
          <a:prstGeom prst="rect">
            <a:avLst/>
          </a:prstGeom>
          <a:solidFill>
            <a:srgbClr val="ECF046"/>
          </a:soli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>
              <a:lnSpc>
                <a:spcPct val="135000"/>
              </a:lnSpc>
            </a:pPr>
            <a:r>
              <a:rPr lang="ru-RU" sz="2400" b="1">
                <a:solidFill>
                  <a:srgbClr val="1A1A1B"/>
                </a:solidFill>
                <a:latin typeface="Times New Roman" pitchFamily="18" charset="0"/>
              </a:rPr>
              <a:t>Есть моменты над которыми </a:t>
            </a:r>
          </a:p>
          <a:p>
            <a:pPr algn="ctr">
              <a:lnSpc>
                <a:spcPct val="135000"/>
              </a:lnSpc>
            </a:pPr>
            <a:r>
              <a:rPr lang="ru-RU" sz="2400" b="1">
                <a:solidFill>
                  <a:srgbClr val="1A1A1B"/>
                </a:solidFill>
                <a:latin typeface="Times New Roman" pitchFamily="18" charset="0"/>
              </a:rPr>
              <a:t>мне  надо поработать!</a:t>
            </a:r>
            <a:endParaRPr lang="ru-RU" sz="2800" b="1">
              <a:latin typeface="Times New Roman" pitchFamily="18" charset="0"/>
            </a:endParaRP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 rot="5400000">
            <a:off x="5518150" y="2576513"/>
            <a:ext cx="1296987" cy="5018088"/>
          </a:xfrm>
          <a:prstGeom prst="rect">
            <a:avLst/>
          </a:prstGeom>
          <a:solidFill>
            <a:srgbClr val="E43320"/>
          </a:soli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ru-RU" sz="2800" b="1">
                <a:solidFill>
                  <a:srgbClr val="1A1A1B"/>
                </a:solidFill>
                <a:latin typeface="Times New Roman" pitchFamily="18" charset="0"/>
              </a:rPr>
              <a:t>Были неудачи, </a:t>
            </a:r>
          </a:p>
          <a:p>
            <a:pPr algn="ctr"/>
            <a:r>
              <a:rPr lang="ru-RU" sz="2800" b="1">
                <a:solidFill>
                  <a:srgbClr val="1A1A1B"/>
                </a:solidFill>
                <a:latin typeface="Times New Roman" pitchFamily="18" charset="0"/>
              </a:rPr>
              <a:t>но я все преодолею!</a:t>
            </a:r>
          </a:p>
        </p:txBody>
      </p:sp>
      <p:pic>
        <p:nvPicPr>
          <p:cNvPr id="76804" name="Рисунок 6" descr="003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6172200"/>
            <a:ext cx="4762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ctrTitle"/>
          </p:nvPr>
        </p:nvSpPr>
        <p:spPr>
          <a:xfrm>
            <a:off x="533400" y="304800"/>
            <a:ext cx="8229600" cy="74903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Источники: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1524000"/>
            <a:ext cx="8382000" cy="4343400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ru-RU" sz="2200" dirty="0" smtClean="0"/>
              <a:t>1.</a:t>
            </a:r>
            <a:r>
              <a:rPr lang="ru-RU" sz="2400" dirty="0" smtClean="0"/>
              <a:t>Тюрин </a:t>
            </a:r>
            <a:r>
              <a:rPr lang="ru-RU" sz="2400" dirty="0" smtClean="0"/>
              <a:t>Ю.Н., Макаров А.А., Высоцкий И.Р., Ященко И.В. 2008. </a:t>
            </a:r>
            <a:r>
              <a:rPr lang="ru-RU" sz="2400" dirty="0" smtClean="0"/>
              <a:t> </a:t>
            </a:r>
            <a:r>
              <a:rPr lang="ru-RU" sz="2400" b="1" dirty="0" smtClean="0"/>
              <a:t>Теория</a:t>
            </a:r>
            <a:r>
              <a:rPr lang="ru-RU" sz="2400" dirty="0" smtClean="0"/>
              <a:t> </a:t>
            </a:r>
            <a:r>
              <a:rPr lang="ru-RU" sz="2400" b="1" dirty="0" smtClean="0"/>
              <a:t>вероятностей</a:t>
            </a:r>
            <a:r>
              <a:rPr lang="ru-RU" sz="2400" dirty="0" smtClean="0"/>
              <a:t> и статистика. </a:t>
            </a:r>
            <a:endParaRPr lang="ru-RU" sz="2400" dirty="0" smtClean="0"/>
          </a:p>
          <a:p>
            <a:pPr algn="l">
              <a:lnSpc>
                <a:spcPct val="80000"/>
              </a:lnSpc>
            </a:pPr>
            <a:r>
              <a:rPr lang="ru-RU" sz="2200" dirty="0" smtClean="0"/>
              <a:t>2.Картинки  </a:t>
            </a:r>
            <a:r>
              <a:rPr lang="ru-RU" sz="2200" dirty="0" smtClean="0"/>
              <a:t>с сайта:</a:t>
            </a:r>
          </a:p>
          <a:p>
            <a:pPr algn="l">
              <a:lnSpc>
                <a:spcPct val="80000"/>
              </a:lnSpc>
            </a:pPr>
            <a:endParaRPr lang="ru-RU" sz="2200" dirty="0" smtClean="0">
              <a:latin typeface="Arial" charset="0"/>
            </a:endParaRPr>
          </a:p>
          <a:p>
            <a:pPr algn="l">
              <a:lnSpc>
                <a:spcPct val="80000"/>
              </a:lnSpc>
            </a:pPr>
            <a:endParaRPr lang="ru-RU" sz="2200" dirty="0" smtClean="0">
              <a:latin typeface="Arial" charset="0"/>
            </a:endParaRPr>
          </a:p>
          <a:p>
            <a:pPr algn="l">
              <a:lnSpc>
                <a:spcPct val="80000"/>
              </a:lnSpc>
            </a:pPr>
            <a:r>
              <a:rPr lang="ru-RU" sz="2200" dirty="0" smtClean="0">
                <a:latin typeface="Arial" charset="0"/>
              </a:rPr>
              <a:t>Рожица-</a:t>
            </a:r>
            <a:r>
              <a:rPr lang="en-US" sz="2200" dirty="0" smtClean="0">
                <a:latin typeface="Book Antiqua" pitchFamily="18" charset="0"/>
              </a:rPr>
              <a:t> </a:t>
            </a:r>
            <a:r>
              <a:rPr lang="en-US" sz="2200" dirty="0" smtClean="0">
                <a:latin typeface="Book Antiqua" pitchFamily="18" charset="0"/>
                <a:hlinkClick r:id="rId2"/>
              </a:rPr>
              <a:t>http://www.livegif.ru/archive/the_best/11_6.html</a:t>
            </a:r>
            <a:endParaRPr lang="ru-RU" sz="2200" dirty="0" smtClean="0">
              <a:latin typeface="Book Antiqua" pitchFamily="18" charset="0"/>
            </a:endParaRPr>
          </a:p>
          <a:p>
            <a:pPr algn="l">
              <a:lnSpc>
                <a:spcPct val="80000"/>
              </a:lnSpc>
            </a:pPr>
            <a:endParaRPr lang="ru-RU" sz="2200" dirty="0" smtClean="0">
              <a:latin typeface="Book Antiqua" pitchFamily="18" charset="0"/>
            </a:endParaRPr>
          </a:p>
          <a:p>
            <a:pPr algn="l">
              <a:lnSpc>
                <a:spcPct val="80000"/>
              </a:lnSpc>
            </a:pPr>
            <a:r>
              <a:rPr lang="ru-RU" sz="2200" dirty="0" smtClean="0">
                <a:latin typeface="Arial" charset="0"/>
              </a:rPr>
              <a:t>Сова-</a:t>
            </a:r>
            <a:r>
              <a:rPr lang="en-US" sz="2200" dirty="0" smtClean="0">
                <a:latin typeface="Book Antiqua" pitchFamily="18" charset="0"/>
                <a:hlinkClick r:id="rId3"/>
              </a:rPr>
              <a:t>http://www.allforchildren.ru/pictures/school/school10-01.gif</a:t>
            </a:r>
            <a:endParaRPr lang="ru-RU" sz="2200" dirty="0" smtClean="0">
              <a:latin typeface="Book Antiqua" pitchFamily="18" charset="0"/>
            </a:endParaRPr>
          </a:p>
          <a:p>
            <a:pPr algn="l">
              <a:lnSpc>
                <a:spcPct val="80000"/>
              </a:lnSpc>
            </a:pPr>
            <a:endParaRPr lang="ru-RU" sz="2200" dirty="0" smtClean="0">
              <a:latin typeface="Book Antiqua" pitchFamily="18" charset="0"/>
            </a:endParaRPr>
          </a:p>
          <a:p>
            <a:pPr algn="l">
              <a:lnSpc>
                <a:spcPct val="80000"/>
              </a:lnSpc>
            </a:pPr>
            <a:r>
              <a:rPr lang="ru-RU" sz="2200" dirty="0" smtClean="0">
                <a:latin typeface="Book Antiqua" pitchFamily="18" charset="0"/>
              </a:rPr>
              <a:t>Школа-</a:t>
            </a:r>
            <a:r>
              <a:rPr lang="en-US" sz="2200" dirty="0" smtClean="0">
                <a:latin typeface="Book Antiqua" pitchFamily="18" charset="0"/>
              </a:rPr>
              <a:t> </a:t>
            </a:r>
            <a:r>
              <a:rPr lang="en-US" sz="2200" dirty="0" smtClean="0">
                <a:latin typeface="Book Antiqua" pitchFamily="18" charset="0"/>
                <a:hlinkClick r:id="rId4"/>
              </a:rPr>
              <a:t>http://www.allforchildren.ru/pictures/school/school19-04.gif</a:t>
            </a:r>
            <a:endParaRPr lang="ru-RU" sz="2200" dirty="0" smtClean="0">
              <a:latin typeface="Book Antiqua" pitchFamily="18" charset="0"/>
            </a:endParaRPr>
          </a:p>
          <a:p>
            <a:pPr algn="l">
              <a:lnSpc>
                <a:spcPct val="80000"/>
              </a:lnSpc>
            </a:pPr>
            <a:r>
              <a:rPr lang="ru-RU" sz="2200" dirty="0" smtClean="0">
                <a:latin typeface="Book Antiqua" pitchFamily="18" charset="0"/>
              </a:rPr>
              <a:t> </a:t>
            </a:r>
          </a:p>
          <a:p>
            <a:pPr algn="l">
              <a:lnSpc>
                <a:spcPct val="80000"/>
              </a:lnSpc>
            </a:pPr>
            <a:endParaRPr lang="ru-RU" sz="2200" dirty="0" smtClean="0">
              <a:latin typeface="Book Antiqua" pitchFamily="18" charset="0"/>
            </a:endParaRPr>
          </a:p>
          <a:p>
            <a:pPr algn="l">
              <a:lnSpc>
                <a:spcPct val="80000"/>
              </a:lnSpc>
            </a:pPr>
            <a:endParaRPr lang="ru-RU" sz="2200" dirty="0" smtClean="0"/>
          </a:p>
          <a:p>
            <a:pPr algn="l">
              <a:lnSpc>
                <a:spcPct val="80000"/>
              </a:lnSpc>
            </a:pPr>
            <a:endParaRPr lang="ru-RU" sz="2200" dirty="0" smtClean="0">
              <a:solidFill>
                <a:schemeClr val="accent5">
                  <a:lumMod val="75000"/>
                </a:schemeClr>
              </a:solidFill>
              <a:latin typeface="Arial" charset="0"/>
            </a:endParaRPr>
          </a:p>
          <a:p>
            <a:pPr algn="l">
              <a:lnSpc>
                <a:spcPct val="80000"/>
              </a:lnSpc>
            </a:pPr>
            <a:endParaRPr lang="ru-RU" sz="2200" dirty="0" smtClean="0">
              <a:latin typeface="Arial" charset="0"/>
            </a:endParaRPr>
          </a:p>
          <a:p>
            <a:pPr algn="l">
              <a:lnSpc>
                <a:spcPct val="80000"/>
              </a:lnSpc>
            </a:pPr>
            <a:endParaRPr lang="ru-RU" sz="2200" dirty="0" smtClean="0">
              <a:latin typeface="Arial" charset="0"/>
            </a:endParaRPr>
          </a:p>
          <a:p>
            <a:pPr algn="l">
              <a:lnSpc>
                <a:spcPct val="80000"/>
              </a:lnSpc>
            </a:pPr>
            <a:endParaRPr lang="ru-RU" sz="2200" dirty="0" smtClean="0">
              <a:latin typeface="Arial" charset="0"/>
            </a:endParaRPr>
          </a:p>
          <a:p>
            <a:pPr algn="l">
              <a:lnSpc>
                <a:spcPct val="80000"/>
              </a:lnSpc>
            </a:pPr>
            <a:endParaRPr lang="ru-RU" sz="2200" dirty="0" smtClean="0"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sz="2200" dirty="0" smtClean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22225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722313" y="393700"/>
            <a:ext cx="7772400" cy="4102100"/>
          </a:xfrm>
        </p:spPr>
        <p:txBody>
          <a:bodyPr rtlCol="0">
            <a:normAutofit/>
          </a:bodyPr>
          <a:lstStyle/>
          <a:p>
            <a:pPr fontAlgn="base"/>
            <a:r>
              <a:rPr lang="ru-RU" sz="3200" dirty="0" smtClean="0"/>
              <a:t>                  </a:t>
            </a:r>
          </a:p>
          <a:p>
            <a:pPr fontAlgn="base"/>
            <a:endParaRPr lang="ru-RU" sz="3200" b="1" i="1" dirty="0" smtClean="0"/>
          </a:p>
          <a:p>
            <a:pPr fontAlgn="base"/>
            <a:r>
              <a:rPr lang="ru-RU" sz="3200" b="1" i="1" dirty="0" smtClean="0">
                <a:solidFill>
                  <a:srgbClr val="003FBC"/>
                </a:solidFill>
              </a:rPr>
              <a:t>Вероятностью Р наступления случайного события А называется отношение </a:t>
            </a:r>
            <a:r>
              <a:rPr lang="ru-RU" sz="3200" b="1" i="1" dirty="0" err="1" smtClean="0">
                <a:solidFill>
                  <a:srgbClr val="003FBC"/>
                </a:solidFill>
              </a:rPr>
              <a:t>m</a:t>
            </a:r>
            <a:r>
              <a:rPr lang="ru-RU" sz="3200" b="1" i="1" dirty="0" smtClean="0">
                <a:solidFill>
                  <a:srgbClr val="003FBC"/>
                </a:solidFill>
              </a:rPr>
              <a:t> к </a:t>
            </a:r>
            <a:r>
              <a:rPr lang="ru-RU" sz="3200" b="1" i="1" dirty="0" err="1" smtClean="0">
                <a:solidFill>
                  <a:srgbClr val="003FBC"/>
                </a:solidFill>
              </a:rPr>
              <a:t>n</a:t>
            </a:r>
            <a:r>
              <a:rPr lang="ru-RU" sz="3200" b="1" i="1" dirty="0" smtClean="0">
                <a:solidFill>
                  <a:srgbClr val="003FBC"/>
                </a:solidFill>
              </a:rPr>
              <a:t>, где </a:t>
            </a:r>
            <a:r>
              <a:rPr lang="ru-RU" sz="3200" b="1" i="1" dirty="0" err="1" smtClean="0">
                <a:solidFill>
                  <a:srgbClr val="003FBC"/>
                </a:solidFill>
              </a:rPr>
              <a:t>n</a:t>
            </a:r>
            <a:r>
              <a:rPr lang="ru-RU" sz="3200" b="1" i="1" dirty="0" smtClean="0">
                <a:solidFill>
                  <a:srgbClr val="003FBC"/>
                </a:solidFill>
              </a:rPr>
              <a:t> – это число всех возможных исходов эксперимента, а </a:t>
            </a:r>
            <a:r>
              <a:rPr lang="ru-RU" sz="3200" b="1" i="1" dirty="0" err="1" smtClean="0">
                <a:solidFill>
                  <a:srgbClr val="003FBC"/>
                </a:solidFill>
              </a:rPr>
              <a:t>m</a:t>
            </a:r>
            <a:r>
              <a:rPr lang="ru-RU" sz="3200" b="1" i="1" dirty="0" smtClean="0">
                <a:solidFill>
                  <a:srgbClr val="003FBC"/>
                </a:solidFill>
              </a:rPr>
              <a:t> – это число всех благоприятных исходов</a:t>
            </a:r>
            <a:r>
              <a:rPr lang="ru-RU" sz="3200" b="1" dirty="0" smtClean="0">
                <a:solidFill>
                  <a:srgbClr val="003FBC"/>
                </a:solidFill>
              </a:rPr>
              <a:t>.</a:t>
            </a:r>
            <a:endParaRPr lang="ru-RU" sz="3200" dirty="0" smtClean="0">
              <a:solidFill>
                <a:srgbClr val="003FBC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graphicFrame>
        <p:nvGraphicFramePr>
          <p:cNvPr id="44036" name="Object 4"/>
          <p:cNvGraphicFramePr>
            <a:graphicFrameLocks noChangeAspect="1"/>
          </p:cNvGraphicFramePr>
          <p:nvPr/>
        </p:nvGraphicFramePr>
        <p:xfrm>
          <a:off x="2895600" y="4343400"/>
          <a:ext cx="2580353" cy="1568450"/>
        </p:xfrm>
        <a:graphic>
          <a:graphicData uri="http://schemas.openxmlformats.org/presentationml/2006/ole">
            <p:oleObj spid="_x0000_s44036" name="Equation" r:id="rId4" imgW="647640" imgH="39348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079500"/>
          </a:xfrm>
          <a:ln>
            <a:noFill/>
          </a:ln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sz="3200" dirty="0" smtClean="0">
                <a:solidFill>
                  <a:srgbClr val="C00000"/>
                </a:solidFill>
              </a:rPr>
              <a:t>Вероятность – это число от 0 до 1.</a:t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Вероятность равна 0, если событие невозможное.</a:t>
            </a:r>
            <a:br>
              <a:rPr lang="ru-RU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Вероятность равна 1, если событие достоверное.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3200" dirty="0">
              <a:solidFill>
                <a:srgbClr val="00B0F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04800" y="393700"/>
            <a:ext cx="8189913" cy="31877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3200" dirty="0" smtClean="0"/>
              <a:t>       </a:t>
            </a:r>
            <a:r>
              <a:rPr lang="ru-RU" sz="3200" dirty="0" smtClean="0"/>
              <a:t>     </a:t>
            </a:r>
          </a:p>
          <a:p>
            <a:pPr>
              <a:defRPr/>
            </a:pPr>
            <a:endParaRPr lang="ru-RU" sz="3200" b="1" i="1" dirty="0" smtClean="0"/>
          </a:p>
          <a:p>
            <a:pPr>
              <a:defRPr/>
            </a:pPr>
            <a:endParaRPr lang="ru-RU" sz="3200" b="1" i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838200" y="5410200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3600" b="1" dirty="0">
              <a:solidFill>
                <a:srgbClr val="003FBC"/>
              </a:solidFill>
            </a:endParaRPr>
          </a:p>
        </p:txBody>
      </p:sp>
      <p:graphicFrame>
        <p:nvGraphicFramePr>
          <p:cNvPr id="5" name="Object 6"/>
          <p:cNvGraphicFramePr>
            <a:graphicFrameLocks noChangeAspect="1"/>
          </p:cNvGraphicFramePr>
          <p:nvPr/>
        </p:nvGraphicFramePr>
        <p:xfrm>
          <a:off x="92075" y="1981200"/>
          <a:ext cx="8969375" cy="1473200"/>
        </p:xfrm>
        <a:graphic>
          <a:graphicData uri="http://schemas.openxmlformats.org/presentationml/2006/ole">
            <p:oleObj spid="_x0000_s2052" name="Equation" r:id="rId3" imgW="4000320" imgH="60948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22313" y="1676400"/>
            <a:ext cx="7772400" cy="38100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722313" y="393700"/>
            <a:ext cx="7772400" cy="41021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 smtClean="0"/>
              <a:t>                    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№1. Решите задачу.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>
              <a:defRPr/>
            </a:pPr>
            <a:r>
              <a:rPr lang="ru-RU" dirty="0" smtClean="0">
                <a:solidFill>
                  <a:srgbClr val="003FBC"/>
                </a:solidFill>
              </a:rPr>
              <a:t/>
            </a:r>
            <a:br>
              <a:rPr lang="ru-RU" dirty="0" smtClean="0">
                <a:solidFill>
                  <a:srgbClr val="003FBC"/>
                </a:solidFill>
              </a:rPr>
            </a:br>
            <a:r>
              <a:rPr lang="ru-RU" sz="3200" dirty="0" smtClean="0">
                <a:solidFill>
                  <a:srgbClr val="003FBC"/>
                </a:solidFill>
              </a:rPr>
              <a:t>На книжной полке стоят 20 книг, из них 3 справочника. Какова вероятность , что случайно взятая с полки книга не окажется  справочником?</a:t>
            </a:r>
            <a:endParaRPr lang="ru-RU" sz="32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22313" y="1676400"/>
            <a:ext cx="7772400" cy="38100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722313" y="393700"/>
            <a:ext cx="7772400" cy="53975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 smtClean="0"/>
              <a:t>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№1.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>
              <a:defRPr/>
            </a:pPr>
            <a:r>
              <a:rPr lang="ru-RU" dirty="0" smtClean="0">
                <a:solidFill>
                  <a:srgbClr val="003FBC"/>
                </a:solidFill>
              </a:rPr>
              <a:t/>
            </a:r>
            <a:br>
              <a:rPr lang="ru-RU" dirty="0" smtClean="0">
                <a:solidFill>
                  <a:srgbClr val="003FBC"/>
                </a:solidFill>
              </a:rPr>
            </a:br>
            <a:r>
              <a:rPr lang="ru-RU" sz="2800" dirty="0" smtClean="0">
                <a:solidFill>
                  <a:srgbClr val="003FBC"/>
                </a:solidFill>
              </a:rPr>
              <a:t>Общее число равновозможных исходов- 20,</a:t>
            </a:r>
          </a:p>
          <a:p>
            <a:pPr>
              <a:defRPr/>
            </a:pPr>
            <a:r>
              <a:rPr lang="ru-RU" sz="2800" dirty="0" smtClean="0">
                <a:solidFill>
                  <a:srgbClr val="003FBC"/>
                </a:solidFill>
              </a:rPr>
              <a:t>число благоприятных исходов- 20-3=17.</a:t>
            </a:r>
          </a:p>
          <a:p>
            <a:pPr>
              <a:defRPr/>
            </a:pPr>
            <a:endParaRPr lang="ru-RU" sz="2800" dirty="0" smtClean="0">
              <a:solidFill>
                <a:srgbClr val="003FBC"/>
              </a:solidFill>
            </a:endParaRPr>
          </a:p>
          <a:p>
            <a:pPr>
              <a:defRPr/>
            </a:pPr>
            <a:r>
              <a:rPr lang="ru-RU" sz="2800" dirty="0" smtClean="0">
                <a:solidFill>
                  <a:srgbClr val="003FBC"/>
                </a:solidFill>
              </a:rPr>
              <a:t>Вероятность =</a:t>
            </a:r>
          </a:p>
          <a:p>
            <a:pPr>
              <a:defRPr/>
            </a:pPr>
            <a:r>
              <a:rPr lang="ru-RU" sz="3200" dirty="0" smtClean="0">
                <a:solidFill>
                  <a:srgbClr val="003FBC"/>
                </a:solidFill>
              </a:rPr>
              <a:t> </a:t>
            </a:r>
          </a:p>
          <a:p>
            <a:pPr>
              <a:defRPr/>
            </a:pPr>
            <a:r>
              <a:rPr lang="ru-RU" sz="3200" dirty="0" smtClean="0">
                <a:solidFill>
                  <a:srgbClr val="003FBC"/>
                </a:solidFill>
              </a:rPr>
              <a:t>Ответ: 0,85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3276600" y="3505200"/>
          <a:ext cx="1981200" cy="1204259"/>
        </p:xfrm>
        <a:graphic>
          <a:graphicData uri="http://schemas.openxmlformats.org/presentationml/2006/ole">
            <p:oleObj spid="_x0000_s80899" name="Equation" r:id="rId3" imgW="647640" imgH="39348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0795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722313" y="393700"/>
            <a:ext cx="7772400" cy="41021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 smtClean="0"/>
              <a:t>            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3076" name="Picture 4" descr="F:\мультимедиа\теория вероятности\мой урок\развертка1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447800"/>
            <a:ext cx="6096000" cy="4572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500" name="Group 92"/>
          <p:cNvGraphicFramePr>
            <a:graphicFrameLocks noGrp="1"/>
          </p:cNvGraphicFramePr>
          <p:nvPr/>
        </p:nvGraphicFramePr>
        <p:xfrm>
          <a:off x="1219200" y="1219200"/>
          <a:ext cx="6477002" cy="5181600"/>
        </p:xfrm>
        <a:graphic>
          <a:graphicData uri="http://schemas.openxmlformats.org/drawingml/2006/table">
            <a:tbl>
              <a:tblPr/>
              <a:tblGrid>
                <a:gridCol w="1059377"/>
                <a:gridCol w="1082158"/>
                <a:gridCol w="1084436"/>
                <a:gridCol w="1084436"/>
                <a:gridCol w="1082159"/>
                <a:gridCol w="1084436"/>
              </a:tblGrid>
              <a:tr h="863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; 1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; 1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; 1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; 1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; 1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; 1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; 2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; 2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; 2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; 2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; 2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; 2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; 3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; 3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; 3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; 3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; 3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; 3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; 4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; 4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; 4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; 4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; 4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; 4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; 5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; 5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; 5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; 5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; 5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; 5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; 6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; 6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; 6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; 6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; 6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ru-RU" sz="32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ru-RU" sz="3200" b="1" dirty="0">
                          <a:solidFill>
                            <a:srgbClr val="003FB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; 6</a:t>
                      </a:r>
                      <a:endParaRPr lang="ru-RU" sz="3200" dirty="0">
                        <a:solidFill>
                          <a:srgbClr val="003FB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219200" y="381000"/>
            <a:ext cx="61576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Таблица элементарных событий </a:t>
            </a:r>
            <a:endParaRPr lang="ru-RU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0795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85800" y="228600"/>
            <a:ext cx="7772400" cy="5969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№2. Заполните таблицу.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57200" y="974081"/>
          <a:ext cx="8382000" cy="56216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1905000"/>
                <a:gridCol w="1600200"/>
                <a:gridCol w="2286000"/>
              </a:tblGrid>
              <a:tr h="1311919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Событие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Число </a:t>
                      </a:r>
                      <a:r>
                        <a:rPr lang="ru-RU" sz="2400" dirty="0" err="1" smtClean="0"/>
                        <a:t>благоприят-ных</a:t>
                      </a:r>
                      <a:r>
                        <a:rPr lang="ru-RU" sz="2400" baseline="0" dirty="0" smtClean="0"/>
                        <a:t> исходов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Общее число исходов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Вероятность</a:t>
                      </a:r>
                      <a:endParaRPr lang="ru-RU" sz="2400" dirty="0"/>
                    </a:p>
                  </a:txBody>
                  <a:tcPr/>
                </a:tc>
              </a:tr>
              <a:tr h="8269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А:« выпало число 4»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269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В: « выпало число 5»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842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С: « выпало число меньше 3»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269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Д: « выпало число 8»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842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Е: « выпало нечетное число меньше 3»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22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FFC000"/>
      </a:accent1>
      <a:accent2>
        <a:srgbClr val="E1D5A3"/>
      </a:accent2>
      <a:accent3>
        <a:srgbClr val="FF0000"/>
      </a:accent3>
      <a:accent4>
        <a:srgbClr val="6585CF"/>
      </a:accent4>
      <a:accent5>
        <a:srgbClr val="7E6BC9"/>
      </a:accent5>
      <a:accent6>
        <a:srgbClr val="92D050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2669</TotalTime>
  <Words>1369</Words>
  <Application>Microsoft Office PowerPoint</Application>
  <PresentationFormat>Экран (4:3)</PresentationFormat>
  <Paragraphs>433</Paragraphs>
  <Slides>26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Апекс</vt:lpstr>
      <vt:lpstr>Equation</vt:lpstr>
      <vt:lpstr>Шишкова Елена Ивановна ГБОУ СОШ  «Школа здоровья»№ 1115 г.Москвы</vt:lpstr>
      <vt:lpstr>Cодержание</vt:lpstr>
      <vt:lpstr>Слайд 3</vt:lpstr>
      <vt:lpstr>Вероятность – это число от 0 до 1.  Вероятность равна 0, если событие невозможное.  Вероятность равна 1, если событие достоверное. </vt:lpstr>
      <vt:lpstr> </vt:lpstr>
      <vt:lpstr>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Итог урока: что нового узнали на уроке? </vt:lpstr>
      <vt:lpstr>Слайд 24</vt:lpstr>
      <vt:lpstr>Слайд 25</vt:lpstr>
      <vt:lpstr>Источники: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Правило (“фонтана”)</dc:title>
  <cp:lastModifiedBy>1</cp:lastModifiedBy>
  <cp:revision>274</cp:revision>
  <dcterms:modified xsi:type="dcterms:W3CDTF">2012-04-27T16:13:51Z</dcterms:modified>
</cp:coreProperties>
</file>