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7" r:id="rId2"/>
    <p:sldId id="273" r:id="rId3"/>
    <p:sldId id="258" r:id="rId4"/>
    <p:sldId id="259" r:id="rId5"/>
    <p:sldId id="260" r:id="rId6"/>
    <p:sldId id="285" r:id="rId7"/>
    <p:sldId id="261" r:id="rId8"/>
    <p:sldId id="286" r:id="rId9"/>
    <p:sldId id="287" r:id="rId10"/>
    <p:sldId id="262" r:id="rId11"/>
    <p:sldId id="263" r:id="rId12"/>
    <p:sldId id="278" r:id="rId13"/>
    <p:sldId id="270" r:id="rId14"/>
    <p:sldId id="265" r:id="rId15"/>
    <p:sldId id="272" r:id="rId16"/>
    <p:sldId id="289" r:id="rId17"/>
    <p:sldId id="291" r:id="rId18"/>
    <p:sldId id="293" r:id="rId19"/>
    <p:sldId id="290" r:id="rId20"/>
    <p:sldId id="266" r:id="rId21"/>
    <p:sldId id="279" r:id="rId22"/>
    <p:sldId id="288" r:id="rId23"/>
    <p:sldId id="267" r:id="rId24"/>
    <p:sldId id="280" r:id="rId25"/>
    <p:sldId id="271" r:id="rId26"/>
    <p:sldId id="294" r:id="rId27"/>
    <p:sldId id="298" r:id="rId28"/>
    <p:sldId id="297" r:id="rId29"/>
    <p:sldId id="299" r:id="rId30"/>
    <p:sldId id="295" r:id="rId31"/>
    <p:sldId id="300" r:id="rId32"/>
    <p:sldId id="274" r:id="rId33"/>
    <p:sldId id="296" r:id="rId34"/>
    <p:sldId id="269" r:id="rId3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0033"/>
    <a:srgbClr val="281312"/>
    <a:srgbClr val="492321"/>
    <a:srgbClr val="000099"/>
    <a:srgbClr val="3E2321"/>
    <a:srgbClr val="4F2321"/>
    <a:srgbClr val="003300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746" autoAdjust="0"/>
  </p:normalViewPr>
  <p:slideViewPr>
    <p:cSldViewPr>
      <p:cViewPr>
        <p:scale>
          <a:sx n="75" d="100"/>
          <a:sy n="75" d="100"/>
        </p:scale>
        <p:origin x="-52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38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339197-DCE7-4197-BD1D-3A5C89445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FE23A-7D52-46A9-8CF6-8F83D8318EF9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4033B-18B2-44DF-B4D5-4AFEEB934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022CB-07E0-433A-BD99-86E4557FC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5929D-3441-4774-A713-E3EF53F19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46D8A-13C8-46E9-BB1F-B1C2898E9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85A89-BD53-4586-8B6D-5BEE8F43D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E8154-118D-474A-87FC-28310F19F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7F05A-3EBE-4120-ABAB-61C76455B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28E32-0AF3-4E3A-A1B7-AC8C49348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44E23-7101-4542-8E62-C3C4C6A6F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807D0-DD0E-43C5-8E22-2E063E6E7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68552-8C9D-4E27-833A-76F00C7B9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CD473-F568-40F2-9DC0-37CE38B43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72ED1-7B02-4FCD-8A8C-3AB0D4170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1392C-11AF-4AA3-8B4F-AC74A0BCB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87CC3-C980-48F4-ACF3-8EEC5132B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EF243-970A-4743-BC8D-B8C46BD44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F6BAD-F1E5-4598-97CB-172E76B66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5D8B7-9606-4A16-9907-61FD590CB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E5E56-5E66-4297-9D80-DB07681BD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 cstate="email">
            <a:alphaModFix amt="56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42D9215-9EF2-44E8-9596-08D0EF013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4"/>
          <p:cNvSpPr>
            <a:spLocks noGrp="1"/>
          </p:cNvSpPr>
          <p:nvPr>
            <p:ph type="ctrTitle"/>
          </p:nvPr>
        </p:nvSpPr>
        <p:spPr>
          <a:xfrm>
            <a:off x="700088" y="-1071563"/>
            <a:ext cx="7743825" cy="2714626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МБОУДОД «Детская музыкальная школа №1»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Альметьевского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муниципального района Республики Татарстан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85735" y="1285875"/>
            <a:ext cx="8572531" cy="55721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</a:rPr>
              <a:t>Женщина, которая потрясла мир. </a:t>
            </a:r>
          </a:p>
          <a:p>
            <a:pPr eaLnBrk="1" hangingPunct="1">
              <a:defRPr/>
            </a:pPr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</a:rPr>
              <a:t>София </a:t>
            </a:r>
            <a:r>
              <a:rPr lang="ru-RU" sz="4800" b="1" i="1" dirty="0" err="1" smtClean="0">
                <a:solidFill>
                  <a:schemeClr val="accent6">
                    <a:lumMod val="50000"/>
                  </a:schemeClr>
                </a:solidFill>
              </a:rPr>
              <a:t>Губайдулина</a:t>
            </a:r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 eaLnBrk="1" hangingPunct="1">
              <a:defRPr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(презентация к уроку музыкальной литературы)</a:t>
            </a:r>
          </a:p>
          <a:p>
            <a:pPr algn="r" eaLnBrk="1" hangingPunct="1">
              <a:defRPr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 eaLnBrk="1" hangingPunct="1">
              <a:defRPr/>
            </a:pP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 eaLnBrk="1" hangingPunct="1">
              <a:defRPr/>
            </a:pP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 eaLnBrk="1" hangingPunct="1">
              <a:defRPr/>
            </a:pP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 eaLnBrk="1" hangingPunct="1">
              <a:defRPr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Преподаватели теоретических дисциплин:</a:t>
            </a:r>
          </a:p>
          <a:p>
            <a:pPr algn="r" eaLnBrk="1" hangingPunct="1">
              <a:defRPr/>
            </a:pP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Балантаева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Татьяна Аркадьевна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 [263-729-997]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r" eaLnBrk="1" hangingPunct="1">
              <a:defRPr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Кугушева Ирина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Фаязовна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 [263-975-400]</a:t>
            </a: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Долгий путь к творческому признанию</a:t>
            </a:r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3635375" y="4214813"/>
            <a:ext cx="5257800" cy="24542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</a:p>
          <a:p>
            <a:pPr eaLnBrk="1" hangingPunct="1">
              <a:buFontTx/>
              <a:buNone/>
              <a:defRPr/>
            </a:pPr>
            <a:endParaRPr lang="ru-RU" sz="28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В 1954г. окончила Казанскую консерваторию по классу фортепиано и композиции</a:t>
            </a:r>
          </a:p>
        </p:txBody>
      </p:sp>
      <p:pic>
        <p:nvPicPr>
          <p:cNvPr id="11268" name="Picture 11" descr="File016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lum contrast="12000"/>
            <a:grayscl/>
          </a:blip>
          <a:srcRect/>
          <a:stretch>
            <a:fillRect/>
          </a:stretch>
        </p:blipFill>
        <p:spPr>
          <a:xfrm>
            <a:off x="214313" y="928688"/>
            <a:ext cx="3170237" cy="5111750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1269" name="Picture 13"/>
          <p:cNvPicPr>
            <a:picLocks noChangeAspect="1" noChangeArrowheads="1"/>
          </p:cNvPicPr>
          <p:nvPr/>
        </p:nvPicPr>
        <p:blipFill>
          <a:blip r:embed="rId3" cstate="email">
            <a:lum contrast="6000"/>
            <a:grayscl/>
          </a:blip>
          <a:srcRect/>
          <a:stretch>
            <a:fillRect/>
          </a:stretch>
        </p:blipFill>
        <p:spPr bwMode="auto">
          <a:xfrm>
            <a:off x="3786188" y="928688"/>
            <a:ext cx="4081462" cy="33782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14353" name="Picture 17" descr="File0163"/>
          <p:cNvPicPr>
            <a:picLocks noChangeAspect="1" noChangeArrowheads="1"/>
          </p:cNvPicPr>
          <p:nvPr/>
        </p:nvPicPr>
        <p:blipFill>
          <a:blip r:embed="rId4" cstate="email">
            <a:lum bright="6000" contrast="6000"/>
            <a:grayscl/>
          </a:blip>
          <a:srcRect/>
          <a:stretch>
            <a:fillRect/>
          </a:stretch>
        </p:blipFill>
        <p:spPr bwMode="auto">
          <a:xfrm>
            <a:off x="4429125" y="1000125"/>
            <a:ext cx="4454525" cy="421481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0"/>
            <a:ext cx="4321175" cy="66690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endParaRPr lang="ru-RU" sz="2800" b="1" i="1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defRPr/>
            </a:pPr>
            <a:endParaRPr lang="ru-RU" sz="2800" b="1" i="1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defRPr/>
            </a:pPr>
            <a:endParaRPr lang="ru-RU" b="1" i="1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В 1959г.  окончила Московскую консерваторию по классу композиции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В 1963г. окончила аспирантуру при МГК</a:t>
            </a:r>
            <a:endParaRPr lang="en-US" sz="2800" b="1" i="1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b="1" i="1" dirty="0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b="1" i="1" dirty="0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b="1" i="1" dirty="0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b="1" i="1" dirty="0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b="1" i="1" dirty="0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800" b="1" i="1" dirty="0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291" name="Picture 21" descr="0_1c314_fe1ea0a3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928688"/>
            <a:ext cx="4429156" cy="5072062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285784" y="4857760"/>
            <a:ext cx="9429784" cy="1785950"/>
          </a:xfrm>
        </p:spPr>
        <p:txBody>
          <a:bodyPr/>
          <a:lstStyle/>
          <a:p>
            <a:pPr algn="r">
              <a:buFontTx/>
              <a:buNone/>
              <a:defRPr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С 1969 г.  работает </a:t>
            </a:r>
          </a:p>
          <a:p>
            <a:pPr algn="r">
              <a:buFontTx/>
              <a:buNone/>
              <a:defRPr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в Московской </a:t>
            </a:r>
          </a:p>
          <a:p>
            <a:pPr algn="r">
              <a:buFontTx/>
              <a:buNone/>
              <a:defRPr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экспериментальной</a:t>
            </a:r>
          </a:p>
          <a:p>
            <a:pPr algn="r">
              <a:buFontTx/>
              <a:buNone/>
              <a:defRPr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студии  электронной музыки</a:t>
            </a:r>
          </a:p>
          <a:p>
            <a:pPr algn="r">
              <a:buFontTx/>
              <a:buNone/>
              <a:defRPr/>
            </a:pPr>
            <a:endParaRPr lang="ru-RU" b="1" i="1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buFontTx/>
              <a:buNone/>
              <a:defRPr/>
            </a:pPr>
            <a:endParaRPr lang="ru-RU" sz="2400" b="1" i="1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buFontTx/>
              <a:buNone/>
              <a:defRPr/>
            </a:pPr>
            <a:endParaRPr lang="ru-RU" sz="2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defRPr/>
            </a:pPr>
            <a:endParaRPr lang="ru-RU" dirty="0"/>
          </a:p>
        </p:txBody>
      </p:sp>
      <p:pic>
        <p:nvPicPr>
          <p:cNvPr id="13315" name="Picture 3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0" y="214313"/>
            <a:ext cx="4357688" cy="4429125"/>
          </a:xfr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3316" name="Picture 5" descr="G:\portrait_vertical.jpg"/>
          <p:cNvPicPr>
            <a:picLocks noChangeAspect="1" noChangeArrowheads="1"/>
          </p:cNvPicPr>
          <p:nvPr/>
        </p:nvPicPr>
        <p:blipFill>
          <a:blip r:embed="rId3" cstate="email">
            <a:lum bright="-8000" contrast="10000"/>
          </a:blip>
          <a:srcRect/>
          <a:stretch>
            <a:fillRect/>
          </a:stretch>
        </p:blipFill>
        <p:spPr bwMode="auto">
          <a:xfrm>
            <a:off x="285720" y="214290"/>
            <a:ext cx="3929091" cy="614366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492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В центре советского авангарда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4572000"/>
            <a:ext cx="8229600" cy="22860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«Мы использовали звучащий материал, чтобы беседовать с помощью звуковых явлений. Мы воображали, будто находимся вне культуры, вне традиций»</a:t>
            </a:r>
            <a:endParaRPr lang="ru-RU" sz="28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 cstate="email">
            <a:lum bright="-6000" contrast="12000"/>
            <a:grayscl/>
          </a:blip>
          <a:srcRect/>
          <a:stretch>
            <a:fillRect/>
          </a:stretch>
        </p:blipFill>
        <p:spPr bwMode="auto">
          <a:xfrm>
            <a:off x="214313" y="714375"/>
            <a:ext cx="4286250" cy="378618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14341" name="Picture 10" descr="img105"/>
          <p:cNvPicPr>
            <a:picLocks noChangeAspect="1" noChangeArrowheads="1"/>
          </p:cNvPicPr>
          <p:nvPr/>
        </p:nvPicPr>
        <p:blipFill>
          <a:blip r:embed="rId3" cstate="email">
            <a:lum bright="-6000" contrast="12000"/>
            <a:grayscl/>
          </a:blip>
          <a:srcRect/>
          <a:stretch>
            <a:fillRect/>
          </a:stretch>
        </p:blipFill>
        <p:spPr bwMode="auto">
          <a:xfrm>
            <a:off x="4714875" y="714375"/>
            <a:ext cx="4248150" cy="378618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8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4143374" cy="62150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«Я  Вам желаю идти 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Вашим 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«неправильным путем»                               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Д. Д. Шостакович</a:t>
            </a:r>
          </a:p>
        </p:txBody>
      </p:sp>
      <p:pic>
        <p:nvPicPr>
          <p:cNvPr id="15363" name="Picture 16" descr="shostakovich_1975_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928670"/>
            <a:ext cx="4143373" cy="4572014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4508500"/>
            <a:ext cx="8785225" cy="23495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sz="2400" b="1" i="1" dirty="0" smtClean="0">
              <a:solidFill>
                <a:srgbClr val="8000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sz="2400" b="1" i="1" dirty="0" smtClean="0">
              <a:solidFill>
                <a:srgbClr val="8000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Губайдулина автор более 100 симфонических произведений, сочинений для солистов, хора и оркестра, инструментальных ансамблей, музыки для театра, кино и мультфильмов</a:t>
            </a:r>
          </a:p>
        </p:txBody>
      </p:sp>
      <p:pic>
        <p:nvPicPr>
          <p:cNvPr id="9" name="Picture 12" descr="2377d8d634fb"/>
          <p:cNvPicPr>
            <a:picLocks noChangeAspect="1" noChangeArrowheads="1"/>
          </p:cNvPicPr>
          <p:nvPr/>
        </p:nvPicPr>
        <p:blipFill>
          <a:blip r:embed="rId2" cstate="email">
            <a:lum contrast="6000"/>
          </a:blip>
          <a:srcRect/>
          <a:stretch>
            <a:fillRect/>
          </a:stretch>
        </p:blipFill>
        <p:spPr bwMode="auto">
          <a:xfrm>
            <a:off x="142875" y="214313"/>
            <a:ext cx="3810000" cy="38100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12" name="Picture 11" descr="8ad5abf60720"/>
          <p:cNvPicPr>
            <a:picLocks noChangeAspect="1" noChangeArrowheads="1"/>
          </p:cNvPicPr>
          <p:nvPr/>
        </p:nvPicPr>
        <p:blipFill>
          <a:blip r:embed="rId3" cstate="email">
            <a:lum contrast="6000"/>
          </a:blip>
          <a:srcRect/>
          <a:stretch>
            <a:fillRect/>
          </a:stretch>
        </p:blipFill>
        <p:spPr bwMode="auto">
          <a:xfrm>
            <a:off x="5572125" y="142875"/>
            <a:ext cx="3449638" cy="364331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13" name="Picture 16" descr="CD_galgenlieder_-_Sofia_Gubaidulin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38" y="357188"/>
            <a:ext cx="3811587" cy="324167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14" name="Picture 14" descr="f_4938e9f6d43b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1428736"/>
            <a:ext cx="3414713" cy="35560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15" name="Picture 10" descr="4620004366955"/>
          <p:cNvPicPr>
            <a:picLocks noChangeAspect="1" noChangeArrowheads="1"/>
          </p:cNvPicPr>
          <p:nvPr/>
        </p:nvPicPr>
        <p:blipFill>
          <a:blip r:embed="rId6" cstate="email">
            <a:lum contrast="6000"/>
          </a:blip>
          <a:srcRect/>
          <a:stretch>
            <a:fillRect/>
          </a:stretch>
        </p:blipFill>
        <p:spPr bwMode="auto">
          <a:xfrm>
            <a:off x="5715008" y="1428736"/>
            <a:ext cx="3168650" cy="371475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16" name="Picture 9" descr="2291"/>
          <p:cNvPicPr>
            <a:picLocks noChangeAspect="1" noChangeArrowheads="1"/>
          </p:cNvPicPr>
          <p:nvPr/>
        </p:nvPicPr>
        <p:blipFill>
          <a:blip r:embed="rId7" cstate="email">
            <a:lum contrast="12000"/>
          </a:blip>
          <a:srcRect/>
          <a:stretch>
            <a:fillRect/>
          </a:stretch>
        </p:blipFill>
        <p:spPr bwMode="auto">
          <a:xfrm>
            <a:off x="3143240" y="2000240"/>
            <a:ext cx="3214688" cy="324167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57688"/>
            <a:ext cx="8229600" cy="2286000"/>
          </a:xfrm>
        </p:spPr>
        <p:txBody>
          <a:bodyPr/>
          <a:lstStyle/>
          <a:p>
            <a:pPr algn="ctr">
              <a:buFontTx/>
              <a:buNone/>
              <a:defRPr/>
            </a:pPr>
            <a:endParaRPr lang="ru-RU" sz="28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ru-RU" sz="28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FontTx/>
              <a:buNone/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«Все звучит… Предметы, растения,  люди, земля, звезды… и хочется как-нибудь зафиксировать это…»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7411" name="Picture 3" descr="G:\982c727e6932a10c7aa2634284a0c0d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97000" y="214313"/>
            <a:ext cx="6350000" cy="4786312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C:\Users\Ирина\Pictures\Ehmede han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3" y="571500"/>
            <a:ext cx="3714750" cy="5214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18435" name="Picture 8" descr="C:\Users\Ирина\Pictures\37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571500"/>
            <a:ext cx="3571875" cy="5214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714375" y="5857875"/>
            <a:ext cx="7858125" cy="1000125"/>
          </a:xfrm>
        </p:spPr>
        <p:txBody>
          <a:bodyPr/>
          <a:lstStyle/>
          <a:p>
            <a:pPr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        Хайям                              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</a:rPr>
              <a:t>Хакани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фото\14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50" y="571500"/>
            <a:ext cx="4071938" cy="4786313"/>
          </a:xfr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9459" name="Picture 6" descr="G:\фото\1641325-2ce1ac3846ef43c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88" y="571500"/>
            <a:ext cx="3929062" cy="478631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0063" y="5715000"/>
            <a:ext cx="8358187" cy="8572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          Г.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</a:rPr>
              <a:t>Айги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М. Цветаева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25" cy="1725612"/>
          </a:xfrm>
        </p:spPr>
        <p:txBody>
          <a:bodyPr/>
          <a:lstStyle/>
          <a:p>
            <a:pPr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«Я знаю только один путь к Богу: через искусство»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М. Юдина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484" name="Picture 17" descr="4106185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643063"/>
            <a:ext cx="3857625" cy="414337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20485" name="Picture 6" descr="G:\фото\d35edacbbee74156e3cf3196907648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3" y="1643063"/>
            <a:ext cx="4138612" cy="414337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7" name="Picture 15" descr="db4b0ed9678174c6acc4144de73"/>
          <p:cNvPicPr>
            <a:picLocks noChangeAspect="1" noChangeArrowheads="1"/>
          </p:cNvPicPr>
          <p:nvPr/>
        </p:nvPicPr>
        <p:blipFill>
          <a:blip r:embed="rId4" cstate="email">
            <a:lum contrast="6000"/>
          </a:blip>
          <a:srcRect/>
          <a:stretch>
            <a:fillRect/>
          </a:stretch>
        </p:blipFill>
        <p:spPr bwMode="auto">
          <a:xfrm>
            <a:off x="1785938" y="2571750"/>
            <a:ext cx="4106862" cy="392906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10800000" flipV="1">
            <a:off x="0" y="83543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Женщина, которая потрясла мир. </a:t>
            </a:r>
          </a:p>
          <a:p>
            <a:pPr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София 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</a:rPr>
              <a:t>Губайдулина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3200" dirty="0"/>
          </a:p>
        </p:txBody>
      </p:sp>
      <p:pic>
        <p:nvPicPr>
          <p:cNvPr id="3076" name="Picture 8" descr="gubaidulina-s"/>
          <p:cNvPicPr>
            <a:picLocks noChangeAspect="1" noChangeArrowheads="1"/>
          </p:cNvPicPr>
          <p:nvPr/>
        </p:nvPicPr>
        <p:blipFill>
          <a:blip r:embed="rId2" cstate="email">
            <a:lum bright="4000" contrast="16000"/>
          </a:blip>
          <a:srcRect/>
          <a:stretch>
            <a:fillRect/>
          </a:stretch>
        </p:blipFill>
        <p:spPr bwMode="auto">
          <a:xfrm>
            <a:off x="2249488" y="1285860"/>
            <a:ext cx="4645025" cy="542928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217988" cy="7100888"/>
          </a:xfrm>
        </p:spPr>
        <p:txBody>
          <a:bodyPr/>
          <a:lstStyle/>
          <a:p>
            <a:pPr algn="ctr" eaLnBrk="1" hangingPunct="1">
              <a:defRPr/>
            </a:pPr>
            <a:endParaRPr lang="ru-RU" sz="2400" dirty="0" smtClean="0">
              <a:solidFill>
                <a:srgbClr val="003300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ru-RU" b="1" i="1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Мир её художественных образов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идей: Бог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вечность, вселенная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творение, человек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тварь,</a:t>
            </a:r>
          </a:p>
          <a:p>
            <a:pPr algn="ctr" eaLnBrk="1" hangingPunct="1">
              <a:buFontTx/>
              <a:buNone/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апокалипсис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расплата. </a:t>
            </a:r>
          </a:p>
        </p:txBody>
      </p:sp>
      <p:pic>
        <p:nvPicPr>
          <p:cNvPr id="24590" name="Picture 14" descr="picture_jesus_1"/>
          <p:cNvPicPr>
            <a:picLocks noChangeAspect="1" noChangeArrowheads="1"/>
          </p:cNvPicPr>
          <p:nvPr/>
        </p:nvPicPr>
        <p:blipFill>
          <a:blip r:embed="rId2" cstate="email">
            <a:lum bright="-6000" contrast="12000"/>
          </a:blip>
          <a:srcRect/>
          <a:stretch>
            <a:fillRect/>
          </a:stretch>
        </p:blipFill>
        <p:spPr bwMode="auto">
          <a:xfrm>
            <a:off x="4143375" y="142852"/>
            <a:ext cx="3143250" cy="3097236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24591" name="Picture 15" descr="andromeda_gendl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50" y="500063"/>
            <a:ext cx="3024188" cy="295275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7" name="Picture 13" descr="052svobodnavule"/>
          <p:cNvPicPr>
            <a:picLocks noChangeAspect="1" noChangeArrowheads="1"/>
          </p:cNvPicPr>
          <p:nvPr/>
        </p:nvPicPr>
        <p:blipFill>
          <a:blip r:embed="rId4" cstate="email">
            <a:lum contrast="12000"/>
          </a:blip>
          <a:srcRect/>
          <a:stretch>
            <a:fillRect/>
          </a:stretch>
        </p:blipFill>
        <p:spPr bwMode="auto">
          <a:xfrm>
            <a:off x="4143372" y="3071810"/>
            <a:ext cx="2857500" cy="335758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8" name="Picture 17" descr="four-horsemen-mikh-l"/>
          <p:cNvPicPr>
            <a:picLocks noChangeAspect="1" noChangeArrowheads="1"/>
          </p:cNvPicPr>
          <p:nvPr/>
        </p:nvPicPr>
        <p:blipFill>
          <a:blip r:embed="rId5" cstate="email">
            <a:lum contrast="12000"/>
          </a:blip>
          <a:srcRect/>
          <a:stretch>
            <a:fillRect/>
          </a:stretch>
        </p:blipFill>
        <p:spPr bwMode="auto">
          <a:xfrm>
            <a:off x="5643563" y="3714750"/>
            <a:ext cx="3367087" cy="302418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500188"/>
          </a:xfrm>
        </p:spPr>
        <p:txBody>
          <a:bodyPr/>
          <a:lstStyle/>
          <a:p>
            <a:pPr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Творчество Софии Губайдулиной – редкий пример органичного слияния культурных традиций Востока и Запада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571625"/>
            <a:ext cx="428625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  <a:p>
            <a:pPr eaLnBrk="1" hangingPunct="1">
              <a:defRPr/>
            </a:pPr>
            <a:endParaRPr lang="ru-RU" b="1" i="1" dirty="0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532" name="Picture 13" descr="galler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63" y="1785938"/>
            <a:ext cx="8143875" cy="4929187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57375"/>
          </a:xfrm>
        </p:spPr>
        <p:txBody>
          <a:bodyPr/>
          <a:lstStyle/>
          <a:p>
            <a:pPr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Её стиль свободен , подвижен и не принадлежит какому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либо определенному направлению   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 smtClean="0"/>
          </a:p>
        </p:txBody>
      </p:sp>
      <p:pic>
        <p:nvPicPr>
          <p:cNvPr id="23555" name="Picture 7" descr="G:\фото\ke23_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2071679"/>
            <a:ext cx="7286625" cy="428626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38"/>
          </a:xfrm>
        </p:spPr>
        <p:txBody>
          <a:bodyPr/>
          <a:lstStyle/>
          <a:p>
            <a:pPr algn="l"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Черты почерка: </a:t>
            </a:r>
            <a:endParaRPr lang="ru-RU" sz="28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85813"/>
            <a:ext cx="5357818" cy="60721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стремление к совершенству формы </a:t>
            </a:r>
          </a:p>
          <a:p>
            <a:pPr eaLnBrk="1" hangingPunct="1">
              <a:buFontTx/>
              <a:buNone/>
              <a:defRPr/>
            </a:pPr>
            <a:endParaRPr lang="ru-RU" sz="28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тембровая чуткость</a:t>
            </a:r>
          </a:p>
          <a:p>
            <a:pPr eaLnBrk="1" hangingPunct="1">
              <a:defRPr/>
            </a:pPr>
            <a:endParaRPr lang="ru-RU" sz="28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особое отношение к звуку</a:t>
            </a:r>
          </a:p>
          <a:p>
            <a:pPr eaLnBrk="1" hangingPunct="1">
              <a:buFontTx/>
              <a:buNone/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 эксперименты с ним</a:t>
            </a:r>
          </a:p>
          <a:p>
            <a:pPr eaLnBrk="1" hangingPunct="1">
              <a:defRPr/>
            </a:pPr>
            <a:endParaRPr lang="ru-RU" sz="28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особое отношение к </a:t>
            </a:r>
          </a:p>
          <a:p>
            <a:pPr eaLnBrk="1" hangingPunct="1">
              <a:buFontTx/>
              <a:buNone/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содержательности </a:t>
            </a:r>
          </a:p>
          <a:p>
            <a:pPr eaLnBrk="1" hangingPunct="1">
              <a:buFontTx/>
              <a:buNone/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музыкальной интонации</a:t>
            </a:r>
            <a:endParaRPr lang="ru-RU" sz="28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ru-RU" sz="2400" dirty="0" smtClean="0">
              <a:solidFill>
                <a:srgbClr val="800000"/>
              </a:solidFill>
            </a:endParaRPr>
          </a:p>
        </p:txBody>
      </p:sp>
      <p:pic>
        <p:nvPicPr>
          <p:cNvPr id="24580" name="Picture 6" descr="sofiya_gubaidulinawe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lum bright="-18000" contrast="30000"/>
            <a:grayscl/>
          </a:blip>
          <a:srcRect/>
          <a:stretch>
            <a:fillRect/>
          </a:stretch>
        </p:blipFill>
        <p:spPr>
          <a:xfrm>
            <a:off x="5357813" y="500063"/>
            <a:ext cx="3571875" cy="5572125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4581" name="Rectangle 15"/>
          <p:cNvSpPr>
            <a:spLocks noChangeArrowheads="1"/>
          </p:cNvSpPr>
          <p:nvPr/>
        </p:nvSpPr>
        <p:spPr bwMode="auto">
          <a:xfrm>
            <a:off x="5148263" y="4581525"/>
            <a:ext cx="2089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endParaRPr lang="ru-RU"/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4500563" y="4076700"/>
            <a:ext cx="424815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2400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pPr>
              <a:defRPr/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Звуковые документы</a:t>
            </a:r>
            <a:r>
              <a:rPr lang="ru-RU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 smtClean="0"/>
          </a:p>
        </p:txBody>
      </p:sp>
      <p:pic>
        <p:nvPicPr>
          <p:cNvPr id="25606" name="Picture 7" descr="K:\GSGubaidulinaSchrift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714375"/>
            <a:ext cx="7143750" cy="600075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11" name="Picture 6" descr="K:\gubaidulinaprofundi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313" y="1071563"/>
            <a:ext cx="6286500" cy="5643562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4563" y="1214438"/>
            <a:ext cx="6096000" cy="5429250"/>
          </a:xfrm>
          <a:prstGeom prst="rect">
            <a:avLst/>
          </a:prstGeom>
          <a:noFill/>
          <a:ln w="9525" algn="ctr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13" name="Picture 9" descr="ZPR_clip_image00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>
            <a:lum bright="-6000" contrast="12000"/>
            <a:grayscl/>
          </a:blip>
          <a:srcRect/>
          <a:stretch>
            <a:fillRect/>
          </a:stretch>
        </p:blipFill>
        <p:spPr>
          <a:xfrm>
            <a:off x="3071813" y="1214438"/>
            <a:ext cx="5786437" cy="5357812"/>
          </a:xfr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713788" cy="593725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Музыкальный инструмент для Губайдулиной – это всегда «личность, персонаж драмы»</a:t>
            </a:r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2" cstate="email">
            <a:lum bright="-2000" contrast="-4000"/>
            <a:grayscl/>
          </a:blip>
          <a:srcRect/>
          <a:stretch>
            <a:fillRect/>
          </a:stretch>
        </p:blipFill>
        <p:spPr bwMode="auto">
          <a:xfrm>
            <a:off x="5357813" y="1500188"/>
            <a:ext cx="3571875" cy="3786187"/>
          </a:xfrm>
          <a:prstGeom prst="rect">
            <a:avLst/>
          </a:prstGeom>
          <a:noFill/>
          <a:ln w="9525" algn="ctr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30724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1571625"/>
            <a:ext cx="3529012" cy="3810000"/>
          </a:xfrm>
          <a:prstGeom prst="rect">
            <a:avLst/>
          </a:prstGeom>
          <a:noFill/>
          <a:ln w="9525" algn="ctr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30725" name="Picture 6" descr="K:\фото\55665217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3143250"/>
            <a:ext cx="2786072" cy="34290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defRPr/>
            </a:pPr>
            <a:endParaRPr lang="ru-RU" b="1" i="1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 i="1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 i="1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 i="1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ru-RU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</a:t>
            </a:r>
          </a:p>
          <a:p>
            <a:pPr>
              <a:buFontTx/>
              <a:buNone/>
              <a:defRPr/>
            </a:pPr>
            <a:endParaRPr lang="ru-RU" b="1" i="1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           тар                           японский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кото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7651" name="Picture 6" descr="K:\фото\800px-Aserbaidschanische_Volksinstrument_T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714375"/>
            <a:ext cx="4143373" cy="40005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27652" name="Picture 8" descr="K:\фото\Japanese_Kot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3" y="714375"/>
            <a:ext cx="4143405" cy="40005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858250" cy="6297612"/>
          </a:xfrm>
        </p:spPr>
        <p:txBody>
          <a:bodyPr/>
          <a:lstStyle/>
          <a:p>
            <a:pPr algn="l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</a:rPr>
              <a:t>вотерфон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</a:rPr>
              <a:t>шэн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625" y="500063"/>
            <a:ext cx="3857625" cy="5286375"/>
          </a:xfrm>
          <a:noFill/>
          <a:ln cap="flat" algn="ctr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8676" name="Picture 7" descr="K:\фото\Gifujyou58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3" y="500063"/>
            <a:ext cx="3929062" cy="528637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6297612"/>
          </a:xfrm>
        </p:spPr>
        <p:txBody>
          <a:bodyPr/>
          <a:lstStyle/>
          <a:p>
            <a:pPr algn="l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яванский там-там        кавказские литавры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5" descr="K:\фото\220px-HelfferichGon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428625"/>
            <a:ext cx="3714750" cy="500062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970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286250" y="1071563"/>
            <a:ext cx="4572000" cy="4357687"/>
          </a:xfrm>
          <a:noFill/>
          <a:ln cap="flat" algn="ctr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9001125" cy="6583362"/>
          </a:xfrm>
        </p:spPr>
        <p:txBody>
          <a:bodyPr/>
          <a:lstStyle/>
          <a:p>
            <a:pPr algn="l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Г. Кремер                        Ю. 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</a:rPr>
              <a:t>Башмет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23" name="Picture 2" descr="K:\фото\gidon-kremer-2012-viol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88" y="1214423"/>
            <a:ext cx="4000500" cy="3714766"/>
          </a:xfr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0724" name="Picture 3" descr="K:\фото\186434_photo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1214423"/>
            <a:ext cx="4044950" cy="3714766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142852"/>
            <a:ext cx="3571868" cy="671514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«... Она непонятное, и поэтому она – явление. И притом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не имеющее аналогий»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  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       А.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Шнитке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</a:t>
            </a:r>
          </a:p>
        </p:txBody>
      </p:sp>
      <p:pic>
        <p:nvPicPr>
          <p:cNvPr id="4099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lum contrast="6000"/>
            <a:grayscl/>
          </a:blip>
          <a:srcRect l="2666" r="4000"/>
          <a:stretch>
            <a:fillRect/>
          </a:stretch>
        </p:blipFill>
        <p:spPr>
          <a:xfrm>
            <a:off x="3643306" y="928670"/>
            <a:ext cx="5286412" cy="4643470"/>
          </a:xfr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40487"/>
          </a:xfrm>
        </p:spPr>
        <p:txBody>
          <a:bodyPr/>
          <a:lstStyle/>
          <a:p>
            <a:pPr algn="l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В. Попов                            Ф. 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</a:rPr>
              <a:t>Липс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</a:p>
        </p:txBody>
      </p:sp>
      <p:pic>
        <p:nvPicPr>
          <p:cNvPr id="31747" name="Picture 4" descr="K:\фото\86-popov1.jpg-069d3bb002acd8d7dd095917f9efe4cb1288168063.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500" y="500063"/>
            <a:ext cx="3429000" cy="4857750"/>
          </a:xfr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1748" name="Picture 5" descr="K:\фото\16lips.jpg"/>
          <p:cNvPicPr>
            <a:picLocks noChangeAspect="1" noChangeArrowheads="1"/>
          </p:cNvPicPr>
          <p:nvPr/>
        </p:nvPicPr>
        <p:blipFill>
          <a:blip r:embed="rId3" cstate="email">
            <a:lum bright="2000" contrast="10000"/>
          </a:blip>
          <a:srcRect/>
          <a:stretch>
            <a:fillRect/>
          </a:stretch>
        </p:blipFill>
        <p:spPr bwMode="auto">
          <a:xfrm>
            <a:off x="5214938" y="500063"/>
            <a:ext cx="3500437" cy="4929187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401050" cy="6583362"/>
          </a:xfrm>
        </p:spPr>
        <p:txBody>
          <a:bodyPr/>
          <a:lstStyle/>
          <a:p>
            <a:pPr algn="l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М. Пекарский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    А. 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</a:rPr>
              <a:t>Суслин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2771" name="Picture 2" descr="K:\фото\viewima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50" y="1143000"/>
            <a:ext cx="4929188" cy="4000500"/>
          </a:xfr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0" y="1143000"/>
            <a:ext cx="3429030" cy="4572000"/>
          </a:xfrm>
          <a:prstGeom prst="rect">
            <a:avLst/>
          </a:prstGeom>
          <a:noFill/>
          <a:ln w="9525" algn="ctr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14688"/>
            <a:ext cx="9144000" cy="3309937"/>
          </a:xfrm>
        </p:spPr>
        <p:txBody>
          <a:bodyPr/>
          <a:lstStyle/>
          <a:p>
            <a:pPr eaLnBrk="1" hangingPunct="1">
              <a:defRPr/>
            </a:pPr>
            <a:endParaRPr lang="ru-RU" sz="2800" b="1" i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sz="2800" b="1" i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sz="2800" b="1" i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endParaRPr lang="ru-RU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Центр современной музыки </a:t>
            </a:r>
          </a:p>
          <a:p>
            <a:pPr algn="ctr" eaLnBrk="1" hangingPunct="1">
              <a:buFontTx/>
              <a:buNone/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г. Казань, ул.Тельмана, 29</a:t>
            </a:r>
          </a:p>
          <a:p>
            <a:pPr eaLnBrk="1" hangingPunct="1">
              <a:buFontTx/>
              <a:buNone/>
              <a:defRPr/>
            </a:pPr>
            <a:r>
              <a:rPr lang="ru-RU" sz="28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            </a:t>
            </a:r>
          </a:p>
        </p:txBody>
      </p:sp>
      <p:pic>
        <p:nvPicPr>
          <p:cNvPr id="33795" name="Picture 7" descr="gybaidullina2-1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14422"/>
            <a:ext cx="4143404" cy="3643312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214422"/>
            <a:ext cx="4286250" cy="3648075"/>
          </a:xfrm>
          <a:prstGeom prst="rect">
            <a:avLst/>
          </a:prstGeom>
          <a:noFill/>
          <a:ln w="9525" algn="ctr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00100" y="1214422"/>
            <a:ext cx="7143800" cy="3857652"/>
          </a:xfrm>
          <a:noFill/>
          <a:ln cap="flat" algn="ctr">
            <a:solidFill>
              <a:schemeClr val="bg2"/>
            </a:solidFill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4429125"/>
            <a:ext cx="8229600" cy="150018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     </a:t>
            </a:r>
          </a:p>
          <a:p>
            <a:pPr>
              <a:buFontTx/>
              <a:buNone/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</a:p>
          <a:p>
            <a:pPr>
              <a:buFontTx/>
              <a:buNone/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    Дом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</a:rPr>
              <a:t>С.Губайдулиной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, г. Аппен, Германия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4" descr="G:\фото\456135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93031" y="1143000"/>
            <a:ext cx="6357938" cy="4572000"/>
          </a:xfr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00562" y="214313"/>
            <a:ext cx="4500563" cy="61690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algn="ctr" eaLnBrk="1" hangingPunct="1">
              <a:buFontTx/>
              <a:buNone/>
              <a:defRPr/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«Композитор – </a:t>
            </a:r>
          </a:p>
          <a:p>
            <a:pPr algn="ctr" eaLnBrk="1" hangingPunct="1">
              <a:buFontTx/>
              <a:buNone/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женщина с мужской творческой мощью»</a:t>
            </a:r>
          </a:p>
          <a:p>
            <a:pPr algn="ctr" eaLnBrk="1" hangingPunct="1">
              <a:buNone/>
              <a:defRPr/>
            </a:pPr>
            <a:endParaRPr lang="ru-RU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endParaRPr lang="ru-RU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«Экспериментатор, философ…»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5123" name="Picture 5" descr="F:\123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500063"/>
            <a:ext cx="4429125" cy="5929312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14290"/>
            <a:ext cx="9144000" cy="1643074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«Родом из Татарии, но по сути сделавшая своей родиной всю Землю»</a:t>
            </a:r>
          </a:p>
        </p:txBody>
      </p:sp>
      <p:pic>
        <p:nvPicPr>
          <p:cNvPr id="10247" name="Picture 7" descr="0_251f1_270620b_X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lum contrast="12000"/>
            <a:grayscl/>
          </a:blip>
          <a:srcRect/>
          <a:stretch>
            <a:fillRect/>
          </a:stretch>
        </p:blipFill>
        <p:spPr>
          <a:xfrm>
            <a:off x="0" y="1500188"/>
            <a:ext cx="9144000" cy="5357812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249" name="Picture 9" descr="File0161"/>
          <p:cNvPicPr>
            <a:picLocks noChangeAspect="1" noChangeArrowheads="1"/>
          </p:cNvPicPr>
          <p:nvPr/>
        </p:nvPicPr>
        <p:blipFill>
          <a:blip r:embed="rId3" cstate="email">
            <a:lum bright="10000" contrast="18000"/>
            <a:grayscl/>
          </a:blip>
          <a:srcRect/>
          <a:stretch>
            <a:fillRect/>
          </a:stretch>
        </p:blipFill>
        <p:spPr bwMode="auto">
          <a:xfrm>
            <a:off x="6072188" y="2143125"/>
            <a:ext cx="3071812" cy="471487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10250" name="Picture 10" descr="File0162"/>
          <p:cNvPicPr>
            <a:picLocks noChangeAspect="1" noChangeArrowheads="1"/>
          </p:cNvPicPr>
          <p:nvPr/>
        </p:nvPicPr>
        <p:blipFill>
          <a:blip r:embed="rId4" cstate="email">
            <a:lum bright="12000" contrast="24000"/>
            <a:grayscl/>
          </a:blip>
          <a:srcRect/>
          <a:stretch>
            <a:fillRect/>
          </a:stretch>
        </p:blipFill>
        <p:spPr bwMode="auto">
          <a:xfrm>
            <a:off x="3071813" y="2143125"/>
            <a:ext cx="3143250" cy="471487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10251" name="Picture 11" descr="File0160"/>
          <p:cNvPicPr>
            <a:picLocks noChangeAspect="1" noChangeArrowheads="1"/>
          </p:cNvPicPr>
          <p:nvPr/>
        </p:nvPicPr>
        <p:blipFill>
          <a:blip r:embed="rId5" cstate="email">
            <a:lum bright="12000" contrast="24000"/>
            <a:grayscl/>
          </a:blip>
          <a:srcRect/>
          <a:stretch>
            <a:fillRect/>
          </a:stretch>
        </p:blipFill>
        <p:spPr bwMode="auto">
          <a:xfrm>
            <a:off x="0" y="2143125"/>
            <a:ext cx="3071813" cy="471487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3" descr="35"/>
          <p:cNvPicPr>
            <a:picLocks noChangeAspect="1" noChangeArrowheads="1"/>
          </p:cNvPicPr>
          <p:nvPr/>
        </p:nvPicPr>
        <p:blipFill>
          <a:blip r:embed="rId2" cstate="email">
            <a:lum bright="12000" contrast="18000"/>
            <a:grayscl/>
          </a:blip>
          <a:srcRect/>
          <a:stretch>
            <a:fillRect/>
          </a:stretch>
        </p:blipFill>
        <p:spPr bwMode="auto">
          <a:xfrm>
            <a:off x="4643438" y="285750"/>
            <a:ext cx="4286250" cy="33782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7171" name="Picture 17" descr="303318"/>
          <p:cNvPicPr>
            <a:picLocks noChangeAspect="1" noChangeArrowheads="1"/>
          </p:cNvPicPr>
          <p:nvPr/>
        </p:nvPicPr>
        <p:blipFill>
          <a:blip r:embed="rId3" cstate="email">
            <a:lum contrast="6000"/>
            <a:grayscl/>
          </a:blip>
          <a:srcRect/>
          <a:stretch>
            <a:fillRect/>
          </a:stretch>
        </p:blipFill>
        <p:spPr bwMode="auto">
          <a:xfrm>
            <a:off x="4643438" y="3714750"/>
            <a:ext cx="4286250" cy="2928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7172" name="Picture 7" descr="K:\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285750"/>
            <a:ext cx="4071938" cy="63579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3929063"/>
            <a:ext cx="8964613" cy="2928937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ru-RU" sz="28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«Я чувствовала себя хорошо только переступая порог музыкальной школы. С этого момента я находилась в священном пространстве: звуки, шедшие из классов, образовывали некий политональный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</a:rPr>
              <a:t>сонор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8195" name="Picture 5" descr="K:\36.jpg"/>
          <p:cNvPicPr>
            <a:picLocks noChangeAspect="1" noChangeArrowheads="1"/>
          </p:cNvPicPr>
          <p:nvPr/>
        </p:nvPicPr>
        <p:blipFill>
          <a:blip r:embed="rId2" cstate="email">
            <a:lum bright="8000" contrast="16000"/>
          </a:blip>
          <a:srcRect/>
          <a:stretch>
            <a:fillRect/>
          </a:stretch>
        </p:blipFill>
        <p:spPr bwMode="auto">
          <a:xfrm>
            <a:off x="1785938" y="214313"/>
            <a:ext cx="5935662" cy="414337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alphaModFix amt="56000"/>
            <a:lum bright="4000"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00063" y="5429250"/>
            <a:ext cx="8643937" cy="423863"/>
          </a:xfrm>
        </p:spPr>
        <p:txBody>
          <a:bodyPr/>
          <a:lstStyle/>
          <a:p>
            <a:pPr>
              <a:defRPr/>
            </a:pP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       ДМШ №1, г.Казань                             Р. Л. Поляков, директор ДМШ №1 </a:t>
            </a:r>
            <a:endParaRPr lang="ru-RU" sz="1800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Picture 2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email">
            <a:lum bright="-6000" contrast="12000"/>
            <a:grayscl/>
          </a:blip>
          <a:srcRect/>
          <a:stretch>
            <a:fillRect/>
          </a:stretch>
        </p:blipFill>
        <p:spPr>
          <a:xfrm>
            <a:off x="214282" y="928670"/>
            <a:ext cx="3857652" cy="4357688"/>
          </a:xfr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8" name="Picture 6" descr="K:\POlyakov-1.gif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lum bright="-18000" contrast="10000"/>
          </a:blip>
          <a:srcRect/>
          <a:stretch>
            <a:fillRect/>
          </a:stretch>
        </p:blipFill>
        <p:spPr bwMode="auto">
          <a:xfrm>
            <a:off x="5072066" y="928670"/>
            <a:ext cx="3786214" cy="435771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«Ей хотелось стать пианисткой и в то же время научиться сочинять и записывать музыку»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42875" y="5357813"/>
            <a:ext cx="8786813" cy="128587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   В 1949 г. окончила Казанское музыкальное  училище по классу фортепиано</a:t>
            </a:r>
          </a:p>
        </p:txBody>
      </p:sp>
      <p:pic>
        <p:nvPicPr>
          <p:cNvPr id="10244" name="Picture 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lum contrast="6000"/>
            <a:grayscl/>
          </a:blip>
          <a:srcRect/>
          <a:stretch>
            <a:fillRect/>
          </a:stretch>
        </p:blipFill>
        <p:spPr>
          <a:xfrm>
            <a:off x="1428750" y="1600200"/>
            <a:ext cx="6286500" cy="3686175"/>
          </a:xfr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3383</TotalTime>
  <Words>419</Words>
  <Application>Microsoft Office PowerPoint</Application>
  <PresentationFormat>Экран (4:3)</PresentationFormat>
  <Paragraphs>107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Оформление по умолчанию</vt:lpstr>
      <vt:lpstr>  МБОУДОД «Детская музыкальная школа №1» Альметьевского муниципального района Республики Татарстан</vt:lpstr>
      <vt:lpstr>Слайд 2</vt:lpstr>
      <vt:lpstr>Слайд 3</vt:lpstr>
      <vt:lpstr>Слайд 4</vt:lpstr>
      <vt:lpstr>Слайд 5</vt:lpstr>
      <vt:lpstr>Слайд 6</vt:lpstr>
      <vt:lpstr>Слайд 7</vt:lpstr>
      <vt:lpstr>        ДМШ №1, г.Казань                             Р. Л. Поляков, директор ДМШ №1 </vt:lpstr>
      <vt:lpstr>«Ей хотелось стать пианисткой и в то же время научиться сочинять и записывать музыку»</vt:lpstr>
      <vt:lpstr>Долгий путь к творческому признанию</vt:lpstr>
      <vt:lpstr>Слайд 11</vt:lpstr>
      <vt:lpstr>Слайд 12</vt:lpstr>
      <vt:lpstr>В центре советского авангарда</vt:lpstr>
      <vt:lpstr>«Я  Вам желаю идти  Вашим  «неправильным путем»                                       Д. Д. Шостакович</vt:lpstr>
      <vt:lpstr>Слайд 15</vt:lpstr>
      <vt:lpstr>Слайд 16</vt:lpstr>
      <vt:lpstr>Слайд 17</vt:lpstr>
      <vt:lpstr>Слайд 18</vt:lpstr>
      <vt:lpstr>«Я знаю только один путь к Богу: через искусство»                                                             М. Юдина </vt:lpstr>
      <vt:lpstr>Слайд 20</vt:lpstr>
      <vt:lpstr>Творчество Софии Губайдулиной – редкий пример органичного слияния культурных традиций Востока и Запада </vt:lpstr>
      <vt:lpstr>  Её стиль свободен , подвижен и не принадлежит какому – либо определенному направлению     </vt:lpstr>
      <vt:lpstr>Черты почерка: </vt:lpstr>
      <vt:lpstr> Звуковые документы </vt:lpstr>
      <vt:lpstr>Слайд 25</vt:lpstr>
      <vt:lpstr>Слайд 26</vt:lpstr>
      <vt:lpstr>             вотерфон                          шэн </vt:lpstr>
      <vt:lpstr>         яванский там-там        кавказские литавры</vt:lpstr>
      <vt:lpstr>           Г. Кремер                        Ю. Башмет</vt:lpstr>
      <vt:lpstr>          В. Попов                            Ф. Липс     </vt:lpstr>
      <vt:lpstr>            М. Пекарский                                      А. Суслин</vt:lpstr>
      <vt:lpstr>Слайд 32</vt:lpstr>
      <vt:lpstr>Слайд 33</vt:lpstr>
      <vt:lpstr>Слайд 34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«Женщина, которая потрясла мир»</dc:title>
  <dc:creator>Гость</dc:creator>
  <cp:lastModifiedBy>revaz</cp:lastModifiedBy>
  <cp:revision>267</cp:revision>
  <dcterms:created xsi:type="dcterms:W3CDTF">2012-04-03T13:35:27Z</dcterms:created>
  <dcterms:modified xsi:type="dcterms:W3CDTF">2013-01-15T21:51:57Z</dcterms:modified>
</cp:coreProperties>
</file>