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4"/>
  </p:notesMasterIdLst>
  <p:handoutMasterIdLst>
    <p:handoutMasterId r:id="rId35"/>
  </p:handoutMasterIdLst>
  <p:sldIdLst>
    <p:sldId id="262" r:id="rId2"/>
    <p:sldId id="284" r:id="rId3"/>
    <p:sldId id="285" r:id="rId4"/>
    <p:sldId id="261" r:id="rId5"/>
    <p:sldId id="256" r:id="rId6"/>
    <p:sldId id="257" r:id="rId7"/>
    <p:sldId id="258" r:id="rId8"/>
    <p:sldId id="259" r:id="rId9"/>
    <p:sldId id="260" r:id="rId10"/>
    <p:sldId id="263" r:id="rId11"/>
    <p:sldId id="264" r:id="rId12"/>
    <p:sldId id="273" r:id="rId13"/>
    <p:sldId id="265" r:id="rId14"/>
    <p:sldId id="266" r:id="rId15"/>
    <p:sldId id="267" r:id="rId16"/>
    <p:sldId id="268" r:id="rId17"/>
    <p:sldId id="269" r:id="rId18"/>
    <p:sldId id="282" r:id="rId19"/>
    <p:sldId id="274" r:id="rId20"/>
    <p:sldId id="270" r:id="rId21"/>
    <p:sldId id="275" r:id="rId22"/>
    <p:sldId id="276" r:id="rId23"/>
    <p:sldId id="277" r:id="rId24"/>
    <p:sldId id="278" r:id="rId25"/>
    <p:sldId id="279" r:id="rId26"/>
    <p:sldId id="289" r:id="rId27"/>
    <p:sldId id="283" r:id="rId28"/>
    <p:sldId id="281" r:id="rId29"/>
    <p:sldId id="280" r:id="rId30"/>
    <p:sldId id="271" r:id="rId31"/>
    <p:sldId id="288" r:id="rId32"/>
    <p:sldId id="272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8E162A"/>
    <a:srgbClr val="CC0066"/>
    <a:srgbClr val="D5BBD5"/>
    <a:srgbClr val="FFE6D8"/>
    <a:srgbClr val="FFD347"/>
    <a:srgbClr val="618D11"/>
    <a:srgbClr val="4245C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2678" autoAdjust="0"/>
  </p:normalViewPr>
  <p:slideViewPr>
    <p:cSldViewPr>
      <p:cViewPr varScale="1">
        <p:scale>
          <a:sx n="100" d="100"/>
          <a:sy n="100" d="100"/>
        </p:scale>
        <p:origin x="-3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D001C49-CC1E-4EAC-AA70-C12576EBE60E}" type="datetimeFigureOut">
              <a:rPr lang="ru-RU"/>
              <a:pPr>
                <a:defRPr/>
              </a:pPr>
              <a:t>30.01.2013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E171673-0D84-4A54-BB66-E905F2D6A2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B4FC2C3-BAF8-4116-9379-0897FE26C468}" type="datetimeFigureOut">
              <a:rPr lang="ru-RU"/>
              <a:pPr>
                <a:defRPr/>
              </a:pPr>
              <a:t>30.01.2013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011D9AC-DBE3-4D7A-AD2F-B02D29D794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584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D475C8F-B821-44F2-9EE3-BDE31E6916F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891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5C01E4-1AEA-4402-BDA7-82952B270E6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AAF45-E5C8-4A90-8868-EB981FA63458}" type="datetimeFigureOut">
              <a:rPr lang="ru-RU"/>
              <a:pPr>
                <a:defRPr/>
              </a:pPr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72C4F-C3D7-4FED-A1EE-604EDCE9A3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B25F1-44D0-4FE5-A4DC-3FEA642ED036}" type="datetimeFigureOut">
              <a:rPr lang="ru-RU"/>
              <a:pPr>
                <a:defRPr/>
              </a:pPr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B4158-6CBF-4961-9EA9-8AB3E260DD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39DF0-66EB-43FE-9AF1-4AE4C751F446}" type="datetimeFigureOut">
              <a:rPr lang="ru-RU"/>
              <a:pPr>
                <a:defRPr/>
              </a:pPr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D3E93-3643-4632-B95E-0F88D45162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7E5B7-978E-45A1-973A-1805F8DF995B}" type="datetimeFigureOut">
              <a:rPr lang="ru-RU"/>
              <a:pPr>
                <a:defRPr/>
              </a:pPr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C22A5-F311-4BB8-AE94-B9B7B18B1D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9B4DA-FD98-43E6-9953-EC20A918D804}" type="datetimeFigureOut">
              <a:rPr lang="ru-RU"/>
              <a:pPr>
                <a:defRPr/>
              </a:pPr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E9A79-1F9C-4262-9414-6AAA67EEFB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06118-3EB7-4367-B10D-5E653C8B1F55}" type="datetimeFigureOut">
              <a:rPr lang="ru-RU"/>
              <a:pPr>
                <a:defRPr/>
              </a:pPr>
              <a:t>30.01.2013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4067D-EBBB-4A45-9AF0-C9453FAF41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9F4B0-F336-43A8-A8AC-A44B34019154}" type="datetimeFigureOut">
              <a:rPr lang="ru-RU"/>
              <a:pPr>
                <a:defRPr/>
              </a:pPr>
              <a:t>30.01.2013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E3BAD-DCA5-406D-BA04-C83121A3EA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3BD6E-3A58-4A47-B656-7490CA31ED96}" type="datetimeFigureOut">
              <a:rPr lang="ru-RU"/>
              <a:pPr>
                <a:defRPr/>
              </a:pPr>
              <a:t>30.01.2013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7176A-5289-48A6-8664-4E12158B56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569E3-364C-4C50-839C-12F3AA04B42A}" type="datetimeFigureOut">
              <a:rPr lang="ru-RU"/>
              <a:pPr>
                <a:defRPr/>
              </a:pPr>
              <a:t>30.01.2013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02CCE-C468-443E-85D4-9A7B1D9A9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7B754-E583-4CFC-905C-47E445D18C4C}" type="datetimeFigureOut">
              <a:rPr lang="ru-RU"/>
              <a:pPr>
                <a:defRPr/>
              </a:pPr>
              <a:t>30.01.2013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8D50B-B11D-4473-A219-13DEA46A9B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25F05-4D06-4C93-9C9C-F3C9E78C2740}" type="datetimeFigureOut">
              <a:rPr lang="ru-RU"/>
              <a:pPr>
                <a:defRPr/>
              </a:pPr>
              <a:t>30.01.2013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B5A36-2D65-445E-9FC2-7FA42C1F58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66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87FDA3-B302-4ECA-A9F3-91EC7261670E}" type="datetimeFigureOut">
              <a:rPr lang="ru-RU"/>
              <a:pPr>
                <a:defRPr/>
              </a:pPr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1E1E97-E5E9-46C3-A51D-9E19486105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2" r:id="rId2"/>
    <p:sldLayoutId id="2147483741" r:id="rId3"/>
    <p:sldLayoutId id="2147483740" r:id="rId4"/>
    <p:sldLayoutId id="2147483739" r:id="rId5"/>
    <p:sldLayoutId id="2147483738" r:id="rId6"/>
    <p:sldLayoutId id="2147483737" r:id="rId7"/>
    <p:sldLayoutId id="2147483736" r:id="rId8"/>
    <p:sldLayoutId id="2147483735" r:id="rId9"/>
    <p:sldLayoutId id="2147483734" r:id="rId10"/>
    <p:sldLayoutId id="2147483733" r:id="rId11"/>
  </p:sldLayoutIdLst>
  <p:transition spd="med">
    <p:wipe dir="r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8.jpeg"/><Relationship Id="rId4" Type="http://schemas.openxmlformats.org/officeDocument/2006/relationships/image" Target="../media/image6.png"/><Relationship Id="rId9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jpeg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jpeg"/><Relationship Id="rId4" Type="http://schemas.openxmlformats.org/officeDocument/2006/relationships/oleObject" Target="../embeddings/oleObject13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like=static3.depositphotos.com/1004357/180/i/950/depositphotos_1808539-Man-And-question.jpg&amp;text=&#1082;&#1072;&#1088;&#1090;&#1080;&#1085;&#1082;&#1080;" TargetMode="External"/><Relationship Id="rId2" Type="http://schemas.openxmlformats.org/officeDocument/2006/relationships/hyperlink" Target="http://svetly5school.narod.ru/metod61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&#1052;2-&#1058;3_&#1057;&#1080;&#1074;&#1086;&#1078;&#1077;&#1083;&#1077;&#1079;&#1086;&#1074;&#1072;&#1058;&#1057;.pptx" TargetMode="Externa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3429024"/>
          </a:xfrm>
        </p:spPr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ln w="11430"/>
                <a:solidFill>
                  <a:srgbClr val="8E162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Урок- общественный смотр знаний</a:t>
            </a:r>
            <a:br>
              <a:rPr lang="ru-RU" sz="3200" dirty="0" smtClean="0">
                <a:ln w="11430"/>
                <a:solidFill>
                  <a:srgbClr val="8E162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3200" dirty="0" smtClean="0">
                <a:ln w="11430"/>
                <a:solidFill>
                  <a:srgbClr val="8E162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по теме: «Четырехугольники»</a:t>
            </a:r>
            <a:br>
              <a:rPr lang="ru-RU" sz="3200" dirty="0" smtClean="0">
                <a:ln w="11430"/>
                <a:solidFill>
                  <a:srgbClr val="8E162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3200" dirty="0" smtClean="0">
                <a:ln w="11430"/>
                <a:solidFill>
                  <a:srgbClr val="8E162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8 класс</a:t>
            </a:r>
            <a:endParaRPr lang="ru-RU" sz="3200" dirty="0">
              <a:ln w="11430"/>
              <a:solidFill>
                <a:srgbClr val="8E162A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072063" y="4143375"/>
            <a:ext cx="3429000" cy="17145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п. Сафоново-1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Мурманская область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МБОУ СОШ №5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Сивожелезова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Т.С.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M-Sch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4143380"/>
            <a:ext cx="2470150" cy="218916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68346"/>
          </a:xfrm>
        </p:spPr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ln w="11430"/>
                <a:solidFill>
                  <a:srgbClr val="8E162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Трапеция</a:t>
            </a:r>
            <a:endParaRPr lang="ru-RU" sz="4000" dirty="0">
              <a:ln w="11430"/>
              <a:solidFill>
                <a:srgbClr val="8E162A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313" y="4143375"/>
            <a:ext cx="4071937" cy="1571625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Четырехугольник,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у которого две стороны параллельны, а две другие стороны не параллельны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Управляющая кнопка: домой 7">
            <a:hlinkClick r:id="rId2" action="ppaction://hlinksldjump" highlightClick="1"/>
          </p:cNvPr>
          <p:cNvSpPr/>
          <p:nvPr/>
        </p:nvSpPr>
        <p:spPr>
          <a:xfrm>
            <a:off x="8572500" y="6215063"/>
            <a:ext cx="360363" cy="360362"/>
          </a:xfrm>
          <a:prstGeom prst="actionButtonHom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Трапеция 6"/>
          <p:cNvSpPr/>
          <p:nvPr/>
        </p:nvSpPr>
        <p:spPr>
          <a:xfrm>
            <a:off x="500063" y="1857375"/>
            <a:ext cx="2857500" cy="1785938"/>
          </a:xfrm>
          <a:prstGeom prst="trapezoid">
            <a:avLst>
              <a:gd name="adj" fmla="val 4758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357313" y="1857375"/>
            <a:ext cx="2000250" cy="178593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0800000" flipV="1">
            <a:off x="500063" y="1857375"/>
            <a:ext cx="2000250" cy="178593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4500563" y="1143000"/>
            <a:ext cx="4319587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solidFill>
                  <a:srgbClr val="C00000"/>
                </a:solidFill>
                <a:latin typeface="+mj-lt"/>
              </a:rPr>
              <a:t>Свойства равнобедренной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solidFill>
                  <a:srgbClr val="C00000"/>
                </a:solidFill>
                <a:latin typeface="+mj-lt"/>
              </a:rPr>
              <a:t> трапеции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786313" y="2857500"/>
            <a:ext cx="3959225" cy="5397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8E1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Противоположные углы равны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786313" y="2143125"/>
            <a:ext cx="3959225" cy="5397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8E1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Боковые стороны равны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786313" y="3571875"/>
            <a:ext cx="3959225" cy="5397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8E1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Углы при основании равны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786313" y="4214813"/>
            <a:ext cx="3959225" cy="5397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8E1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Диагонали равны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786313" y="4929188"/>
            <a:ext cx="3959225" cy="5397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8E1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Основания  равны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autoRev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autoRev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autoRev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3" dur="500" autoRev="1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autoRev="1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500" autoRev="1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0" dur="500" autoRev="1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500" autoRev="1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500" autoRev="1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25" grpId="0" uiExpand="1" build="allAtOnce" animBg="1"/>
      <p:bldP spid="30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1143000"/>
          </a:xfrm>
        </p:spPr>
        <p:txBody>
          <a:bodyPr/>
          <a:lstStyle/>
          <a:p>
            <a:r>
              <a:rPr lang="ru-RU" sz="2400" b="1" smtClean="0">
                <a:solidFill>
                  <a:srgbClr val="8E162A"/>
                </a:solidFill>
                <a:latin typeface="Arial" charset="0"/>
                <a:cs typeface="Arial" charset="0"/>
              </a:rPr>
              <a:t>На рисунке </a:t>
            </a:r>
            <a:r>
              <a:rPr lang="en-US" sz="2400" b="1" i="1" smtClean="0">
                <a:solidFill>
                  <a:srgbClr val="8E162A"/>
                </a:solidFill>
                <a:latin typeface="Arial" charset="0"/>
                <a:cs typeface="Arial" charset="0"/>
              </a:rPr>
              <a:t>ABCD</a:t>
            </a:r>
            <a:r>
              <a:rPr lang="en-US" sz="2400" b="1" smtClean="0">
                <a:solidFill>
                  <a:srgbClr val="8E162A"/>
                </a:solidFill>
                <a:latin typeface="Arial" charset="0"/>
                <a:cs typeface="Arial" charset="0"/>
              </a:rPr>
              <a:t> </a:t>
            </a:r>
            <a:r>
              <a:rPr lang="ru-RU" sz="2400" b="1" smtClean="0">
                <a:solidFill>
                  <a:srgbClr val="8E162A"/>
                </a:solidFill>
                <a:latin typeface="Arial" charset="0"/>
                <a:cs typeface="Arial" charset="0"/>
              </a:rPr>
              <a:t>параллелограмм, причем </a:t>
            </a:r>
            <a:r>
              <a:rPr lang="ru-RU" sz="2400" b="1" i="1" smtClean="0">
                <a:solidFill>
                  <a:srgbClr val="8E162A"/>
                </a:solidFill>
                <a:latin typeface="Arial" charset="0"/>
                <a:cs typeface="Arial" charset="0"/>
              </a:rPr>
              <a:t>АВ ≠ ВС</a:t>
            </a:r>
            <a:r>
              <a:rPr lang="ru-RU" sz="2400" b="1" smtClean="0">
                <a:solidFill>
                  <a:srgbClr val="8E162A"/>
                </a:solidFill>
                <a:latin typeface="Arial" charset="0"/>
                <a:cs typeface="Arial" charset="0"/>
              </a:rPr>
              <a:t>, </a:t>
            </a:r>
            <a:r>
              <a:rPr lang="en-US" sz="2400" b="1" i="1" smtClean="0">
                <a:solidFill>
                  <a:srgbClr val="8E162A"/>
                </a:solidFill>
                <a:latin typeface="Arial" charset="0"/>
                <a:cs typeface="Arial" charset="0"/>
              </a:rPr>
              <a:t>KMNP</a:t>
            </a:r>
            <a:r>
              <a:rPr lang="ru-RU" sz="2400" b="1" i="1" smtClean="0">
                <a:solidFill>
                  <a:srgbClr val="8E162A"/>
                </a:solidFill>
                <a:latin typeface="Arial" charset="0"/>
                <a:cs typeface="Arial" charset="0"/>
              </a:rPr>
              <a:t>-</a:t>
            </a:r>
            <a:r>
              <a:rPr lang="ru-RU" sz="2400" b="1" smtClean="0">
                <a:solidFill>
                  <a:srgbClr val="8E162A"/>
                </a:solidFill>
                <a:latin typeface="Arial" charset="0"/>
                <a:cs typeface="Arial" charset="0"/>
              </a:rPr>
              <a:t> ромб. Укажите номера верных утверждений: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2857500"/>
            <a:ext cx="1428750" cy="428625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03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25" y="1214438"/>
            <a:ext cx="5318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85720" y="3214686"/>
            <a:ext cx="2643206" cy="35719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>
                <a:ln w="6350">
                  <a:noFill/>
                </a:ln>
                <a:solidFill>
                  <a:sysClr val="windowText" lastClr="000000"/>
                </a:solidFill>
                <a:latin typeface="Arial" pitchFamily="34" charset="0"/>
                <a:ea typeface="+mj-ea"/>
                <a:cs typeface="Arial" pitchFamily="34" charset="0"/>
              </a:rPr>
              <a:t>1)  AF = F C</a:t>
            </a:r>
            <a:endParaRPr lang="ru-RU" b="1" dirty="0">
              <a:ln w="6350">
                <a:noFill/>
              </a:ln>
              <a:solidFill>
                <a:sysClr val="windowText" lastClr="00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85720" y="3857628"/>
            <a:ext cx="2643206" cy="35719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>
                <a:ln w="6350">
                  <a:noFill/>
                </a:ln>
                <a:solidFill>
                  <a:sysClr val="windowText" lastClr="000000"/>
                </a:solidFill>
                <a:latin typeface="Arial" pitchFamily="34" charset="0"/>
                <a:ea typeface="+mj-ea"/>
                <a:cs typeface="Arial" pitchFamily="34" charset="0"/>
              </a:rPr>
              <a:t>2)  MO = OP</a:t>
            </a:r>
            <a:endParaRPr lang="ru-RU" b="1" dirty="0">
              <a:ln w="6350">
                <a:noFill/>
              </a:ln>
              <a:solidFill>
                <a:sysClr val="windowText" lastClr="00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14282" y="4429132"/>
            <a:ext cx="3571900" cy="500066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 </a:t>
            </a:r>
            <a:r>
              <a:rPr lang="en-US" b="1" dirty="0">
                <a:ln w="6350">
                  <a:noFill/>
                </a:ln>
                <a:solidFill>
                  <a:sysClr val="windowText" lastClr="000000"/>
                </a:solidFill>
                <a:latin typeface="Arial" pitchFamily="34" charset="0"/>
                <a:ea typeface="+mj-ea"/>
                <a:cs typeface="Arial" pitchFamily="34" charset="0"/>
              </a:rPr>
              <a:t>3)  </a:t>
            </a:r>
            <a:r>
              <a:rPr lang="ru-RU" b="1" dirty="0">
                <a:ln w="6350">
                  <a:noFill/>
                </a:ln>
                <a:solidFill>
                  <a:sysClr val="windowText" lastClr="000000"/>
                </a:solidFill>
                <a:latin typeface="Arial" pitchFamily="34" charset="0"/>
                <a:ea typeface="+mj-ea"/>
                <a:cs typeface="Arial" pitchFamily="34" charset="0"/>
              </a:rPr>
              <a:t>∆</a:t>
            </a:r>
            <a:r>
              <a:rPr lang="en-US" b="1" dirty="0">
                <a:ln w="6350">
                  <a:noFill/>
                </a:ln>
                <a:solidFill>
                  <a:sysClr val="windowText" lastClr="000000"/>
                </a:solidFill>
                <a:latin typeface="Arial" pitchFamily="34" charset="0"/>
                <a:ea typeface="+mj-ea"/>
                <a:cs typeface="Arial" pitchFamily="34" charset="0"/>
              </a:rPr>
              <a:t>ABF-</a:t>
            </a:r>
            <a:r>
              <a:rPr lang="ru-RU" b="1" dirty="0">
                <a:ln w="6350">
                  <a:noFill/>
                </a:ln>
                <a:solidFill>
                  <a:sysClr val="windowText" lastClr="000000"/>
                </a:solidFill>
                <a:latin typeface="Arial" pitchFamily="34" charset="0"/>
                <a:ea typeface="+mj-ea"/>
                <a:cs typeface="Arial" pitchFamily="34" charset="0"/>
              </a:rPr>
              <a:t>прямоугольный</a:t>
            </a:r>
            <a:endParaRPr lang="ru-RU" b="1" dirty="0">
              <a:ln w="6350">
                <a:noFill/>
              </a:ln>
              <a:solidFill>
                <a:sysClr val="windowText" lastClr="00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85720" y="5000636"/>
            <a:ext cx="3786214" cy="500066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>
                <a:ln w="6350">
                  <a:noFill/>
                </a:ln>
                <a:solidFill>
                  <a:sysClr val="windowText" lastClr="000000"/>
                </a:solidFill>
                <a:latin typeface="Arial" pitchFamily="34" charset="0"/>
                <a:ea typeface="+mj-ea"/>
                <a:cs typeface="Arial" pitchFamily="34" charset="0"/>
              </a:rPr>
              <a:t>4)  </a:t>
            </a:r>
            <a:r>
              <a:rPr lang="ru-RU" b="1" dirty="0">
                <a:ln w="6350">
                  <a:noFill/>
                </a:ln>
                <a:solidFill>
                  <a:sysClr val="windowText" lastClr="000000"/>
                </a:solidFill>
                <a:latin typeface="Arial" pitchFamily="34" charset="0"/>
                <a:ea typeface="+mj-ea"/>
                <a:cs typeface="Arial" pitchFamily="34" charset="0"/>
              </a:rPr>
              <a:t>∆МКО- прямоугольный</a:t>
            </a:r>
            <a:endParaRPr lang="ru-RU" b="1" dirty="0">
              <a:ln w="6350">
                <a:noFill/>
              </a:ln>
              <a:solidFill>
                <a:sysClr val="windowText" lastClr="00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85720" y="5572140"/>
            <a:ext cx="3857652" cy="500066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>
                <a:ln w="6350">
                  <a:noFill/>
                </a:ln>
                <a:solidFill>
                  <a:sysClr val="windowText" lastClr="000000"/>
                </a:solidFill>
                <a:latin typeface="Arial" pitchFamily="34" charset="0"/>
                <a:ea typeface="+mj-ea"/>
                <a:cs typeface="Arial" pitchFamily="34" charset="0"/>
              </a:rPr>
              <a:t>5)</a:t>
            </a:r>
            <a:r>
              <a:rPr lang="ru-RU" b="1" dirty="0">
                <a:ln w="6350">
                  <a:noFill/>
                </a:ln>
                <a:solidFill>
                  <a:sysClr val="windowText" lastClr="000000"/>
                </a:solidFill>
                <a:latin typeface="Arial" pitchFamily="34" charset="0"/>
                <a:ea typeface="+mj-ea"/>
                <a:cs typeface="Arial" pitchFamily="34" charset="0"/>
              </a:rPr>
              <a:t>∆</a:t>
            </a:r>
            <a:r>
              <a:rPr lang="en-US" b="1" dirty="0">
                <a:ln w="6350">
                  <a:noFill/>
                </a:ln>
                <a:solidFill>
                  <a:sysClr val="windowText" lastClr="000000"/>
                </a:solidFill>
                <a:latin typeface="Arial" pitchFamily="34" charset="0"/>
                <a:ea typeface="+mj-ea"/>
                <a:cs typeface="Arial" pitchFamily="34" charset="0"/>
              </a:rPr>
              <a:t>KMN-</a:t>
            </a:r>
            <a:r>
              <a:rPr lang="ru-RU" b="1" dirty="0">
                <a:ln w="6350">
                  <a:noFill/>
                </a:ln>
                <a:solidFill>
                  <a:sysClr val="windowText" lastClr="000000"/>
                </a:solidFill>
                <a:latin typeface="Arial" pitchFamily="34" charset="0"/>
                <a:ea typeface="+mj-ea"/>
                <a:cs typeface="Arial" pitchFamily="34" charset="0"/>
              </a:rPr>
              <a:t>равнобедренный</a:t>
            </a:r>
            <a:endParaRPr lang="ru-RU" b="1" dirty="0">
              <a:ln w="6350">
                <a:noFill/>
              </a:ln>
              <a:solidFill>
                <a:sysClr val="windowText" lastClr="00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572000" y="3143248"/>
            <a:ext cx="3071834" cy="285752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>
                <a:ln w="6350">
                  <a:noFill/>
                </a:ln>
                <a:solidFill>
                  <a:sysClr val="windowText" lastClr="000000"/>
                </a:solidFill>
                <a:latin typeface="Arial" pitchFamily="34" charset="0"/>
                <a:ea typeface="+mj-ea"/>
                <a:cs typeface="Arial" pitchFamily="34" charset="0"/>
              </a:rPr>
              <a:t>6</a:t>
            </a:r>
            <a:r>
              <a:rPr lang="en-US" b="1" dirty="0">
                <a:ln w="6350">
                  <a:noFill/>
                </a:ln>
                <a:solidFill>
                  <a:sysClr val="windowText" lastClr="000000"/>
                </a:solidFill>
                <a:latin typeface="Arial" pitchFamily="34" charset="0"/>
                <a:ea typeface="+mj-ea"/>
                <a:cs typeface="Arial" pitchFamily="34" charset="0"/>
              </a:rPr>
              <a:t>)       BAF=     FAD</a:t>
            </a:r>
            <a:endParaRPr lang="ru-RU" b="1" dirty="0">
              <a:ln w="6350">
                <a:noFill/>
              </a:ln>
              <a:solidFill>
                <a:sysClr val="windowText" lastClr="00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4714876" y="3786190"/>
            <a:ext cx="2643206" cy="35719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>
                <a:ln w="6350">
                  <a:noFill/>
                </a:ln>
                <a:solidFill>
                  <a:sysClr val="windowText" lastClr="000000"/>
                </a:solidFill>
                <a:latin typeface="Arial" pitchFamily="34" charset="0"/>
                <a:ea typeface="+mj-ea"/>
                <a:cs typeface="Arial" pitchFamily="34" charset="0"/>
              </a:rPr>
              <a:t>  </a:t>
            </a:r>
            <a:r>
              <a:rPr lang="en-US" b="1" dirty="0">
                <a:ln w="6350">
                  <a:noFill/>
                </a:ln>
                <a:solidFill>
                  <a:sysClr val="windowText" lastClr="000000"/>
                </a:solidFill>
                <a:latin typeface="Arial" pitchFamily="34" charset="0"/>
                <a:ea typeface="+mj-ea"/>
                <a:cs typeface="Arial" pitchFamily="34" charset="0"/>
              </a:rPr>
              <a:t>7)      MKO=       OKP</a:t>
            </a:r>
            <a:endParaRPr lang="ru-RU" b="1" dirty="0">
              <a:ln w="6350">
                <a:noFill/>
              </a:ln>
              <a:solidFill>
                <a:sysClr val="windowText" lastClr="00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500562" y="4429132"/>
            <a:ext cx="3857652" cy="500066"/>
          </a:xfrm>
          <a:prstGeom prst="rect">
            <a:avLst/>
          </a:prstGeom>
          <a:noFill/>
        </p:spPr>
        <p:txBody>
          <a:bodyPr anchor="ctr"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>
                <a:ln w="6350">
                  <a:noFill/>
                </a:ln>
                <a:solidFill>
                  <a:sysClr val="windowText" lastClr="000000"/>
                </a:solidFill>
                <a:latin typeface="Arial" pitchFamily="34" charset="0"/>
                <a:ea typeface="+mj-ea"/>
                <a:cs typeface="Arial" pitchFamily="34" charset="0"/>
              </a:rPr>
              <a:t>8)</a:t>
            </a:r>
            <a:r>
              <a:rPr lang="ru-RU" b="1" dirty="0">
                <a:ln w="6350">
                  <a:noFill/>
                </a:ln>
                <a:solidFill>
                  <a:sysClr val="windowText" lastClr="000000"/>
                </a:solidFill>
                <a:latin typeface="Arial" pitchFamily="34" charset="0"/>
                <a:ea typeface="+mj-ea"/>
                <a:cs typeface="Arial" pitchFamily="34" charset="0"/>
              </a:rPr>
              <a:t>   </a:t>
            </a:r>
            <a:r>
              <a:rPr lang="en-US" b="1" dirty="0">
                <a:ln w="6350">
                  <a:noFill/>
                </a:ln>
                <a:solidFill>
                  <a:sysClr val="windowText" lastClr="000000"/>
                </a:solidFill>
                <a:latin typeface="Arial" pitchFamily="34" charset="0"/>
                <a:ea typeface="+mj-ea"/>
                <a:cs typeface="Arial" pitchFamily="34" charset="0"/>
              </a:rPr>
              <a:t>∆ABD- </a:t>
            </a:r>
            <a:r>
              <a:rPr lang="ru-RU" b="1" dirty="0">
                <a:ln w="6350">
                  <a:noFill/>
                </a:ln>
                <a:solidFill>
                  <a:sysClr val="windowText" lastClr="000000"/>
                </a:solidFill>
                <a:latin typeface="Arial" pitchFamily="34" charset="0"/>
                <a:ea typeface="+mj-ea"/>
                <a:cs typeface="Arial" pitchFamily="34" charset="0"/>
              </a:rPr>
              <a:t>равнобедренный</a:t>
            </a:r>
            <a:r>
              <a:rPr lang="en-US" b="1" dirty="0">
                <a:ln w="6350">
                  <a:noFill/>
                </a:ln>
                <a:solidFill>
                  <a:sysClr val="windowText" lastClr="000000"/>
                </a:solidFill>
                <a:latin typeface="Arial" pitchFamily="34" charset="0"/>
                <a:ea typeface="+mj-ea"/>
                <a:cs typeface="Arial" pitchFamily="34" charset="0"/>
              </a:rPr>
              <a:t>  </a:t>
            </a:r>
            <a:endParaRPr lang="ru-RU" b="1" dirty="0">
              <a:ln w="6350">
                <a:noFill/>
              </a:ln>
              <a:solidFill>
                <a:sysClr val="windowText" lastClr="00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572000" y="5072074"/>
            <a:ext cx="3143272" cy="35719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>
                <a:ln w="6350">
                  <a:noFill/>
                </a:ln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9)  </a:t>
            </a:r>
            <a:r>
              <a:rPr lang="en-US" b="1" dirty="0">
                <a:ln w="6350">
                  <a:noFill/>
                </a:ln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AF-</a:t>
            </a:r>
            <a:r>
              <a:rPr lang="ru-RU" b="1" dirty="0">
                <a:ln w="6350">
                  <a:noFill/>
                </a:ln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медиана</a:t>
            </a:r>
            <a:r>
              <a:rPr lang="en-US" b="1" dirty="0">
                <a:ln w="6350">
                  <a:noFill/>
                </a:ln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b="1" dirty="0">
                <a:ln w="6350">
                  <a:noFill/>
                </a:ln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∆</a:t>
            </a:r>
            <a:r>
              <a:rPr lang="en-US" b="1" dirty="0">
                <a:ln w="6350">
                  <a:noFill/>
                </a:ln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ABD</a:t>
            </a:r>
            <a:endParaRPr lang="ru-RU" b="1" dirty="0">
              <a:ln w="6350">
                <a:noFill/>
              </a:ln>
              <a:solidFill>
                <a:schemeClr val="bg2">
                  <a:lumMod val="1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4071934" y="5643578"/>
            <a:ext cx="3714776" cy="428628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>
                <a:ln w="6350">
                  <a:noFill/>
                </a:ln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b="1" dirty="0">
                <a:ln w="6350">
                  <a:noFill/>
                </a:ln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b="1" dirty="0">
                <a:ln w="6350">
                  <a:noFill/>
                </a:ln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b="1" dirty="0">
                <a:ln w="6350">
                  <a:noFill/>
                </a:ln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AF-</a:t>
            </a:r>
            <a:r>
              <a:rPr lang="ru-RU" b="1" dirty="0">
                <a:ln w="6350">
                  <a:noFill/>
                </a:ln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высота ∆</a:t>
            </a:r>
            <a:r>
              <a:rPr lang="en-US" b="1" dirty="0">
                <a:ln w="6350">
                  <a:noFill/>
                </a:ln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ABD</a:t>
            </a:r>
            <a:endParaRPr lang="ru-RU" b="1" dirty="0">
              <a:ln w="6350">
                <a:noFill/>
              </a:ln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429250" y="3143250"/>
          <a:ext cx="361950" cy="285750"/>
        </p:xfrm>
        <a:graphic>
          <a:graphicData uri="http://schemas.openxmlformats.org/presentationml/2006/ole">
            <p:oleObj spid="_x0000_s1026" name="Формула" r:id="rId5" imgW="164880" imgH="15228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357938" y="3143250"/>
          <a:ext cx="450850" cy="285750"/>
        </p:xfrm>
        <a:graphic>
          <a:graphicData uri="http://schemas.openxmlformats.org/presentationml/2006/ole">
            <p:oleObj spid="_x0000_s1027" name="Формула" r:id="rId6" imgW="164880" imgH="15228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214938" y="3786188"/>
          <a:ext cx="490537" cy="315912"/>
        </p:xfrm>
        <a:graphic>
          <a:graphicData uri="http://schemas.openxmlformats.org/presentationml/2006/ole">
            <p:oleObj spid="_x0000_s1028" name="Формула" r:id="rId7" imgW="164880" imgH="15228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286500" y="3786188"/>
          <a:ext cx="490538" cy="315912"/>
        </p:xfrm>
        <a:graphic>
          <a:graphicData uri="http://schemas.openxmlformats.org/presentationml/2006/ole">
            <p:oleObj spid="_x0000_s1029" name="Формула" r:id="rId8" imgW="164880" imgH="152280" progId="Equation.3">
              <p:embed/>
            </p:oleObj>
          </a:graphicData>
        </a:graphic>
      </p:graphicFrame>
      <p:pic>
        <p:nvPicPr>
          <p:cNvPr id="21" name="Рисунок 20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93339" y="3000372"/>
            <a:ext cx="540000" cy="540000"/>
          </a:xfrm>
          <a:prstGeom prst="ellipse">
            <a:avLst/>
          </a:prstGeom>
          <a:ln w="63500" cap="rnd">
            <a:solidFill>
              <a:srgbClr val="FFC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2" name="Рисунок 21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93339" y="3714752"/>
            <a:ext cx="540000" cy="540000"/>
          </a:xfrm>
          <a:prstGeom prst="ellipse">
            <a:avLst/>
          </a:prstGeom>
          <a:ln w="63500" cap="rnd">
            <a:solidFill>
              <a:srgbClr val="FFC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3" name="Рисунок 22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93339" y="4357694"/>
            <a:ext cx="540000" cy="540000"/>
          </a:xfrm>
          <a:prstGeom prst="ellipse">
            <a:avLst/>
          </a:prstGeom>
          <a:ln w="63500" cap="rnd">
            <a:solidFill>
              <a:srgbClr val="FFC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4" name="Рисунок 23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93339" y="5000636"/>
            <a:ext cx="540000" cy="540000"/>
          </a:xfrm>
          <a:prstGeom prst="ellipse">
            <a:avLst/>
          </a:prstGeom>
          <a:ln w="63500" cap="rnd">
            <a:solidFill>
              <a:srgbClr val="FFC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5" name="Рисунок 24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93339" y="5715016"/>
            <a:ext cx="540000" cy="540000"/>
          </a:xfrm>
          <a:prstGeom prst="ellipse">
            <a:avLst/>
          </a:prstGeom>
          <a:ln w="63500" cap="rnd">
            <a:solidFill>
              <a:srgbClr val="FFC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6" name="Рисунок 25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143900" y="2928934"/>
            <a:ext cx="540000" cy="540000"/>
          </a:xfrm>
          <a:prstGeom prst="ellipse">
            <a:avLst/>
          </a:prstGeom>
          <a:ln w="63500" cap="rnd">
            <a:solidFill>
              <a:srgbClr val="FFC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7" name="Рисунок 26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43900" y="3571876"/>
            <a:ext cx="540000" cy="540000"/>
          </a:xfrm>
          <a:prstGeom prst="ellipse">
            <a:avLst/>
          </a:prstGeom>
          <a:ln w="63500" cap="rnd">
            <a:solidFill>
              <a:srgbClr val="FFC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8" name="Рисунок 27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143900" y="4286256"/>
            <a:ext cx="540000" cy="540000"/>
          </a:xfrm>
          <a:prstGeom prst="ellipse">
            <a:avLst/>
          </a:prstGeom>
          <a:ln w="63500" cap="rnd">
            <a:solidFill>
              <a:srgbClr val="FFC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9" name="Рисунок 28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43900" y="5000636"/>
            <a:ext cx="540000" cy="540000"/>
          </a:xfrm>
          <a:prstGeom prst="ellipse">
            <a:avLst/>
          </a:prstGeom>
          <a:ln w="63500" cap="rnd">
            <a:solidFill>
              <a:srgbClr val="FFC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0" name="Рисунок 29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143900" y="5643578"/>
            <a:ext cx="540000" cy="540000"/>
          </a:xfrm>
          <a:prstGeom prst="ellipse">
            <a:avLst/>
          </a:prstGeom>
          <a:ln w="63500" cap="rnd">
            <a:solidFill>
              <a:srgbClr val="FFC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err="1" smtClean="0">
                <a:ln w="11430"/>
                <a:solidFill>
                  <a:srgbClr val="8E162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Офтальмотренажер</a:t>
            </a:r>
            <a:endParaRPr lang="ru-RU" sz="4000" b="1" dirty="0">
              <a:ln w="11430"/>
              <a:solidFill>
                <a:srgbClr val="8E162A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57188" y="1357313"/>
            <a:ext cx="4572000" cy="328612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Двойная стрелка вверх/вниз 6"/>
          <p:cNvSpPr/>
          <p:nvPr/>
        </p:nvSpPr>
        <p:spPr>
          <a:xfrm>
            <a:off x="2500313" y="1285875"/>
            <a:ext cx="215900" cy="3357563"/>
          </a:xfrm>
          <a:prstGeom prst="upDownArrow">
            <a:avLst/>
          </a:prstGeom>
          <a:solidFill>
            <a:srgbClr val="CC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CC0066"/>
              </a:solidFill>
            </a:endParaRPr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357188" y="2928938"/>
            <a:ext cx="4643437" cy="214312"/>
          </a:xfrm>
          <a:prstGeom prst="leftRightArrow">
            <a:avLst/>
          </a:prstGeom>
          <a:solidFill>
            <a:srgbClr val="CC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CC0066"/>
              </a:solidFill>
            </a:endParaRPr>
          </a:p>
        </p:txBody>
      </p:sp>
      <p:sp>
        <p:nvSpPr>
          <p:cNvPr id="9" name="Стрелка влево 8"/>
          <p:cNvSpPr/>
          <p:nvPr/>
        </p:nvSpPr>
        <p:spPr>
          <a:xfrm rot="20409499">
            <a:off x="1171575" y="1428750"/>
            <a:ext cx="468313" cy="252413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Стрелка влево 13"/>
          <p:cNvSpPr/>
          <p:nvPr/>
        </p:nvSpPr>
        <p:spPr>
          <a:xfrm rot="1645973">
            <a:off x="3746500" y="1450975"/>
            <a:ext cx="468313" cy="252413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лево 14"/>
          <p:cNvSpPr/>
          <p:nvPr/>
        </p:nvSpPr>
        <p:spPr>
          <a:xfrm rot="19683653">
            <a:off x="3960813" y="4176713"/>
            <a:ext cx="466725" cy="252412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лево 15"/>
          <p:cNvSpPr/>
          <p:nvPr/>
        </p:nvSpPr>
        <p:spPr>
          <a:xfrm rot="1745073">
            <a:off x="674688" y="4027488"/>
            <a:ext cx="468312" cy="250825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одержимое 16"/>
          <p:cNvSpPr>
            <a:spLocks noGrp="1"/>
          </p:cNvSpPr>
          <p:nvPr>
            <p:ph idx="1"/>
          </p:nvPr>
        </p:nvSpPr>
        <p:spPr>
          <a:xfrm>
            <a:off x="5143500" y="1285875"/>
            <a:ext cx="3429000" cy="5357813"/>
          </a:xfrm>
        </p:spPr>
        <p:txBody>
          <a:bodyPr rtlCol="0">
            <a:normAutofit fontScale="47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600" b="1" u="sng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Упражнения для глаз: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ru-RU" sz="4200" dirty="0" smtClean="0">
                <a:latin typeface="Arial" pitchFamily="34" charset="0"/>
                <a:cs typeface="Arial" pitchFamily="34" charset="0"/>
              </a:rPr>
              <a:t>вертикальные движения глаз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200" dirty="0" smtClean="0">
                <a:latin typeface="Arial" pitchFamily="34" charset="0"/>
                <a:cs typeface="Arial" pitchFamily="34" charset="0"/>
              </a:rPr>
              <a:t>    вверх – вниз (4-6 раз);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200" dirty="0" smtClean="0">
                <a:latin typeface="Arial" pitchFamily="34" charset="0"/>
                <a:cs typeface="Arial" pitchFamily="34" charset="0"/>
              </a:rPr>
              <a:t>2) горизонтальное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200" dirty="0" smtClean="0">
                <a:latin typeface="Arial" pitchFamily="34" charset="0"/>
                <a:cs typeface="Arial" pitchFamily="34" charset="0"/>
              </a:rPr>
              <a:t>    вправо – влево (4-6 раз);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2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200" dirty="0" smtClean="0">
                <a:latin typeface="Arial" pitchFamily="34" charset="0"/>
                <a:cs typeface="Arial" pitchFamily="34" charset="0"/>
              </a:rPr>
              <a:t>3) вращение глазами по часовой стрелке и против часовой стрелки;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2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200" dirty="0" smtClean="0">
                <a:latin typeface="Arial" pitchFamily="34" charset="0"/>
                <a:cs typeface="Arial" pitchFamily="34" charset="0"/>
              </a:rPr>
              <a:t>4) закрыть глаза и представить по очереди цвета радуги как можно отчетливее;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200" b="1" dirty="0" smtClean="0">
                <a:latin typeface="Arial" pitchFamily="34" charset="0"/>
                <a:cs typeface="Arial" pitchFamily="34" charset="0"/>
              </a:rPr>
              <a:t> </a:t>
            </a:r>
            <a:endParaRPr lang="ru-RU" sz="42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2" name="Picture 1" descr="C:\Documents and Settings\Admin\Мои документы\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4857760"/>
            <a:ext cx="2428892" cy="18024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C00000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000125"/>
          </a:xfrm>
        </p:spPr>
        <p:txBody>
          <a:bodyPr/>
          <a:lstStyle/>
          <a:p>
            <a:pPr algn="l"/>
            <a:r>
              <a:rPr lang="ru-RU" sz="2000" b="1" u="sng" smtClean="0">
                <a:solidFill>
                  <a:srgbClr val="8E162A"/>
                </a:solidFill>
                <a:latin typeface="Arial" charset="0"/>
                <a:cs typeface="Arial" charset="0"/>
              </a:rPr>
              <a:t>Задача:</a:t>
            </a:r>
            <a:r>
              <a:rPr lang="ru-RU" sz="2000" b="1" smtClean="0">
                <a:solidFill>
                  <a:srgbClr val="8E162A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 smtClean="0">
                <a:solidFill>
                  <a:srgbClr val="8E162A"/>
                </a:solidFill>
                <a:latin typeface="Arial" charset="0"/>
                <a:cs typeface="Arial" charset="0"/>
              </a:rPr>
              <a:t>o</a:t>
            </a:r>
            <a:r>
              <a:rPr lang="ru-RU" sz="2000" b="1" smtClean="0">
                <a:solidFill>
                  <a:srgbClr val="8E162A"/>
                </a:solidFill>
                <a:latin typeface="Arial" charset="0"/>
                <a:cs typeface="Arial" charset="0"/>
              </a:rPr>
              <a:t>дна из сторон параллелограмма в 5 раз больше другой. Найдите длину меньшей стороны, если периметр параллелограмма равен 36см.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86125" y="1643063"/>
            <a:ext cx="5400675" cy="4879975"/>
          </a:xfrm>
        </p:spPr>
        <p:txBody>
          <a:bodyPr>
            <a:normAutofit/>
          </a:bodyPr>
          <a:lstStyle/>
          <a:p>
            <a:pPr algn="ctr">
              <a:buFont typeface="Arial" charset="0"/>
              <a:buNone/>
            </a:pPr>
            <a:r>
              <a:rPr lang="ru-RU" smtClean="0"/>
              <a:t> </a:t>
            </a:r>
            <a:r>
              <a:rPr lang="ru-RU" sz="2000" smtClean="0">
                <a:latin typeface="Arial" charset="0"/>
                <a:cs typeface="Arial" charset="0"/>
              </a:rPr>
              <a:t>Решение</a:t>
            </a:r>
          </a:p>
          <a:p>
            <a:pPr algn="ctr">
              <a:buFont typeface="Arial" charset="0"/>
              <a:buNone/>
            </a:pPr>
            <a:endParaRPr lang="ru-RU" sz="2000" smtClean="0">
              <a:latin typeface="Arial" charset="0"/>
              <a:cs typeface="Arial" charset="0"/>
            </a:endParaRPr>
          </a:p>
          <a:p>
            <a:pPr>
              <a:buFont typeface="Arial" charset="0"/>
              <a:buAutoNum type="arabicParenR"/>
            </a:pPr>
            <a:r>
              <a:rPr lang="ru-RU" sz="2000" i="1" smtClean="0">
                <a:latin typeface="Arial" charset="0"/>
                <a:cs typeface="Arial" charset="0"/>
              </a:rPr>
              <a:t>Р = 2(АВ + ВС)</a:t>
            </a:r>
          </a:p>
          <a:p>
            <a:pPr>
              <a:buFont typeface="Arial" charset="0"/>
              <a:buAutoNum type="arabicParenR"/>
            </a:pPr>
            <a:r>
              <a:rPr lang="ru-RU" sz="2000" smtClean="0">
                <a:latin typeface="Arial" charset="0"/>
                <a:cs typeface="Arial" charset="0"/>
              </a:rPr>
              <a:t>Пусть </a:t>
            </a:r>
            <a:r>
              <a:rPr lang="ru-RU" sz="2000" i="1" smtClean="0">
                <a:latin typeface="Arial" charset="0"/>
                <a:cs typeface="Arial" charset="0"/>
              </a:rPr>
              <a:t>ВС = х(см), </a:t>
            </a:r>
            <a:r>
              <a:rPr lang="ru-RU" sz="2000" smtClean="0">
                <a:latin typeface="Arial" charset="0"/>
                <a:cs typeface="Arial" charset="0"/>
              </a:rPr>
              <a:t>тогда </a:t>
            </a:r>
            <a:r>
              <a:rPr lang="ru-RU" sz="2000" i="1" smtClean="0">
                <a:latin typeface="Arial" charset="0"/>
                <a:cs typeface="Arial" charset="0"/>
              </a:rPr>
              <a:t>АВ = 5х(см).</a:t>
            </a:r>
          </a:p>
          <a:p>
            <a:pPr>
              <a:buFont typeface="Arial" charset="0"/>
              <a:buNone/>
            </a:pPr>
            <a:r>
              <a:rPr lang="ru-RU" sz="2000" smtClean="0">
                <a:latin typeface="Arial" charset="0"/>
                <a:cs typeface="Arial" charset="0"/>
              </a:rPr>
              <a:t>По условию задачи периметр равен 36см.</a:t>
            </a:r>
          </a:p>
          <a:p>
            <a:pPr>
              <a:buFont typeface="Arial" charset="0"/>
              <a:buNone/>
            </a:pPr>
            <a:r>
              <a:rPr lang="ru-RU" sz="2000" smtClean="0">
                <a:latin typeface="Arial" charset="0"/>
                <a:cs typeface="Arial" charset="0"/>
              </a:rPr>
              <a:t>Составим уравнение   </a:t>
            </a:r>
            <a:r>
              <a:rPr lang="en-US" sz="2000" smtClean="0">
                <a:latin typeface="Arial" charset="0"/>
                <a:cs typeface="Arial" charset="0"/>
              </a:rPr>
              <a:t>2(</a:t>
            </a:r>
            <a:r>
              <a:rPr lang="ru-RU" sz="2000" i="1" smtClean="0">
                <a:latin typeface="Arial" charset="0"/>
                <a:cs typeface="Arial" charset="0"/>
              </a:rPr>
              <a:t>х +5х</a:t>
            </a:r>
            <a:r>
              <a:rPr lang="en-US" sz="2000" i="1" smtClean="0">
                <a:latin typeface="Arial" charset="0"/>
                <a:cs typeface="Arial" charset="0"/>
              </a:rPr>
              <a:t>)</a:t>
            </a:r>
            <a:r>
              <a:rPr lang="ru-RU" sz="2000" i="1" smtClean="0">
                <a:latin typeface="Arial" charset="0"/>
                <a:cs typeface="Arial" charset="0"/>
              </a:rPr>
              <a:t> = 36</a:t>
            </a:r>
          </a:p>
          <a:p>
            <a:pPr>
              <a:buFont typeface="Arial" charset="0"/>
              <a:buNone/>
            </a:pPr>
            <a:r>
              <a:rPr lang="ru-RU" sz="2000" i="1" smtClean="0">
                <a:latin typeface="Arial" charset="0"/>
                <a:cs typeface="Arial" charset="0"/>
              </a:rPr>
              <a:t>                                            6х = </a:t>
            </a:r>
            <a:r>
              <a:rPr lang="en-US" sz="2000" i="1" smtClean="0">
                <a:latin typeface="Arial" charset="0"/>
                <a:cs typeface="Arial" charset="0"/>
              </a:rPr>
              <a:t>18</a:t>
            </a:r>
            <a:endParaRPr lang="ru-RU" sz="2000" i="1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ru-RU" sz="2000" i="1" smtClean="0">
                <a:latin typeface="Arial" charset="0"/>
                <a:cs typeface="Arial" charset="0"/>
              </a:rPr>
              <a:t>                                               х = </a:t>
            </a:r>
            <a:r>
              <a:rPr lang="en-US" sz="2000" i="1" smtClean="0">
                <a:latin typeface="Arial" charset="0"/>
                <a:cs typeface="Arial" charset="0"/>
              </a:rPr>
              <a:t>3</a:t>
            </a:r>
            <a:endParaRPr lang="ru-RU" sz="2000" i="1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ru-RU" sz="2000" smtClean="0">
                <a:latin typeface="Arial" charset="0"/>
                <a:cs typeface="Arial" charset="0"/>
              </a:rPr>
              <a:t>Значит,  </a:t>
            </a:r>
            <a:r>
              <a:rPr lang="ru-RU" sz="2000" i="1" smtClean="0">
                <a:latin typeface="Arial" charset="0"/>
                <a:cs typeface="Arial" charset="0"/>
              </a:rPr>
              <a:t>ВС = </a:t>
            </a:r>
            <a:r>
              <a:rPr lang="en-US" sz="2000" i="1" smtClean="0">
                <a:latin typeface="Arial" charset="0"/>
                <a:cs typeface="Arial" charset="0"/>
              </a:rPr>
              <a:t>3 </a:t>
            </a:r>
            <a:r>
              <a:rPr lang="ru-RU" sz="2000" i="1" smtClean="0">
                <a:latin typeface="Arial" charset="0"/>
                <a:cs typeface="Arial" charset="0"/>
              </a:rPr>
              <a:t>см, АВ = </a:t>
            </a:r>
            <a:r>
              <a:rPr lang="en-US" sz="2000" i="1" smtClean="0">
                <a:latin typeface="Arial" charset="0"/>
                <a:cs typeface="Arial" charset="0"/>
              </a:rPr>
              <a:t>3</a:t>
            </a:r>
            <a:r>
              <a:rPr lang="ru-RU" sz="2000" i="1" smtClean="0">
                <a:latin typeface="Arial" charset="0"/>
                <a:cs typeface="Arial" charset="0"/>
              </a:rPr>
              <a:t>*5=</a:t>
            </a:r>
            <a:r>
              <a:rPr lang="en-US" sz="2000" i="1" smtClean="0">
                <a:latin typeface="Arial" charset="0"/>
                <a:cs typeface="Arial" charset="0"/>
              </a:rPr>
              <a:t>15</a:t>
            </a:r>
            <a:r>
              <a:rPr lang="ru-RU" sz="2000" i="1" smtClean="0">
                <a:latin typeface="Arial" charset="0"/>
                <a:cs typeface="Arial" charset="0"/>
              </a:rPr>
              <a:t>см</a:t>
            </a:r>
          </a:p>
          <a:p>
            <a:pPr>
              <a:buFont typeface="Arial" charset="0"/>
              <a:buNone/>
            </a:pPr>
            <a:r>
              <a:rPr lang="ru-RU" sz="2000" i="1" smtClean="0">
                <a:latin typeface="Arial" charset="0"/>
                <a:cs typeface="Arial" charset="0"/>
              </a:rPr>
              <a:t>          </a:t>
            </a:r>
          </a:p>
          <a:p>
            <a:pPr algn="ctr">
              <a:buFont typeface="Arial" charset="0"/>
              <a:buNone/>
            </a:pPr>
            <a:r>
              <a:rPr lang="ru-RU" sz="2000" smtClean="0">
                <a:solidFill>
                  <a:srgbClr val="8E162A"/>
                </a:solidFill>
                <a:latin typeface="Arial" charset="0"/>
                <a:cs typeface="Arial" charset="0"/>
              </a:rPr>
              <a:t>Ответ</a:t>
            </a:r>
            <a:r>
              <a:rPr lang="ru-RU" sz="2000" i="1" smtClean="0">
                <a:solidFill>
                  <a:srgbClr val="8E162A"/>
                </a:solidFill>
                <a:latin typeface="Arial" charset="0"/>
                <a:cs typeface="Arial" charset="0"/>
              </a:rPr>
              <a:t>: ВС = </a:t>
            </a:r>
            <a:r>
              <a:rPr lang="en-US" sz="2000" i="1" smtClean="0">
                <a:solidFill>
                  <a:srgbClr val="8E162A"/>
                </a:solidFill>
                <a:latin typeface="Arial" charset="0"/>
                <a:cs typeface="Arial" charset="0"/>
              </a:rPr>
              <a:t>3 </a:t>
            </a:r>
            <a:r>
              <a:rPr lang="ru-RU" sz="2000" i="1" smtClean="0">
                <a:solidFill>
                  <a:srgbClr val="8E162A"/>
                </a:solidFill>
                <a:latin typeface="Arial" charset="0"/>
                <a:cs typeface="Arial" charset="0"/>
              </a:rPr>
              <a:t>см</a:t>
            </a:r>
          </a:p>
          <a:p>
            <a:pPr>
              <a:buFont typeface="Arial" charset="0"/>
              <a:buNone/>
            </a:pPr>
            <a:endParaRPr lang="ru-RU" sz="2000" smtClean="0">
              <a:latin typeface="Arial" charset="0"/>
              <a:cs typeface="Arial" charset="0"/>
            </a:endParaRPr>
          </a:p>
        </p:txBody>
      </p:sp>
      <p:sp>
        <p:nvSpPr>
          <p:cNvPr id="4" name="Параллелограмм 3"/>
          <p:cNvSpPr/>
          <p:nvPr/>
        </p:nvSpPr>
        <p:spPr>
          <a:xfrm>
            <a:off x="285750" y="2143125"/>
            <a:ext cx="2357438" cy="1000125"/>
          </a:xfrm>
          <a:prstGeom prst="parallelogram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1857375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А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00313" y="1857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В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357438" y="3071813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3071813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D</a:t>
            </a:r>
            <a:endParaRPr lang="ru-RU">
              <a:latin typeface="Calibri" pitchFamily="34" charset="0"/>
            </a:endParaRPr>
          </a:p>
        </p:txBody>
      </p:sp>
      <p:pic>
        <p:nvPicPr>
          <p:cNvPr id="9" name="Рисунок 8" descr="http://im5-tub-ru.yandex.net/i?id=23937798-15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929198"/>
            <a:ext cx="1800000" cy="1440000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000125"/>
          </a:xfrm>
        </p:spPr>
        <p:txBody>
          <a:bodyPr/>
          <a:lstStyle/>
          <a:p>
            <a:pPr algn="l"/>
            <a:r>
              <a:rPr lang="ru-RU" sz="2000" b="1" u="sng" smtClean="0">
                <a:solidFill>
                  <a:srgbClr val="8E162A"/>
                </a:solidFill>
                <a:latin typeface="Arial" charset="0"/>
                <a:cs typeface="Arial" charset="0"/>
              </a:rPr>
              <a:t>Задача:</a:t>
            </a:r>
            <a:r>
              <a:rPr lang="ru-RU" sz="2000" b="1" smtClean="0">
                <a:solidFill>
                  <a:srgbClr val="8E162A"/>
                </a:solidFill>
                <a:latin typeface="Arial" charset="0"/>
                <a:cs typeface="Arial" charset="0"/>
              </a:rPr>
              <a:t> диагонали прямоугольника</a:t>
            </a:r>
            <a:r>
              <a:rPr lang="en-US" sz="2000" b="1" smtClean="0">
                <a:solidFill>
                  <a:srgbClr val="8E162A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 i="1" smtClean="0">
                <a:solidFill>
                  <a:srgbClr val="8E162A"/>
                </a:solidFill>
                <a:latin typeface="Arial" charset="0"/>
                <a:cs typeface="Arial" charset="0"/>
              </a:rPr>
              <a:t>ABCD</a:t>
            </a:r>
            <a:r>
              <a:rPr lang="ru-RU" sz="2000" b="1" i="1" smtClean="0">
                <a:solidFill>
                  <a:srgbClr val="8E162A"/>
                </a:solidFill>
                <a:latin typeface="Arial" charset="0"/>
                <a:cs typeface="Arial" charset="0"/>
              </a:rPr>
              <a:t> </a:t>
            </a:r>
            <a:r>
              <a:rPr lang="ru-RU" sz="2000" b="1" smtClean="0">
                <a:solidFill>
                  <a:srgbClr val="8E162A"/>
                </a:solidFill>
                <a:latin typeface="Arial" charset="0"/>
                <a:cs typeface="Arial" charset="0"/>
              </a:rPr>
              <a:t>пересекаются</a:t>
            </a:r>
            <a:r>
              <a:rPr lang="en-US" sz="2000" b="1" smtClean="0">
                <a:solidFill>
                  <a:srgbClr val="8E162A"/>
                </a:solidFill>
                <a:latin typeface="Arial" charset="0"/>
                <a:cs typeface="Arial" charset="0"/>
              </a:rPr>
              <a:t/>
            </a:r>
            <a:br>
              <a:rPr lang="en-US" sz="2000" b="1" smtClean="0">
                <a:solidFill>
                  <a:srgbClr val="8E162A"/>
                </a:solidFill>
                <a:latin typeface="Arial" charset="0"/>
                <a:cs typeface="Arial" charset="0"/>
              </a:rPr>
            </a:br>
            <a:r>
              <a:rPr lang="ru-RU" sz="2000" b="1" smtClean="0">
                <a:solidFill>
                  <a:srgbClr val="8E162A"/>
                </a:solidFill>
                <a:latin typeface="Arial" charset="0"/>
                <a:cs typeface="Arial" charset="0"/>
              </a:rPr>
              <a:t> в точке О. Найдите периметр треугольника </a:t>
            </a:r>
            <a:r>
              <a:rPr lang="ru-RU" sz="2000" b="1" i="1" smtClean="0">
                <a:solidFill>
                  <a:srgbClr val="8E162A"/>
                </a:solidFill>
                <a:latin typeface="Arial" charset="0"/>
                <a:cs typeface="Arial" charset="0"/>
              </a:rPr>
              <a:t>ВОС</a:t>
            </a:r>
            <a:r>
              <a:rPr lang="ru-RU" sz="2000" b="1" smtClean="0">
                <a:solidFill>
                  <a:srgbClr val="8E162A"/>
                </a:solidFill>
                <a:latin typeface="Arial" charset="0"/>
                <a:cs typeface="Arial" charset="0"/>
              </a:rPr>
              <a:t>, если </a:t>
            </a:r>
            <a:r>
              <a:rPr lang="ru-RU" sz="2000" b="1" i="1" smtClean="0">
                <a:solidFill>
                  <a:srgbClr val="8E162A"/>
                </a:solidFill>
                <a:latin typeface="Arial" charset="0"/>
                <a:cs typeface="Arial" charset="0"/>
              </a:rPr>
              <a:t>АВ</a:t>
            </a:r>
            <a:r>
              <a:rPr lang="ru-RU" sz="2000" b="1" smtClean="0">
                <a:solidFill>
                  <a:srgbClr val="8E162A"/>
                </a:solidFill>
                <a:latin typeface="Arial" charset="0"/>
                <a:cs typeface="Arial" charset="0"/>
              </a:rPr>
              <a:t>=15,</a:t>
            </a:r>
            <a:r>
              <a:rPr lang="en-US" sz="2000" b="1" i="1" smtClean="0">
                <a:solidFill>
                  <a:srgbClr val="8E162A"/>
                </a:solidFill>
                <a:latin typeface="Arial" charset="0"/>
                <a:cs typeface="Arial" charset="0"/>
              </a:rPr>
              <a:t>AD</a:t>
            </a:r>
            <a:r>
              <a:rPr lang="en-US" sz="2000" b="1" smtClean="0">
                <a:solidFill>
                  <a:srgbClr val="8E162A"/>
                </a:solidFill>
                <a:latin typeface="Arial" charset="0"/>
                <a:cs typeface="Arial" charset="0"/>
              </a:rPr>
              <a:t>=20, </a:t>
            </a:r>
            <a:r>
              <a:rPr lang="en-US" sz="2000" b="1" i="1" smtClean="0">
                <a:solidFill>
                  <a:srgbClr val="8E162A"/>
                </a:solidFill>
                <a:latin typeface="Arial" charset="0"/>
                <a:cs typeface="Arial" charset="0"/>
              </a:rPr>
              <a:t>BD</a:t>
            </a:r>
            <a:r>
              <a:rPr lang="en-US" sz="2000" b="1" smtClean="0">
                <a:solidFill>
                  <a:srgbClr val="8E162A"/>
                </a:solidFill>
                <a:latin typeface="Arial" charset="0"/>
                <a:cs typeface="Arial" charset="0"/>
              </a:rPr>
              <a:t>=25.</a:t>
            </a:r>
            <a:r>
              <a:rPr lang="ru-RU" sz="2000" b="1" smtClean="0">
                <a:solidFill>
                  <a:srgbClr val="8E162A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0" y="1500188"/>
            <a:ext cx="5229225" cy="4708525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Решение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Р = ВО + ОС + ВС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Диагонали прямоугольника равны и точкой пересечения делятся пополам, значит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ВО = ОС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= 25:2=12,5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ВС = А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20 –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как противоположные стороны прямоугольника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Р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= 12,5 + 12,5 + 20 =45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Ответ:   45</a:t>
            </a:r>
            <a:endParaRPr lang="ru-RU" sz="2000" dirty="0">
              <a:solidFill>
                <a:srgbClr val="8E162A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625" y="1857375"/>
            <a:ext cx="2143125" cy="1285875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2875" y="1571625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А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71750" y="1643063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В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643188" y="3000375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42875" y="3143250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D</a:t>
            </a:r>
            <a:endParaRPr lang="ru-RU">
              <a:latin typeface="Calibri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28625" y="1857375"/>
            <a:ext cx="2143125" cy="12858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428625" y="1857375"/>
            <a:ext cx="2143125" cy="125571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1357313" y="2500313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О</a:t>
            </a:r>
          </a:p>
        </p:txBody>
      </p:sp>
      <p:pic>
        <p:nvPicPr>
          <p:cNvPr id="16" name="Рисунок 15" descr="http://im5-tub-ru.yandex.net/i?id=23937798-15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929198"/>
            <a:ext cx="1800000" cy="1440000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7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1143000"/>
          </a:xfrm>
        </p:spPr>
        <p:txBody>
          <a:bodyPr/>
          <a:lstStyle/>
          <a:p>
            <a:pPr algn="l"/>
            <a:r>
              <a:rPr lang="ru-RU" sz="2000" b="1" u="sng" smtClean="0">
                <a:solidFill>
                  <a:srgbClr val="8E162A"/>
                </a:solidFill>
                <a:latin typeface="Arial" charset="0"/>
                <a:cs typeface="Arial" charset="0"/>
              </a:rPr>
              <a:t>Задача: </a:t>
            </a:r>
            <a:r>
              <a:rPr lang="ru-RU" sz="2000" b="1" smtClean="0">
                <a:solidFill>
                  <a:srgbClr val="8E162A"/>
                </a:solidFill>
                <a:latin typeface="Arial" charset="0"/>
                <a:cs typeface="Arial" charset="0"/>
              </a:rPr>
              <a:t>один из углов ромба </a:t>
            </a:r>
            <a:r>
              <a:rPr lang="en-US" sz="2000" b="1" i="1" smtClean="0">
                <a:solidFill>
                  <a:srgbClr val="8E162A"/>
                </a:solidFill>
                <a:latin typeface="Arial" charset="0"/>
                <a:cs typeface="Arial" charset="0"/>
              </a:rPr>
              <a:t>ABCD</a:t>
            </a:r>
            <a:r>
              <a:rPr lang="ru-RU" sz="2000" b="1" i="1" smtClean="0">
                <a:solidFill>
                  <a:srgbClr val="8E162A"/>
                </a:solidFill>
                <a:latin typeface="Arial" charset="0"/>
                <a:cs typeface="Arial" charset="0"/>
              </a:rPr>
              <a:t> </a:t>
            </a:r>
            <a:r>
              <a:rPr lang="ru-RU" sz="2000" b="1" smtClean="0">
                <a:solidFill>
                  <a:srgbClr val="8E162A"/>
                </a:solidFill>
                <a:latin typeface="Arial" charset="0"/>
                <a:cs typeface="Arial" charset="0"/>
              </a:rPr>
              <a:t>на 40 </a:t>
            </a:r>
            <a:r>
              <a:rPr lang="ru-RU" sz="2000" b="1" smtClean="0">
                <a:solidFill>
                  <a:srgbClr val="8E162A"/>
                </a:solidFill>
                <a:latin typeface="Arial" charset="0"/>
                <a:ea typeface="Cambria Math" pitchFamily="18" charset="0"/>
                <a:cs typeface="Arial" charset="0"/>
              </a:rPr>
              <a:t>̊ больше другого. Найдите углы треугольника </a:t>
            </a:r>
            <a:r>
              <a:rPr lang="ru-RU" sz="2000" b="1" i="1" smtClean="0">
                <a:solidFill>
                  <a:srgbClr val="8E162A"/>
                </a:solidFill>
                <a:latin typeface="Arial" charset="0"/>
                <a:ea typeface="Cambria Math" pitchFamily="18" charset="0"/>
                <a:cs typeface="Arial" charset="0"/>
              </a:rPr>
              <a:t>ВОС, если О - </a:t>
            </a:r>
            <a:r>
              <a:rPr lang="ru-RU" sz="2000" b="1" smtClean="0">
                <a:solidFill>
                  <a:srgbClr val="8E162A"/>
                </a:solidFill>
                <a:latin typeface="Arial" charset="0"/>
                <a:ea typeface="Cambria Math" pitchFamily="18" charset="0"/>
                <a:cs typeface="Arial" charset="0"/>
              </a:rPr>
              <a:t>точка пересечения диагоналей.  </a:t>
            </a:r>
            <a:r>
              <a:rPr lang="ru-RU" sz="2000" b="1" smtClean="0">
                <a:solidFill>
                  <a:srgbClr val="8E162A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0" y="1500188"/>
            <a:ext cx="6072188" cy="4929187"/>
          </a:xfrm>
        </p:spPr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Решение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 +     С = 180</a:t>
            </a:r>
            <a:r>
              <a:rPr lang="ar-AE" sz="2000" dirty="0" smtClean="0">
                <a:latin typeface="Arial" pitchFamily="34" charset="0"/>
              </a:rPr>
              <a:t>۫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º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 – как углы, прилежащие к одной стороне ромба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Составим уравнение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х+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40 = 180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                                                    2х = 140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                                                     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= 70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Значит,      С = 70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º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              В = 70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º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+ 40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º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= 110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º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3) Диагонали ромба перпендикулярны и являются биссектрисами его углов, поэтому в треугольнике ВОС 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СОВ = 90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º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  СВО = 110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º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:2=55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º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 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ВСО = 70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º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:2=35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º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Ответ: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90</a:t>
            </a:r>
            <a:r>
              <a:rPr lang="en-US" sz="2000" dirty="0" smtClean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º</a:t>
            </a:r>
            <a:r>
              <a:rPr lang="ru-RU" sz="2000" dirty="0" smtClean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; 55</a:t>
            </a:r>
            <a:r>
              <a:rPr lang="en-US" sz="2000" dirty="0" smtClean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º</a:t>
            </a:r>
            <a:r>
              <a:rPr lang="ru-RU" sz="2000" dirty="0" smtClean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; 35</a:t>
            </a:r>
            <a:r>
              <a:rPr lang="en-US" sz="2000" dirty="0" smtClean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º</a:t>
            </a:r>
            <a:endParaRPr lang="ru-RU" sz="2000" dirty="0" smtClean="0">
              <a:solidFill>
                <a:srgbClr val="8E162A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Параллелограмм 3"/>
          <p:cNvSpPr/>
          <p:nvPr/>
        </p:nvSpPr>
        <p:spPr>
          <a:xfrm>
            <a:off x="357188" y="2000250"/>
            <a:ext cx="1800225" cy="1800225"/>
          </a:xfrm>
          <a:prstGeom prst="parallelogram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2875" y="378618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А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8625" y="178593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В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14563" y="178593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71625" y="3786188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D</a:t>
            </a:r>
            <a:endParaRPr lang="ru-RU">
              <a:latin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71563" y="3000375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О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357188" y="2428875"/>
            <a:ext cx="1785938" cy="9286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357188" y="2000250"/>
            <a:ext cx="1785938" cy="178593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3143250" y="1928813"/>
          <a:ext cx="298450" cy="214312"/>
        </p:xfrm>
        <a:graphic>
          <a:graphicData uri="http://schemas.openxmlformats.org/presentationml/2006/ole">
            <p:oleObj spid="_x0000_s23555" name="Формула" r:id="rId3" imgW="164880" imgH="152280" progId="Equation.3">
              <p:embed/>
            </p:oleObj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3929063" y="1928813"/>
          <a:ext cx="290512" cy="228600"/>
        </p:xfrm>
        <a:graphic>
          <a:graphicData uri="http://schemas.openxmlformats.org/presentationml/2006/ole">
            <p:oleObj spid="_x0000_s23558" name="Формула" r:id="rId4" imgW="164880" imgH="152280" progId="Equation.3">
              <p:embed/>
            </p:oleObj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3929063" y="3500438"/>
          <a:ext cx="290512" cy="228600"/>
        </p:xfrm>
        <a:graphic>
          <a:graphicData uri="http://schemas.openxmlformats.org/presentationml/2006/ole">
            <p:oleObj spid="_x0000_s23559" name="Формула" r:id="rId5" imgW="164880" imgH="152280" progId="Equation.3">
              <p:embed/>
            </p:oleObj>
          </a:graphicData>
        </a:graphic>
      </p:graphicFrame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4429125" y="5072063"/>
          <a:ext cx="271463" cy="214312"/>
        </p:xfrm>
        <a:graphic>
          <a:graphicData uri="http://schemas.openxmlformats.org/presentationml/2006/ole">
            <p:oleObj spid="_x0000_s23560" name="Формула" r:id="rId6" imgW="164880" imgH="152280" progId="Equation.3">
              <p:embed/>
            </p:oleObj>
          </a:graphicData>
        </a:graphic>
      </p:graphicFrame>
      <p:graphicFrame>
        <p:nvGraphicFramePr>
          <p:cNvPr id="23563" name="Object 11"/>
          <p:cNvGraphicFramePr>
            <a:graphicFrameLocks noChangeAspect="1"/>
          </p:cNvGraphicFramePr>
          <p:nvPr/>
        </p:nvGraphicFramePr>
        <p:xfrm>
          <a:off x="3786188" y="3857625"/>
          <a:ext cx="266700" cy="211138"/>
        </p:xfrm>
        <a:graphic>
          <a:graphicData uri="http://schemas.openxmlformats.org/presentationml/2006/ole">
            <p:oleObj spid="_x0000_s23563" name="Формула" r:id="rId7" imgW="164880" imgH="152280" progId="Equation.3">
              <p:embed/>
            </p:oleObj>
          </a:graphicData>
        </a:graphic>
      </p:graphicFrame>
      <p:graphicFrame>
        <p:nvGraphicFramePr>
          <p:cNvPr id="23564" name="Object 12"/>
          <p:cNvGraphicFramePr>
            <a:graphicFrameLocks noChangeAspect="1"/>
          </p:cNvGraphicFramePr>
          <p:nvPr/>
        </p:nvGraphicFramePr>
        <p:xfrm>
          <a:off x="3000375" y="5429250"/>
          <a:ext cx="290513" cy="228600"/>
        </p:xfrm>
        <a:graphic>
          <a:graphicData uri="http://schemas.openxmlformats.org/presentationml/2006/ole">
            <p:oleObj spid="_x0000_s23564" name="Формула" r:id="rId8" imgW="164880" imgH="152280" progId="Equation.3">
              <p:embed/>
            </p:oleObj>
          </a:graphicData>
        </a:graphic>
      </p:graphicFrame>
      <p:graphicFrame>
        <p:nvGraphicFramePr>
          <p:cNvPr id="23566" name="Object 14"/>
          <p:cNvGraphicFramePr>
            <a:graphicFrameLocks noChangeAspect="1"/>
          </p:cNvGraphicFramePr>
          <p:nvPr/>
        </p:nvGraphicFramePr>
        <p:xfrm>
          <a:off x="2928938" y="5072063"/>
          <a:ext cx="290512" cy="228600"/>
        </p:xfrm>
        <a:graphic>
          <a:graphicData uri="http://schemas.openxmlformats.org/presentationml/2006/ole">
            <p:oleObj spid="_x0000_s23566" name="Формула" r:id="rId9" imgW="164880" imgH="152280" progId="Equation.3">
              <p:embed/>
            </p:oleObj>
          </a:graphicData>
        </a:graphic>
      </p:graphicFrame>
      <p:pic>
        <p:nvPicPr>
          <p:cNvPr id="21" name="Рисунок 20" descr="http://im5-tub-ru.yandex.net/i?id=23937798-15-72&amp;n=21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596" y="4929198"/>
            <a:ext cx="1800000" cy="1440000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214437"/>
          </a:xfrm>
        </p:spPr>
        <p:txBody>
          <a:bodyPr/>
          <a:lstStyle/>
          <a:p>
            <a:pPr algn="l"/>
            <a:r>
              <a:rPr lang="ru-RU" sz="2000" b="1" u="sng" smtClean="0">
                <a:solidFill>
                  <a:srgbClr val="8E162A"/>
                </a:solidFill>
                <a:latin typeface="Arial" charset="0"/>
                <a:cs typeface="Arial" charset="0"/>
              </a:rPr>
              <a:t>Задача:</a:t>
            </a:r>
            <a:r>
              <a:rPr lang="ru-RU" sz="2000" b="1" smtClean="0">
                <a:solidFill>
                  <a:srgbClr val="8E162A"/>
                </a:solidFill>
                <a:latin typeface="Arial" charset="0"/>
                <a:cs typeface="Arial" charset="0"/>
              </a:rPr>
              <a:t> в квадрате проведены диагонали.</a:t>
            </a:r>
            <a:br>
              <a:rPr lang="ru-RU" sz="2000" b="1" smtClean="0">
                <a:solidFill>
                  <a:srgbClr val="8E162A"/>
                </a:solidFill>
                <a:latin typeface="Arial" charset="0"/>
                <a:cs typeface="Arial" charset="0"/>
              </a:rPr>
            </a:br>
            <a:r>
              <a:rPr lang="ru-RU" sz="2000" b="1" smtClean="0">
                <a:solidFill>
                  <a:srgbClr val="8E162A"/>
                </a:solidFill>
                <a:latin typeface="Arial" charset="0"/>
                <a:cs typeface="Arial" charset="0"/>
              </a:rPr>
              <a:t>1) Докажите, что при этом он разбивается на четыре равных равнобедренных треугольника.</a:t>
            </a:r>
            <a:br>
              <a:rPr lang="ru-RU" sz="2000" b="1" smtClean="0">
                <a:solidFill>
                  <a:srgbClr val="8E162A"/>
                </a:solidFill>
                <a:latin typeface="Arial" charset="0"/>
                <a:cs typeface="Arial" charset="0"/>
              </a:rPr>
            </a:br>
            <a:r>
              <a:rPr lang="ru-RU" sz="2000" b="1" smtClean="0">
                <a:solidFill>
                  <a:srgbClr val="8E162A"/>
                </a:solidFill>
                <a:latin typeface="Arial" charset="0"/>
                <a:cs typeface="Arial" charset="0"/>
              </a:rPr>
              <a:t>2) Найдите углы этих треугольников</a:t>
            </a:r>
            <a:endParaRPr lang="ru-RU" sz="2000" b="1" smtClean="0">
              <a:latin typeface="Arial" charset="0"/>
              <a:cs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86063" y="1643063"/>
            <a:ext cx="5929312" cy="478631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Решение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Диагонали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квадрата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равны и точкой пересечения делятся пополам, поэтому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BO=CO=DO=AO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а значит треугольники ВОС, АОВ, СО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D, AOD –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равнобедренные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Стороны квадрата равны, значит,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АОВ=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ВОС=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 Δ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COD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 Δ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АО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3)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Диагонали квадрата перпендикулярны и являются биссектрисами его углов, поэтому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углы этих треугольников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равны 90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º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 45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º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 45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º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>
              <a:solidFill>
                <a:srgbClr val="8E162A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Ответ: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90</a:t>
            </a:r>
            <a:r>
              <a:rPr lang="en-US" sz="2000" dirty="0" smtClean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º</a:t>
            </a:r>
            <a:r>
              <a:rPr lang="ru-RU" sz="2000" dirty="0" smtClean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en-US" sz="2000" dirty="0" smtClean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000" dirty="0" smtClean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000" dirty="0" smtClean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º</a:t>
            </a:r>
            <a:r>
              <a:rPr lang="ru-RU" sz="2000" dirty="0" smtClean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sz="2000" dirty="0" smtClean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000" dirty="0" smtClean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000" dirty="0" smtClean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º</a:t>
            </a:r>
            <a:endParaRPr lang="ru-RU" sz="2000" dirty="0" smtClean="0">
              <a:solidFill>
                <a:srgbClr val="8E162A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63" y="2214563"/>
            <a:ext cx="1800225" cy="1800225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500063" y="2214563"/>
            <a:ext cx="1785937" cy="178593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500063" y="2214563"/>
            <a:ext cx="1785937" cy="178593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14313" y="3929063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А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42875" y="200025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В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357438" y="207168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214563" y="392906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D</a:t>
            </a:r>
            <a:endParaRPr lang="ru-RU">
              <a:latin typeface="Calibri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214438" y="3143250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О</a:t>
            </a:r>
          </a:p>
        </p:txBody>
      </p:sp>
      <p:pic>
        <p:nvPicPr>
          <p:cNvPr id="18" name="Рисунок 17" descr="http://im5-tub-ru.yandex.net/i?id=23937798-15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929198"/>
            <a:ext cx="1800000" cy="1440000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12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439862"/>
          </a:xfrm>
        </p:spPr>
        <p:txBody>
          <a:bodyPr/>
          <a:lstStyle/>
          <a:p>
            <a:pPr algn="l"/>
            <a:r>
              <a:rPr lang="ru-RU" sz="2000" b="1" u="sng" smtClean="0">
                <a:solidFill>
                  <a:srgbClr val="8E162A"/>
                </a:solidFill>
                <a:latin typeface="Arial" charset="0"/>
                <a:cs typeface="Arial" charset="0"/>
              </a:rPr>
              <a:t>Задача: </a:t>
            </a:r>
            <a:r>
              <a:rPr lang="ru-RU" sz="2000" b="1" smtClean="0">
                <a:solidFill>
                  <a:srgbClr val="8E162A"/>
                </a:solidFill>
                <a:latin typeface="Arial" charset="0"/>
                <a:cs typeface="Arial" charset="0"/>
              </a:rPr>
              <a:t>в равнобедренной трапеции </a:t>
            </a:r>
            <a:r>
              <a:rPr lang="en-US" sz="2000" b="1" i="1" smtClean="0">
                <a:solidFill>
                  <a:srgbClr val="8E162A"/>
                </a:solidFill>
                <a:latin typeface="Arial" charset="0"/>
                <a:cs typeface="Arial" charset="0"/>
              </a:rPr>
              <a:t>DEFC</a:t>
            </a:r>
            <a:r>
              <a:rPr lang="en-US" sz="2000" b="1" smtClean="0">
                <a:solidFill>
                  <a:srgbClr val="8E162A"/>
                </a:solidFill>
                <a:latin typeface="Arial" charset="0"/>
                <a:cs typeface="Arial" charset="0"/>
              </a:rPr>
              <a:t>  </a:t>
            </a:r>
            <a:r>
              <a:rPr lang="ru-RU" sz="2000" b="1" smtClean="0">
                <a:solidFill>
                  <a:srgbClr val="8E162A"/>
                </a:solidFill>
                <a:latin typeface="Arial" charset="0"/>
                <a:cs typeface="Arial" charset="0"/>
              </a:rPr>
              <a:t>на большее основание </a:t>
            </a:r>
            <a:r>
              <a:rPr lang="en-US" sz="2000" b="1" i="1" smtClean="0">
                <a:solidFill>
                  <a:srgbClr val="8E162A"/>
                </a:solidFill>
                <a:latin typeface="Arial" charset="0"/>
                <a:cs typeface="Arial" charset="0"/>
              </a:rPr>
              <a:t>DC</a:t>
            </a:r>
            <a:r>
              <a:rPr lang="en-US" sz="2000" b="1" smtClean="0">
                <a:solidFill>
                  <a:srgbClr val="8E162A"/>
                </a:solidFill>
                <a:latin typeface="Arial" charset="0"/>
                <a:cs typeface="Arial" charset="0"/>
              </a:rPr>
              <a:t> </a:t>
            </a:r>
            <a:r>
              <a:rPr lang="ru-RU" sz="2000" b="1" smtClean="0">
                <a:solidFill>
                  <a:srgbClr val="8E162A"/>
                </a:solidFill>
                <a:latin typeface="Arial" charset="0"/>
                <a:cs typeface="Arial" charset="0"/>
              </a:rPr>
              <a:t>проведены перпендикуляры </a:t>
            </a:r>
            <a:r>
              <a:rPr lang="ru-RU" sz="2000" b="1" i="1" smtClean="0">
                <a:solidFill>
                  <a:srgbClr val="8E162A"/>
                </a:solidFill>
                <a:latin typeface="Arial" charset="0"/>
                <a:cs typeface="Arial" charset="0"/>
              </a:rPr>
              <a:t>ЕА</a:t>
            </a:r>
            <a:r>
              <a:rPr lang="ru-RU" sz="2000" b="1" smtClean="0">
                <a:solidFill>
                  <a:srgbClr val="8E162A"/>
                </a:solidFill>
                <a:latin typeface="Arial" charset="0"/>
                <a:cs typeface="Arial" charset="0"/>
              </a:rPr>
              <a:t> и </a:t>
            </a:r>
            <a:r>
              <a:rPr lang="en-US" sz="2000" b="1" i="1" smtClean="0">
                <a:solidFill>
                  <a:srgbClr val="8E162A"/>
                </a:solidFill>
                <a:latin typeface="Arial" charset="0"/>
                <a:cs typeface="Arial" charset="0"/>
              </a:rPr>
              <a:t>FB.</a:t>
            </a:r>
            <a:br>
              <a:rPr lang="en-US" sz="2000" b="1" i="1" smtClean="0">
                <a:solidFill>
                  <a:srgbClr val="8E162A"/>
                </a:solidFill>
                <a:latin typeface="Arial" charset="0"/>
                <a:cs typeface="Arial" charset="0"/>
              </a:rPr>
            </a:br>
            <a:r>
              <a:rPr lang="en-US" sz="2000" b="1" smtClean="0">
                <a:solidFill>
                  <a:srgbClr val="8E162A"/>
                </a:solidFill>
                <a:latin typeface="Arial" charset="0"/>
                <a:cs typeface="Arial" charset="0"/>
              </a:rPr>
              <a:t>1) </a:t>
            </a:r>
            <a:r>
              <a:rPr lang="ru-RU" sz="2000" b="1" smtClean="0">
                <a:solidFill>
                  <a:srgbClr val="8E162A"/>
                </a:solidFill>
                <a:latin typeface="Arial" charset="0"/>
                <a:cs typeface="Arial" charset="0"/>
              </a:rPr>
              <a:t>Докажите, что </a:t>
            </a:r>
            <a:r>
              <a:rPr lang="ru-RU" sz="2000" b="1" i="1" smtClean="0">
                <a:solidFill>
                  <a:srgbClr val="8E162A"/>
                </a:solidFill>
                <a:latin typeface="Arial" charset="0"/>
                <a:cs typeface="Arial" charset="0"/>
              </a:rPr>
              <a:t>∆</a:t>
            </a:r>
            <a:r>
              <a:rPr lang="en-US" sz="2000" b="1" i="1" smtClean="0">
                <a:solidFill>
                  <a:srgbClr val="8E162A"/>
                </a:solidFill>
                <a:latin typeface="Arial" charset="0"/>
                <a:cs typeface="Arial" charset="0"/>
              </a:rPr>
              <a:t>DEA=∆CFB</a:t>
            </a:r>
            <a:r>
              <a:rPr lang="ru-RU" sz="2000" b="1" i="1" smtClean="0">
                <a:solidFill>
                  <a:srgbClr val="8E162A"/>
                </a:solidFill>
                <a:latin typeface="Arial" charset="0"/>
                <a:cs typeface="Arial" charset="0"/>
              </a:rPr>
              <a:t>.</a:t>
            </a:r>
            <a:br>
              <a:rPr lang="ru-RU" sz="2000" b="1" i="1" smtClean="0">
                <a:solidFill>
                  <a:srgbClr val="8E162A"/>
                </a:solidFill>
                <a:latin typeface="Arial" charset="0"/>
                <a:cs typeface="Arial" charset="0"/>
              </a:rPr>
            </a:br>
            <a:r>
              <a:rPr lang="ru-RU" sz="2000" b="1" i="1" smtClean="0">
                <a:solidFill>
                  <a:srgbClr val="8E162A"/>
                </a:solidFill>
                <a:latin typeface="Arial" charset="0"/>
                <a:cs typeface="Arial" charset="0"/>
              </a:rPr>
              <a:t>2) </a:t>
            </a:r>
            <a:r>
              <a:rPr lang="ru-RU" sz="2000" b="1" smtClean="0">
                <a:solidFill>
                  <a:srgbClr val="8E162A"/>
                </a:solidFill>
                <a:latin typeface="Arial" charset="0"/>
                <a:cs typeface="Arial" charset="0"/>
              </a:rPr>
              <a:t>Чему равны отрезки </a:t>
            </a:r>
            <a:r>
              <a:rPr lang="en-US" sz="2000" b="1" i="1" smtClean="0">
                <a:solidFill>
                  <a:srgbClr val="8E162A"/>
                </a:solidFill>
                <a:latin typeface="Arial" charset="0"/>
                <a:cs typeface="Arial" charset="0"/>
              </a:rPr>
              <a:t>DA</a:t>
            </a:r>
            <a:r>
              <a:rPr lang="ru-RU" sz="2000" b="1" smtClean="0">
                <a:solidFill>
                  <a:srgbClr val="8E162A"/>
                </a:solidFill>
                <a:latin typeface="Arial" charset="0"/>
                <a:cs typeface="Arial" charset="0"/>
              </a:rPr>
              <a:t> и</a:t>
            </a:r>
            <a:r>
              <a:rPr lang="en-US" sz="2000" b="1" smtClean="0">
                <a:solidFill>
                  <a:srgbClr val="8E162A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 i="1" smtClean="0">
                <a:solidFill>
                  <a:srgbClr val="8E162A"/>
                </a:solidFill>
                <a:latin typeface="Arial" charset="0"/>
                <a:cs typeface="Arial" charset="0"/>
              </a:rPr>
              <a:t>C</a:t>
            </a:r>
            <a:r>
              <a:rPr lang="en-US" sz="2000" b="1" smtClean="0">
                <a:solidFill>
                  <a:srgbClr val="8E162A"/>
                </a:solidFill>
                <a:latin typeface="Arial" charset="0"/>
                <a:cs typeface="Arial" charset="0"/>
              </a:rPr>
              <a:t>B</a:t>
            </a:r>
            <a:r>
              <a:rPr lang="ru-RU" sz="2000" b="1" smtClean="0">
                <a:solidFill>
                  <a:srgbClr val="8E162A"/>
                </a:solidFill>
                <a:latin typeface="Arial" charset="0"/>
                <a:cs typeface="Arial" charset="0"/>
              </a:rPr>
              <a:t>, если </a:t>
            </a:r>
            <a:r>
              <a:rPr lang="en-US" sz="2000" b="1" i="1" smtClean="0">
                <a:solidFill>
                  <a:srgbClr val="8E162A"/>
                </a:solidFill>
                <a:latin typeface="Arial" charset="0"/>
                <a:cs typeface="Arial" charset="0"/>
              </a:rPr>
              <a:t>EF</a:t>
            </a:r>
            <a:r>
              <a:rPr lang="en-US" sz="2000" b="1" smtClean="0">
                <a:solidFill>
                  <a:srgbClr val="8E162A"/>
                </a:solidFill>
                <a:latin typeface="Arial" charset="0"/>
                <a:cs typeface="Arial" charset="0"/>
              </a:rPr>
              <a:t>=8c</a:t>
            </a:r>
            <a:r>
              <a:rPr lang="ru-RU" sz="2000" b="1" smtClean="0">
                <a:solidFill>
                  <a:srgbClr val="8E162A"/>
                </a:solidFill>
                <a:latin typeface="Arial" charset="0"/>
                <a:cs typeface="Arial" charset="0"/>
              </a:rPr>
              <a:t>м,</a:t>
            </a:r>
            <a:r>
              <a:rPr lang="en-US" sz="2000" b="1" smtClean="0">
                <a:solidFill>
                  <a:srgbClr val="8E162A"/>
                </a:solidFill>
                <a:latin typeface="Arial" charset="0"/>
                <a:cs typeface="Arial" charset="0"/>
              </a:rPr>
              <a:t>  </a:t>
            </a:r>
            <a:r>
              <a:rPr lang="en-US" sz="2000" b="1" i="1" smtClean="0">
                <a:solidFill>
                  <a:srgbClr val="8E162A"/>
                </a:solidFill>
                <a:latin typeface="Arial" charset="0"/>
                <a:cs typeface="Arial" charset="0"/>
              </a:rPr>
              <a:t>CD</a:t>
            </a:r>
            <a:r>
              <a:rPr lang="en-US" sz="2000" b="1" smtClean="0">
                <a:solidFill>
                  <a:srgbClr val="8E162A"/>
                </a:solidFill>
                <a:latin typeface="Arial" charset="0"/>
                <a:cs typeface="Arial" charset="0"/>
              </a:rPr>
              <a:t>=30</a:t>
            </a:r>
            <a:r>
              <a:rPr lang="ru-RU" sz="2000" b="1" smtClean="0">
                <a:solidFill>
                  <a:srgbClr val="8E162A"/>
                </a:solidFill>
                <a:latin typeface="Arial" charset="0"/>
                <a:cs typeface="Arial" charset="0"/>
              </a:rPr>
              <a:t>см.</a:t>
            </a:r>
            <a:endParaRPr lang="ru-RU" sz="2000" b="1" smtClean="0">
              <a:latin typeface="Arial" charset="0"/>
              <a:cs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0" y="1857375"/>
            <a:ext cx="5500688" cy="45720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Решение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ru-RU" sz="2000" i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∆</a:t>
            </a:r>
            <a:r>
              <a:rPr lang="en-US" sz="2000" i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DEA=∆CFB</a:t>
            </a:r>
            <a:r>
              <a:rPr lang="ru-RU" sz="2000" i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по катету и острому углу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DE=CF</a:t>
            </a:r>
            <a:r>
              <a:rPr lang="ru-RU" sz="2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–боковые стороны равнобедренной трапеции;    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D=    C –</a:t>
            </a:r>
            <a:r>
              <a:rPr lang="ru-RU" sz="2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углы при основании равнобедренной трапеции)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Из  равенства треугольников следует, что </a:t>
            </a:r>
            <a:r>
              <a:rPr lang="en-US" sz="2000" i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DA= CB</a:t>
            </a:r>
            <a:endParaRPr lang="ru-RU" sz="2000" i="1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2) АЕ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FB –</a:t>
            </a:r>
            <a:r>
              <a:rPr lang="ru-RU" sz="2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прямоугольник, значит,  Е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ru-RU" sz="2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=АВ=8см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3)</a:t>
            </a:r>
            <a:r>
              <a:rPr lang="en-US" sz="2000" i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DA= CB=(CD – AB) 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: 2= (30 – 8):2=11</a:t>
            </a:r>
            <a:r>
              <a:rPr lang="ru-RU" sz="2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см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Ответ: 11см.</a:t>
            </a:r>
            <a:endParaRPr lang="ru-RU" sz="2000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Трапеция 3"/>
          <p:cNvSpPr/>
          <p:nvPr/>
        </p:nvSpPr>
        <p:spPr>
          <a:xfrm>
            <a:off x="357188" y="2214563"/>
            <a:ext cx="2857500" cy="1500187"/>
          </a:xfrm>
          <a:prstGeom prst="trapezoid">
            <a:avLst>
              <a:gd name="adj" fmla="val 55960"/>
            </a:avLst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464344" y="2964657"/>
            <a:ext cx="1500187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1607344" y="2964657"/>
            <a:ext cx="1500187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57250" y="1928813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E</a:t>
            </a:r>
            <a:endParaRPr lang="ru-RU">
              <a:latin typeface="Calibri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14313" y="3714750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D</a:t>
            </a:r>
            <a:endParaRPr lang="ru-RU">
              <a:latin typeface="Calibri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000375" y="378618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C</a:t>
            </a:r>
            <a:endParaRPr lang="ru-RU">
              <a:latin typeface="Calibri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357438" y="1928813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F</a:t>
            </a:r>
            <a:endParaRPr lang="ru-RU">
              <a:latin typeface="Calibri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214563" y="378618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B</a:t>
            </a:r>
            <a:endParaRPr lang="ru-RU">
              <a:latin typeface="Calibri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071563" y="378618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А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714375" y="2714625"/>
            <a:ext cx="285750" cy="21431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2643188" y="2714625"/>
            <a:ext cx="285750" cy="2857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Дуга 22"/>
          <p:cNvSpPr/>
          <p:nvPr/>
        </p:nvSpPr>
        <p:spPr>
          <a:xfrm>
            <a:off x="500063" y="3357563"/>
            <a:ext cx="357187" cy="428625"/>
          </a:xfrm>
          <a:prstGeom prst="arc">
            <a:avLst>
              <a:gd name="adj1" fmla="val 14028319"/>
              <a:gd name="adj2" fmla="val 284664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Дуга 23"/>
          <p:cNvSpPr/>
          <p:nvPr/>
        </p:nvSpPr>
        <p:spPr>
          <a:xfrm rot="10972392" flipV="1">
            <a:off x="2724150" y="3227388"/>
            <a:ext cx="823913" cy="471487"/>
          </a:xfrm>
          <a:prstGeom prst="arc">
            <a:avLst>
              <a:gd name="adj1" fmla="val 18809768"/>
              <a:gd name="adj2" fmla="val 219238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071563" y="3500438"/>
            <a:ext cx="142875" cy="21431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2357438" y="3500438"/>
            <a:ext cx="142875" cy="21431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5143500" y="3000375"/>
          <a:ext cx="290513" cy="228600"/>
        </p:xfrm>
        <a:graphic>
          <a:graphicData uri="http://schemas.openxmlformats.org/presentationml/2006/ole">
            <p:oleObj spid="_x0000_s27651" name="Формула" r:id="rId3" imgW="164880" imgH="152280" progId="Equation.3">
              <p:embed/>
            </p:oleObj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5786438" y="2928938"/>
          <a:ext cx="219075" cy="298450"/>
        </p:xfrm>
        <a:graphic>
          <a:graphicData uri="http://schemas.openxmlformats.org/presentationml/2006/ole">
            <p:oleObj spid="_x0000_s27652" name="Формула" r:id="rId4" imgW="164880" imgH="152280" progId="Equation.3">
              <p:embed/>
            </p:oleObj>
          </a:graphicData>
        </a:graphic>
      </p:graphicFrame>
      <p:pic>
        <p:nvPicPr>
          <p:cNvPr id="27" name="Рисунок 26" descr="http://im5-tub-ru.yandex.net/i?id=23937798-15-72&amp;n=2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4929198"/>
            <a:ext cx="1800000" cy="1440000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25" grpId="0" animBg="1"/>
      <p:bldP spid="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000148"/>
          </a:xfrm>
        </p:spPr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ln w="11430"/>
                <a:solidFill>
                  <a:srgbClr val="8E162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В свободную минутку</a:t>
            </a:r>
            <a:endParaRPr lang="ru-RU" sz="4000" b="1" dirty="0">
              <a:ln w="11430"/>
              <a:solidFill>
                <a:srgbClr val="8E162A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643188" y="2357438"/>
          <a:ext cx="3240087" cy="3240087"/>
        </p:xfrm>
        <a:graphic>
          <a:graphicData uri="http://schemas.openxmlformats.org/drawingml/2006/table">
            <a:tbl>
              <a:tblPr/>
              <a:tblGrid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54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691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57188" y="1143000"/>
            <a:ext cx="8301037" cy="85725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Греческий крест разрежьте на несколько частей,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из которых можно сложить квадрат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4000" b="1" dirty="0" smtClean="0">
                <a:ln w="11430"/>
                <a:solidFill>
                  <a:srgbClr val="8E162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Комплекс упражнений «Танцуйте сидя»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7890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smtClean="0"/>
              <a:t> </a:t>
            </a:r>
            <a:endParaRPr lang="ru-RU" smtClean="0"/>
          </a:p>
          <a:p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3286125" y="1500188"/>
            <a:ext cx="5715000" cy="4929187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Мы все вместе улыбнемся,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Подмигнем слегка друг другу,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Вправо, влево повернемся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(повороты влево - вправо)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И кивнем затем по кругу.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(наклоны влево - вправо)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Все идеи победили,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Вверх взметнулись наши руки.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(поднимают руки вверх – вниз)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Груз забот с себя стряхнули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И продолжим путь науки.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(встряхнули кистями рук)</a:t>
            </a:r>
            <a:endParaRPr lang="ru-RU" sz="22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http://svetly5school.narod.ru/haker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63" y="2071688"/>
            <a:ext cx="2700337" cy="25193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ln w="11430"/>
                <a:solidFill>
                  <a:srgbClr val="8E162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sz="4000" b="1" dirty="0" smtClean="0">
                <a:ln w="11430"/>
                <a:solidFill>
                  <a:srgbClr val="8E162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4000" b="1" dirty="0" smtClean="0">
                <a:ln w="11430"/>
                <a:solidFill>
                  <a:srgbClr val="8E162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Цели урока:   </a:t>
            </a:r>
            <a:br>
              <a:rPr lang="ru-RU" sz="4000" b="1" dirty="0" smtClean="0">
                <a:ln w="11430"/>
                <a:solidFill>
                  <a:srgbClr val="8E162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</a:br>
            <a:endParaRPr lang="ru-RU" sz="4000" b="1" dirty="0">
              <a:ln w="11430"/>
              <a:solidFill>
                <a:srgbClr val="8E162A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2000250"/>
            <a:ext cx="8229600" cy="40259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обобщить и систематизировать теоретические знания по теме "Четырехугольники";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совершенствовать навыки решения задач по данной теме;</a:t>
            </a:r>
            <a:endParaRPr lang="en-U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развивать грамотную математическую речь.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6387" name="Picture 11" descr="J03012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38" y="214313"/>
            <a:ext cx="18288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ln w="11430"/>
                <a:solidFill>
                  <a:srgbClr val="8E162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Творческое задание</a:t>
            </a:r>
            <a:endParaRPr lang="ru-RU" sz="4000" b="1" dirty="0">
              <a:ln w="11430"/>
              <a:solidFill>
                <a:srgbClr val="8E162A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71750" y="2428875"/>
            <a:ext cx="6157913" cy="1500188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Игра «Поле чудес»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Знаешь ли ты?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000240"/>
            <a:ext cx="2340000" cy="2340000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n w="11430"/>
                <a:solidFill>
                  <a:srgbClr val="8E162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I </a:t>
            </a:r>
            <a:r>
              <a:rPr lang="ru-RU" sz="2400" b="1" dirty="0" smtClean="0">
                <a:ln w="11430"/>
                <a:solidFill>
                  <a:srgbClr val="8E162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команда </a:t>
            </a:r>
            <a:br>
              <a:rPr lang="ru-RU" sz="2400" b="1" dirty="0" smtClean="0">
                <a:ln w="11430"/>
                <a:solidFill>
                  <a:srgbClr val="8E162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400" b="1" dirty="0" smtClean="0">
                <a:ln w="11430"/>
                <a:solidFill>
                  <a:srgbClr val="8E162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Что в переводе с греческого обозначает «рассекающая углы»</a:t>
            </a:r>
            <a:endParaRPr lang="ru-RU" sz="2400" b="1" dirty="0">
              <a:ln w="11430"/>
              <a:solidFill>
                <a:srgbClr val="8E162A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71625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Д</a:t>
            </a:r>
            <a:endParaRPr lang="ru-RU" sz="3200" b="1" dirty="0">
              <a:solidFill>
                <a:srgbClr val="8E162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86625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Ь</a:t>
            </a:r>
            <a:endParaRPr lang="ru-RU" sz="3200" b="1" dirty="0">
              <a:solidFill>
                <a:srgbClr val="8E162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72250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Л</a:t>
            </a:r>
            <a:endParaRPr lang="ru-RU" sz="3200" b="1" dirty="0">
              <a:solidFill>
                <a:srgbClr val="8E162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57875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3200" b="1" dirty="0">
              <a:solidFill>
                <a:srgbClr val="8E162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000375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3200" b="1" dirty="0">
              <a:solidFill>
                <a:srgbClr val="8E162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 rot="10800000" flipV="1">
            <a:off x="2286000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И</a:t>
            </a:r>
            <a:endParaRPr lang="ru-RU" sz="3200" b="1" dirty="0">
              <a:solidFill>
                <a:srgbClr val="8E162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714750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Г</a:t>
            </a:r>
            <a:endParaRPr lang="ru-RU" sz="3200" b="1" dirty="0">
              <a:solidFill>
                <a:srgbClr val="8E162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29125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3200" b="1" dirty="0">
              <a:solidFill>
                <a:srgbClr val="8E162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143500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Н</a:t>
            </a:r>
            <a:endParaRPr lang="ru-RU" sz="3200" b="1" dirty="0">
              <a:solidFill>
                <a:srgbClr val="8E162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571625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286625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572250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857875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000375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 rot="10800000" flipV="1">
            <a:off x="2286000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714750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429125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5143500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Параллелограмм 30"/>
          <p:cNvSpPr/>
          <p:nvPr/>
        </p:nvSpPr>
        <p:spPr>
          <a:xfrm>
            <a:off x="2928938" y="3857625"/>
            <a:ext cx="3500437" cy="1785938"/>
          </a:xfrm>
          <a:prstGeom prst="parallelogram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3357563" y="3857625"/>
            <a:ext cx="2643187" cy="178593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2928938" y="3857625"/>
            <a:ext cx="3500437" cy="178593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n w="11430"/>
                <a:solidFill>
                  <a:srgbClr val="8E162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II </a:t>
            </a:r>
            <a:r>
              <a:rPr lang="ru-RU" sz="2400" b="1" dirty="0" smtClean="0">
                <a:ln w="11430"/>
                <a:solidFill>
                  <a:srgbClr val="8E162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команда </a:t>
            </a:r>
            <a:br>
              <a:rPr lang="ru-RU" sz="2400" b="1" dirty="0" smtClean="0">
                <a:ln w="11430"/>
                <a:solidFill>
                  <a:srgbClr val="8E162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400" b="1" dirty="0" smtClean="0">
                <a:ln w="11430"/>
                <a:solidFill>
                  <a:srgbClr val="8E162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Что в переводе с греческого обозначает «земледелие»</a:t>
            </a:r>
            <a:endParaRPr lang="ru-RU" sz="2400" b="1" dirty="0">
              <a:ln w="11430"/>
              <a:solidFill>
                <a:srgbClr val="8E162A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72250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И</a:t>
            </a:r>
            <a:endParaRPr lang="ru-RU" sz="3200" b="1" dirty="0">
              <a:solidFill>
                <a:srgbClr val="8E162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57875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sz="3200" b="1" dirty="0">
              <a:solidFill>
                <a:srgbClr val="8E162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3500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Т</a:t>
            </a:r>
            <a:endParaRPr lang="ru-RU" sz="3200" b="1" dirty="0">
              <a:solidFill>
                <a:srgbClr val="8E162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3200" b="1" dirty="0">
              <a:solidFill>
                <a:srgbClr val="8E162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1571625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Г</a:t>
            </a:r>
            <a:endParaRPr lang="ru-RU" sz="3200" b="1" dirty="0">
              <a:solidFill>
                <a:srgbClr val="8E162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00375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3200" b="1" dirty="0">
              <a:solidFill>
                <a:srgbClr val="8E162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14750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М</a:t>
            </a:r>
            <a:endParaRPr lang="ru-RU" sz="3200" b="1" dirty="0">
              <a:solidFill>
                <a:srgbClr val="8E162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429125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3200" b="1" dirty="0">
              <a:solidFill>
                <a:srgbClr val="8E162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72250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857875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143500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286000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rot="10800000" flipV="1">
            <a:off x="1571625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000375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714750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429125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286625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Я</a:t>
            </a:r>
            <a:endParaRPr lang="ru-RU" sz="3200" b="1" dirty="0">
              <a:solidFill>
                <a:srgbClr val="8E162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286625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1746" name="Picture 2" descr="D:\+ картинки\картинки\figu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3643314"/>
            <a:ext cx="2953060" cy="2428892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txBody>
          <a:bodyPr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n w="11430"/>
                <a:solidFill>
                  <a:srgbClr val="8E162A"/>
                </a:solidFill>
                <a:latin typeface="Arial Black" pitchFamily="34" charset="0"/>
              </a:rPr>
              <a:t>III </a:t>
            </a:r>
            <a:r>
              <a:rPr lang="ru-RU" sz="2400" b="1" dirty="0" smtClean="0">
                <a:ln w="11430"/>
                <a:solidFill>
                  <a:srgbClr val="8E162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команда </a:t>
            </a:r>
            <a:r>
              <a:rPr lang="ru-RU" sz="2400" b="1" dirty="0" smtClean="0">
                <a:ln w="11430"/>
                <a:solidFill>
                  <a:srgbClr val="8E162A"/>
                </a:solidFill>
                <a:latin typeface="Arial Black" pitchFamily="34" charset="0"/>
              </a:rPr>
              <a:t/>
            </a:r>
            <a:br>
              <a:rPr lang="ru-RU" sz="2400" b="1" dirty="0" smtClean="0">
                <a:ln w="11430"/>
                <a:solidFill>
                  <a:srgbClr val="8E162A"/>
                </a:solidFill>
                <a:latin typeface="Arial Black" pitchFamily="34" charset="0"/>
              </a:rPr>
            </a:br>
            <a:r>
              <a:rPr lang="ru-RU" sz="2400" b="1" dirty="0" smtClean="0">
                <a:ln w="11430"/>
                <a:solidFill>
                  <a:srgbClr val="8E162A"/>
                </a:solidFill>
                <a:latin typeface="Arial Black" pitchFamily="34" charset="0"/>
              </a:rPr>
              <a:t>Что в переводе с греческого </a:t>
            </a:r>
            <a:r>
              <a:rPr lang="ru-RU" sz="2400" b="1" dirty="0" smtClean="0">
                <a:ln w="11430"/>
                <a:solidFill>
                  <a:srgbClr val="8E162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обозначает </a:t>
            </a:r>
            <a:r>
              <a:rPr lang="ru-RU" sz="2400" b="1" dirty="0" smtClean="0">
                <a:ln w="11430"/>
                <a:solidFill>
                  <a:srgbClr val="8E162A"/>
                </a:solidFill>
                <a:latin typeface="Arial Black" pitchFamily="34" charset="0"/>
              </a:rPr>
              <a:t>«бубен»</a:t>
            </a:r>
            <a:endParaRPr lang="ru-RU" sz="2400" b="1" dirty="0">
              <a:ln w="11430"/>
              <a:solidFill>
                <a:srgbClr val="8E162A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71813" y="2071688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sz="3200" b="1" dirty="0">
              <a:solidFill>
                <a:srgbClr val="8E162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86188" y="2071688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3200" b="1" dirty="0">
              <a:solidFill>
                <a:srgbClr val="8E162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00563" y="2071688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М</a:t>
            </a:r>
            <a:endParaRPr lang="ru-RU" sz="3200" b="1" dirty="0">
              <a:solidFill>
                <a:srgbClr val="8E162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14938" y="2071688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Б</a:t>
            </a:r>
            <a:endParaRPr lang="ru-RU" sz="3200" b="1" dirty="0">
              <a:solidFill>
                <a:srgbClr val="8E162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71813" y="2071688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786188" y="2071688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500563" y="2071688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214938" y="2071688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Ромб 19"/>
          <p:cNvSpPr/>
          <p:nvPr/>
        </p:nvSpPr>
        <p:spPr>
          <a:xfrm>
            <a:off x="2857500" y="3786188"/>
            <a:ext cx="3214688" cy="2357437"/>
          </a:xfrm>
          <a:prstGeom prst="diamond">
            <a:avLst/>
          </a:prstGeom>
          <a:solidFill>
            <a:schemeClr val="accent6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20" grpId="0" animBg="1"/>
      <p:bldP spid="20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n w="11430"/>
                <a:solidFill>
                  <a:srgbClr val="8E162A"/>
                </a:solidFill>
                <a:latin typeface="Arial Black" pitchFamily="34" charset="0"/>
              </a:rPr>
              <a:t>IV </a:t>
            </a:r>
            <a:r>
              <a:rPr lang="ru-RU" sz="2400" b="1" dirty="0" smtClean="0">
                <a:ln w="11430"/>
                <a:solidFill>
                  <a:srgbClr val="8E162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команда </a:t>
            </a:r>
            <a:r>
              <a:rPr lang="ru-RU" sz="2400" b="1" dirty="0" smtClean="0">
                <a:ln w="11430"/>
                <a:solidFill>
                  <a:srgbClr val="8E162A"/>
                </a:solidFill>
                <a:latin typeface="Arial Black" pitchFamily="34" charset="0"/>
              </a:rPr>
              <a:t/>
            </a:r>
            <a:br>
              <a:rPr lang="ru-RU" sz="2400" b="1" dirty="0" smtClean="0">
                <a:ln w="11430"/>
                <a:solidFill>
                  <a:srgbClr val="8E162A"/>
                </a:solidFill>
                <a:latin typeface="Arial Black" pitchFamily="34" charset="0"/>
              </a:rPr>
            </a:br>
            <a:r>
              <a:rPr lang="ru-RU" sz="2400" b="1" dirty="0" smtClean="0">
                <a:ln w="11430"/>
                <a:solidFill>
                  <a:srgbClr val="8E162A"/>
                </a:solidFill>
                <a:latin typeface="Arial Black" pitchFamily="34" charset="0"/>
              </a:rPr>
              <a:t>Что в переводе с греческого </a:t>
            </a:r>
            <a:r>
              <a:rPr lang="ru-RU" sz="2400" b="1" dirty="0" smtClean="0">
                <a:ln w="11430"/>
                <a:solidFill>
                  <a:srgbClr val="8E162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обозначает </a:t>
            </a:r>
            <a:r>
              <a:rPr lang="ru-RU" sz="2400" b="1" dirty="0" smtClean="0">
                <a:ln w="11430"/>
                <a:solidFill>
                  <a:srgbClr val="8E162A"/>
                </a:solidFill>
                <a:latin typeface="Arial Black" pitchFamily="34" charset="0"/>
              </a:rPr>
              <a:t>«столик»</a:t>
            </a:r>
            <a:endParaRPr lang="ru-RU" sz="2400" b="1" dirty="0">
              <a:ln w="11430"/>
              <a:solidFill>
                <a:srgbClr val="8E162A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72250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Я</a:t>
            </a:r>
            <a:endParaRPr lang="ru-RU" sz="3200" b="1" dirty="0">
              <a:solidFill>
                <a:srgbClr val="8E162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57875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И</a:t>
            </a:r>
            <a:endParaRPr lang="ru-RU" sz="3200" b="1" dirty="0">
              <a:solidFill>
                <a:srgbClr val="8E162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3500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Ц</a:t>
            </a:r>
            <a:endParaRPr lang="ru-RU" sz="3200" b="1" dirty="0">
              <a:solidFill>
                <a:srgbClr val="8E162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sz="3200" b="1" dirty="0">
              <a:solidFill>
                <a:srgbClr val="8E162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1571625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Т</a:t>
            </a:r>
            <a:endParaRPr lang="ru-RU" sz="3200" b="1" dirty="0">
              <a:solidFill>
                <a:srgbClr val="8E162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00375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3200" b="1" dirty="0">
              <a:solidFill>
                <a:srgbClr val="8E162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14750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П</a:t>
            </a:r>
            <a:endParaRPr lang="ru-RU" sz="3200" b="1" dirty="0">
              <a:solidFill>
                <a:srgbClr val="8E162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429125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3200" b="1" dirty="0">
              <a:solidFill>
                <a:srgbClr val="8E162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72250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857875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143500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286000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 rot="10800000" flipV="1">
            <a:off x="1571625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000375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714750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429125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Трапеция 22"/>
          <p:cNvSpPr/>
          <p:nvPr/>
        </p:nvSpPr>
        <p:spPr>
          <a:xfrm>
            <a:off x="3357563" y="3857625"/>
            <a:ext cx="2214562" cy="2000250"/>
          </a:xfrm>
          <a:prstGeom prst="trapezoid">
            <a:avLst/>
          </a:prstGeom>
          <a:solidFill>
            <a:srgbClr val="00B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5FB13"/>
                                      </p:to>
                                    </p:animClr>
                                    <p:animClr clrSpc="rgb">
                                      <p:cBhvr>
                                        <p:cTn id="1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5FB13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3" grpId="0" animBg="1"/>
      <p:bldP spid="23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n w="11430"/>
                <a:solidFill>
                  <a:srgbClr val="8E162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V </a:t>
            </a:r>
            <a:r>
              <a:rPr lang="ru-RU" sz="2400" b="1" dirty="0" smtClean="0">
                <a:ln w="11430"/>
                <a:solidFill>
                  <a:srgbClr val="8E162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команда</a:t>
            </a:r>
            <a:br>
              <a:rPr lang="ru-RU" sz="2400" b="1" dirty="0" smtClean="0">
                <a:ln w="11430"/>
                <a:solidFill>
                  <a:srgbClr val="8E162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400" b="1" dirty="0" smtClean="0">
                <a:ln w="11430"/>
                <a:solidFill>
                  <a:srgbClr val="8E162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Он фигура замечательная: как его не поверни, все четыре стороны у него равны</a:t>
            </a:r>
            <a:endParaRPr lang="ru-RU" sz="2400" b="1" dirty="0">
              <a:ln w="11430"/>
              <a:solidFill>
                <a:srgbClr val="8E162A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875" y="3786188"/>
            <a:ext cx="1979613" cy="1979612"/>
          </a:xfrm>
          <a:prstGeom prst="rect">
            <a:avLst/>
          </a:prstGeom>
          <a:solidFill>
            <a:srgbClr val="D5BBD5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572250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Т</a:t>
            </a:r>
            <a:endParaRPr lang="ru-RU" sz="3200" b="1" dirty="0">
              <a:solidFill>
                <a:srgbClr val="8E162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57875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3200" b="1" dirty="0">
              <a:solidFill>
                <a:srgbClr val="8E162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43500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sz="3200" b="1" dirty="0">
              <a:solidFill>
                <a:srgbClr val="8E162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К</a:t>
            </a:r>
            <a:endParaRPr lang="ru-RU" sz="3200" b="1" dirty="0">
              <a:solidFill>
                <a:srgbClr val="8E162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00375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ru-RU" sz="3200" b="1" dirty="0">
              <a:solidFill>
                <a:srgbClr val="8E162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14750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3200" b="1" dirty="0">
              <a:solidFill>
                <a:srgbClr val="8E162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429125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8E162A"/>
                </a:solidFill>
                <a:latin typeface="Arial" pitchFamily="34" charset="0"/>
                <a:cs typeface="Arial" pitchFamily="34" charset="0"/>
              </a:rPr>
              <a:t>Д</a:t>
            </a:r>
            <a:endParaRPr lang="ru-RU" sz="3200" b="1" dirty="0">
              <a:solidFill>
                <a:srgbClr val="8E162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72250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857875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143500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286000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000375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714750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429125" y="2000250"/>
            <a:ext cx="720725" cy="1260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11430"/>
                <a:solidFill>
                  <a:srgbClr val="8E162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Критерии итоговой отметки</a:t>
            </a:r>
            <a:endParaRPr lang="ru-RU" b="1" dirty="0">
              <a:ln w="11430"/>
              <a:solidFill>
                <a:srgbClr val="8E162A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00163" y="1773238"/>
            <a:ext cx="6543675" cy="3311525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48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44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7-6 </a:t>
            </a:r>
            <a:r>
              <a:rPr lang="en-US" sz="44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4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балов – «5»</a:t>
            </a:r>
          </a:p>
          <a:p>
            <a:pPr algn="ctr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44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44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5- 4</a:t>
            </a:r>
            <a:r>
              <a:rPr lang="en-US" sz="44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бала – «4»</a:t>
            </a:r>
          </a:p>
          <a:p>
            <a:pPr algn="ctr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44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  3</a:t>
            </a:r>
            <a:r>
              <a:rPr lang="en-US" sz="44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4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бала  – «3»</a:t>
            </a:r>
            <a:endParaRPr lang="en-US" sz="44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4" name="Рисунок 3" descr="http://im2-tub-ru.yandex.net/i?id=172778477-67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143380"/>
            <a:ext cx="2340000" cy="2340000"/>
          </a:xfrm>
          <a:prstGeom prst="ellipse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96908"/>
          </a:xfrm>
        </p:spPr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ln w="11430"/>
                <a:solidFill>
                  <a:srgbClr val="8E162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Домашнее задание</a:t>
            </a:r>
            <a:endParaRPr lang="ru-RU" sz="4000" b="1" dirty="0">
              <a:ln w="11430"/>
              <a:solidFill>
                <a:srgbClr val="8E162A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600200"/>
            <a:ext cx="8329612" cy="2114550"/>
          </a:xfrm>
        </p:spPr>
        <p:txBody>
          <a:bodyPr rtlCol="0"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Подготовка к контрольной работе: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вопросы к главе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II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стр.160;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карточки с задачами;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творческое задание: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прямоугольник разрежьте на две части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так,чтобы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можно было сложить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квадрат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357563" y="3857625"/>
          <a:ext cx="1617662" cy="1646238"/>
        </p:xfrm>
        <a:graphic>
          <a:graphicData uri="http://schemas.openxmlformats.org/drawingml/2006/table">
            <a:tbl>
              <a:tblPr/>
              <a:tblGrid>
                <a:gridCol w="179705"/>
                <a:gridCol w="179705"/>
                <a:gridCol w="179705"/>
                <a:gridCol w="179705"/>
                <a:gridCol w="179705"/>
                <a:gridCol w="179705"/>
                <a:gridCol w="179705"/>
                <a:gridCol w="179705"/>
                <a:gridCol w="179705"/>
              </a:tblGrid>
              <a:tr h="179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rgbClr val="8E16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Образование есть то,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rgbClr val="8E16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что остается, когда все</a:t>
            </a:r>
            <a:endParaRPr lang="en-US" sz="4000" b="1" dirty="0" smtClean="0">
              <a:solidFill>
                <a:srgbClr val="8E16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rgbClr val="8E16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выученное уже забыто   </a:t>
            </a:r>
            <a:endParaRPr lang="en-US" sz="4000" b="1" dirty="0" smtClean="0">
              <a:solidFill>
                <a:srgbClr val="8E16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rgbClr val="8E16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М.Лауэ</a:t>
            </a:r>
            <a:endParaRPr lang="ru-RU" sz="4000" b="1" dirty="0">
              <a:solidFill>
                <a:srgbClr val="8E16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714380"/>
          </a:xfrm>
        </p:spPr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ln w="11430"/>
                <a:solidFill>
                  <a:srgbClr val="8E162A"/>
                </a:solidFill>
                <a:latin typeface="Arial Black" pitchFamily="34" charset="0"/>
              </a:rPr>
              <a:t>Рефлексия</a:t>
            </a:r>
            <a:endParaRPr lang="ru-RU" sz="4000" b="1" dirty="0">
              <a:ln w="11430"/>
              <a:solidFill>
                <a:srgbClr val="8E162A"/>
              </a:solidFill>
              <a:latin typeface="Arial Black" pitchFamily="34" charset="0"/>
            </a:endParaRPr>
          </a:p>
        </p:txBody>
      </p:sp>
      <p:sp>
        <p:nvSpPr>
          <p:cNvPr id="4915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28813"/>
            <a:ext cx="4038600" cy="41973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400" smtClean="0">
                <a:latin typeface="Arial" charset="0"/>
                <a:cs typeface="Arial" charset="0"/>
              </a:rPr>
              <a:t> </a:t>
            </a:r>
          </a:p>
          <a:p>
            <a:r>
              <a:rPr lang="ru-RU" sz="2400" smtClean="0">
                <a:latin typeface="Arial" charset="0"/>
                <a:cs typeface="Arial" charset="0"/>
              </a:rPr>
              <a:t>сегодня я узнал…            </a:t>
            </a:r>
          </a:p>
          <a:p>
            <a:r>
              <a:rPr lang="ru-RU" sz="2400" smtClean="0">
                <a:latin typeface="Arial" charset="0"/>
                <a:cs typeface="Arial" charset="0"/>
              </a:rPr>
              <a:t> было интересно…                </a:t>
            </a:r>
          </a:p>
          <a:p>
            <a:r>
              <a:rPr lang="en-US" sz="2400" smtClean="0">
                <a:latin typeface="Arial" charset="0"/>
                <a:cs typeface="Arial" charset="0"/>
              </a:rPr>
              <a:t> </a:t>
            </a:r>
            <a:r>
              <a:rPr lang="ru-RU" sz="2400" smtClean="0">
                <a:latin typeface="Arial" charset="0"/>
                <a:cs typeface="Arial" charset="0"/>
              </a:rPr>
              <a:t>было трудно… </a:t>
            </a:r>
          </a:p>
          <a:p>
            <a:r>
              <a:rPr lang="ru-RU" sz="2400" smtClean="0">
                <a:latin typeface="Arial" charset="0"/>
                <a:cs typeface="Arial" charset="0"/>
              </a:rPr>
              <a:t> я выполнял задания…       </a:t>
            </a:r>
          </a:p>
          <a:p>
            <a:r>
              <a:rPr lang="ru-RU" sz="2400" smtClean="0">
                <a:latin typeface="Arial" charset="0"/>
                <a:cs typeface="Arial" charset="0"/>
              </a:rPr>
              <a:t> я понял, что…                      </a:t>
            </a:r>
          </a:p>
          <a:p>
            <a:r>
              <a:rPr lang="ru-RU" sz="2400" smtClean="0">
                <a:latin typeface="Arial" charset="0"/>
                <a:cs typeface="Arial" charset="0"/>
              </a:rPr>
              <a:t>  теперь я могу… </a:t>
            </a:r>
          </a:p>
          <a:p>
            <a:r>
              <a:rPr lang="ru-RU" sz="2400" smtClean="0">
                <a:latin typeface="Arial" charset="0"/>
                <a:cs typeface="Arial" charset="0"/>
              </a:rPr>
              <a:t> я почувствовал, что…       </a:t>
            </a:r>
          </a:p>
          <a:p>
            <a:endParaRPr lang="ru-RU" smtClean="0"/>
          </a:p>
        </p:txBody>
      </p:sp>
      <p:sp>
        <p:nvSpPr>
          <p:cNvPr id="4915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928813"/>
            <a:ext cx="4038600" cy="41973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400" b="1" smtClean="0">
                <a:latin typeface="Arial" charset="0"/>
                <a:cs typeface="Arial" charset="0"/>
              </a:rPr>
              <a:t> </a:t>
            </a:r>
          </a:p>
          <a:p>
            <a:r>
              <a:rPr lang="ru-RU" sz="2400" smtClean="0">
                <a:latin typeface="Arial" charset="0"/>
                <a:cs typeface="Arial" charset="0"/>
              </a:rPr>
              <a:t>я приобрел…                          </a:t>
            </a:r>
          </a:p>
          <a:p>
            <a:r>
              <a:rPr lang="ru-RU" sz="2400" smtClean="0">
                <a:latin typeface="Arial" charset="0"/>
                <a:cs typeface="Arial" charset="0"/>
              </a:rPr>
              <a:t>я научился… </a:t>
            </a:r>
          </a:p>
          <a:p>
            <a:r>
              <a:rPr lang="ru-RU" sz="2400" smtClean="0">
                <a:latin typeface="Arial" charset="0"/>
                <a:cs typeface="Arial" charset="0"/>
              </a:rPr>
              <a:t> у меня получилось …    </a:t>
            </a:r>
          </a:p>
          <a:p>
            <a:r>
              <a:rPr lang="ru-RU" sz="2400" smtClean="0">
                <a:latin typeface="Arial" charset="0"/>
                <a:cs typeface="Arial" charset="0"/>
              </a:rPr>
              <a:t> я смог…                             </a:t>
            </a:r>
          </a:p>
          <a:p>
            <a:r>
              <a:rPr lang="ru-RU" sz="2400" smtClean="0">
                <a:latin typeface="Arial" charset="0"/>
                <a:cs typeface="Arial" charset="0"/>
              </a:rPr>
              <a:t> я попробую…</a:t>
            </a:r>
          </a:p>
          <a:p>
            <a:r>
              <a:rPr lang="ru-RU" sz="2400" smtClean="0">
                <a:latin typeface="Arial" charset="0"/>
                <a:cs typeface="Arial" charset="0"/>
              </a:rPr>
              <a:t> меня удивило…               </a:t>
            </a:r>
          </a:p>
          <a:p>
            <a:r>
              <a:rPr lang="ru-RU" sz="2400" smtClean="0">
                <a:latin typeface="Arial" charset="0"/>
                <a:cs typeface="Arial" charset="0"/>
              </a:rPr>
              <a:t>урок дал мне для жизни…                              </a:t>
            </a:r>
          </a:p>
          <a:p>
            <a:endParaRPr lang="ru-RU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42938" y="1214438"/>
            <a:ext cx="8229600" cy="785812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Допишите одно из предложений, выбирая начало фразы из рефлексивного экрана :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571504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11430"/>
                <a:solidFill>
                  <a:srgbClr val="8E162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Правила работы в группе</a:t>
            </a:r>
            <a:endParaRPr lang="ru-RU" b="1" dirty="0">
              <a:ln w="11430"/>
              <a:solidFill>
                <a:srgbClr val="8E162A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785813"/>
            <a:ext cx="8229600" cy="51689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Выбрать капитана.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Капитаны  по ходу урока заполняют оценочные листы для своей группы.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конце урока капитаны подсчитывают баллы, набранные каждым участником и всей командой в целом.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25" y="2714625"/>
          <a:ext cx="7143750" cy="392906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28628"/>
                <a:gridCol w="3786214"/>
                <a:gridCol w="1571636"/>
                <a:gridCol w="1357322"/>
              </a:tblGrid>
              <a:tr h="423626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cs typeface="Arial" pitchFamily="34" charset="0"/>
                        </a:rPr>
                        <a:t>Вид работы</a:t>
                      </a:r>
                      <a:endParaRPr lang="ru-RU" sz="16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Вид оценки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Отметка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362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Выбери четырехугольник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в/о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0288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Определение и свойства выбранной фигуры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в/о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520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Тест по теории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с/о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0288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Указать номера верных утверждений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с/о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520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Решение задач по группам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о/г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520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В свободную минутку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в/о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520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Игра «Поле чудес»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с/о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520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Итоговая отметка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с/о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ln w="11430"/>
                <a:solidFill>
                  <a:srgbClr val="8E162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Проверка настроения</a:t>
            </a:r>
            <a:endParaRPr lang="ru-RU" sz="4000" b="1" dirty="0">
              <a:ln w="11430"/>
              <a:solidFill>
                <a:srgbClr val="8E162A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714375" y="2357438"/>
            <a:ext cx="1800225" cy="1800225"/>
          </a:xfrm>
          <a:prstGeom prst="smileyFace">
            <a:avLst>
              <a:gd name="adj" fmla="val -348"/>
            </a:avLst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C000"/>
              </a:solidFill>
            </a:endParaRPr>
          </a:p>
        </p:txBody>
      </p:sp>
      <p:sp>
        <p:nvSpPr>
          <p:cNvPr id="5" name="Улыбающееся лицо 4"/>
          <p:cNvSpPr/>
          <p:nvPr/>
        </p:nvSpPr>
        <p:spPr>
          <a:xfrm>
            <a:off x="3643313" y="2357438"/>
            <a:ext cx="1800225" cy="1800225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8E162A"/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>
          <a:xfrm>
            <a:off x="6429375" y="2357438"/>
            <a:ext cx="1800225" cy="1800225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C00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28625" y="4786313"/>
            <a:ext cx="1357313" cy="428625"/>
          </a:xfrm>
          <a:prstGeom prst="rect">
            <a:avLst/>
          </a:prstGeom>
        </p:spPr>
        <p:txBody>
          <a:bodyPr anchor="ctr">
            <a:normAutofit fontScale="6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71500" y="4572000"/>
            <a:ext cx="2071688" cy="428625"/>
          </a:xfrm>
          <a:prstGeom prst="rect">
            <a:avLst/>
          </a:prstGeom>
        </p:spPr>
        <p:txBody>
          <a:bodyPr anchor="ctr">
            <a:normAutofit fontScale="5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Равнодушное</a:t>
            </a:r>
            <a:endParaRPr lang="ru-RU" sz="4000" dirty="0">
              <a:solidFill>
                <a:srgbClr val="C0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733425" y="5091113"/>
            <a:ext cx="1357313" cy="428625"/>
          </a:xfrm>
          <a:prstGeom prst="rect">
            <a:avLst/>
          </a:prstGeom>
        </p:spPr>
        <p:txBody>
          <a:bodyPr anchor="ctr">
            <a:normAutofit fontScale="6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643313" y="4572000"/>
            <a:ext cx="2071687" cy="4286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200" dirty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Отличное</a:t>
            </a:r>
            <a:endParaRPr lang="ru-RU" sz="2200" dirty="0">
              <a:solidFill>
                <a:srgbClr val="C0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6429375" y="4572000"/>
            <a:ext cx="2071688" cy="4286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200" dirty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Плохое</a:t>
            </a:r>
            <a:endParaRPr lang="ru-RU" sz="2200" dirty="0">
              <a:solidFill>
                <a:srgbClr val="C0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Спасибо за урок</a:t>
            </a:r>
          </a:p>
        </p:txBody>
      </p:sp>
      <p:pic>
        <p:nvPicPr>
          <p:cNvPr id="51202" name="Picture 3" descr="C:\Documents and Settings\Admin\Local Settings\Temporary Internet Files\Content.IE5\SV18LHGW\MC90035434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7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643042" y="1714488"/>
            <a:ext cx="5715040" cy="36009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accent2">
                <a:lumMod val="75000"/>
              </a:schemeClr>
            </a:solidFill>
            <a:bevel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1430"/>
              <a:solidFill>
                <a:srgbClr val="8E162A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solidFill>
                  <a:srgbClr val="8E162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Спасибо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solidFill>
                  <a:srgbClr val="8E162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 всем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solidFill>
                  <a:srgbClr val="8E162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за работу 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1430"/>
              <a:solidFill>
                <a:srgbClr val="8E162A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ln w="11430"/>
                <a:solidFill>
                  <a:srgbClr val="8E162A"/>
                </a:solidFill>
                <a:latin typeface="Arial Black" pitchFamily="34" charset="0"/>
              </a:rPr>
              <a:t>Литература</a:t>
            </a:r>
            <a:endParaRPr lang="ru-RU" sz="4000" b="1" dirty="0">
              <a:ln w="11430"/>
              <a:solidFill>
                <a:srgbClr val="8E162A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357313"/>
            <a:ext cx="8229600" cy="4668837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Геометрия 7-9 классы. Л.С.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Атанасян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Контрольные работы по геометрии 8 класс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   Н.Б. Мельникова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Геометрия. Задачник – практикум для 8 класса.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   (к учебнику  Л.С.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Атанасяна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). Н.Б. Мельникова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Поурочные разработки по геометрии 8 класс.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   Н.Ф. Гаврилова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Геометрия на клетчатой бумаге.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   И. Смирнова, В. Смирнов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Современный урок (педагогика нового времени).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   С.В.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Кульневич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, Т.П.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Лакоценина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800" u="sng" dirty="0" smtClean="0">
                <a:hlinkClick r:id="rId2"/>
              </a:rPr>
              <a:t>http://svetly5school.narod.ru/metod61.html</a:t>
            </a:r>
            <a:r>
              <a:rPr lang="en-US" sz="1800" u="sng" dirty="0" smtClean="0"/>
              <a:t> -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картинки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800" u="sng" dirty="0" smtClean="0">
                <a:hlinkClick r:id="rId3"/>
              </a:rPr>
              <a:t>http://images.yandex.ru/yandsearch?like=static3.depositphotos.com%2F1004357%2F180%2Fi%2F950%2Fdepositphotos_1808539-Man-And-question.jpg&amp;text=</a:t>
            </a:r>
            <a:r>
              <a:rPr lang="en-US" sz="1800" u="sng" dirty="0" err="1" smtClean="0">
                <a:hlinkClick r:id="rId3"/>
              </a:rPr>
              <a:t>картинки</a:t>
            </a:r>
            <a:endParaRPr lang="ru-RU" sz="1800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285750" y="1071563"/>
            <a:ext cx="8643938" cy="542925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428596" y="142852"/>
            <a:ext cx="8358246" cy="642942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>
                <a:ln w="11430"/>
                <a:solidFill>
                  <a:srgbClr val="8E162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Выбери  четырехугольники</a:t>
            </a:r>
            <a:endParaRPr lang="ru-RU" sz="4000" b="1" dirty="0">
              <a:ln w="11430"/>
              <a:solidFill>
                <a:srgbClr val="8E162A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071563" y="1428750"/>
            <a:ext cx="1714500" cy="1285875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571875" y="1571625"/>
            <a:ext cx="1714500" cy="10715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42938" y="4786313"/>
            <a:ext cx="1143000" cy="150018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7215188" y="1285875"/>
            <a:ext cx="1428750" cy="1643063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араллелограмм 8"/>
          <p:cNvSpPr/>
          <p:nvPr/>
        </p:nvSpPr>
        <p:spPr>
          <a:xfrm>
            <a:off x="2571750" y="4929188"/>
            <a:ext cx="1714500" cy="1143000"/>
          </a:xfrm>
          <a:prstGeom prst="parallelogram">
            <a:avLst/>
          </a:prstGeom>
          <a:solidFill>
            <a:srgbClr val="618D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Трапеция 9"/>
          <p:cNvSpPr/>
          <p:nvPr/>
        </p:nvSpPr>
        <p:spPr>
          <a:xfrm>
            <a:off x="6072188" y="3214688"/>
            <a:ext cx="1500187" cy="1143000"/>
          </a:xfrm>
          <a:prstGeom prst="trapezoid">
            <a:avLst/>
          </a:prstGeom>
          <a:solidFill>
            <a:srgbClr val="8E16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авильный пятиугольник 10"/>
          <p:cNvSpPr/>
          <p:nvPr/>
        </p:nvSpPr>
        <p:spPr>
          <a:xfrm>
            <a:off x="5643563" y="1214438"/>
            <a:ext cx="1428750" cy="1428750"/>
          </a:xfrm>
          <a:prstGeom prst="pentagon">
            <a:avLst/>
          </a:prstGeom>
          <a:solidFill>
            <a:srgbClr val="D5BB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Шестиугольник 11"/>
          <p:cNvSpPr/>
          <p:nvPr/>
        </p:nvSpPr>
        <p:spPr>
          <a:xfrm>
            <a:off x="7358063" y="4572000"/>
            <a:ext cx="1500187" cy="1500188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" name="Ромб 12"/>
          <p:cNvSpPr/>
          <p:nvPr/>
        </p:nvSpPr>
        <p:spPr>
          <a:xfrm rot="214243">
            <a:off x="1123950" y="2905125"/>
            <a:ext cx="1601788" cy="1754188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Куб 13"/>
          <p:cNvSpPr/>
          <p:nvPr/>
        </p:nvSpPr>
        <p:spPr>
          <a:xfrm>
            <a:off x="3571875" y="3071813"/>
            <a:ext cx="1428750" cy="1214437"/>
          </a:xfrm>
          <a:prstGeom prst="cube">
            <a:avLst/>
          </a:prstGeom>
          <a:solidFill>
            <a:srgbClr val="4245CE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429250" y="4929188"/>
            <a:ext cx="1428750" cy="107156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798509"/>
          </a:xfrm>
        </p:spPr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ln w="11430"/>
                <a:solidFill>
                  <a:srgbClr val="8E162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Виды четырехугольников</a:t>
            </a:r>
            <a:endParaRPr lang="ru-RU" sz="4000" dirty="0">
              <a:ln w="11430"/>
              <a:solidFill>
                <a:srgbClr val="8E162A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Прямоугольник 3">
            <a:hlinkClick r:id="rId2" action="ppaction://hlinksldjump" tooltip="Параллелограмм"/>
          </p:cNvPr>
          <p:cNvSpPr/>
          <p:nvPr/>
        </p:nvSpPr>
        <p:spPr>
          <a:xfrm>
            <a:off x="1143000" y="1500188"/>
            <a:ext cx="3240088" cy="1260475"/>
          </a:xfrm>
          <a:prstGeom prst="rect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 action="ppaction://hlinksldjump"/>
              </a:rPr>
              <a:t>Параллелограмм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>
            <a:hlinkClick r:id="rId3" action="ppaction://hlinksldjump" tooltip="Ромб"/>
          </p:cNvPr>
          <p:cNvSpPr/>
          <p:nvPr/>
        </p:nvSpPr>
        <p:spPr>
          <a:xfrm>
            <a:off x="5214938" y="1500188"/>
            <a:ext cx="3240087" cy="1260475"/>
          </a:xfrm>
          <a:prstGeom prst="rect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3" action="ppaction://hlinksldjump"/>
              </a:rPr>
              <a:t>Ромб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>
            <a:hlinkClick r:id="rId4" action="ppaction://hlinksldjump" tooltip="Прямоугольник"/>
          </p:cNvPr>
          <p:cNvSpPr/>
          <p:nvPr/>
        </p:nvSpPr>
        <p:spPr>
          <a:xfrm>
            <a:off x="1143000" y="3143250"/>
            <a:ext cx="3240088" cy="1260475"/>
          </a:xfrm>
          <a:prstGeom prst="rect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4" action="ppaction://hlinksldjump"/>
              </a:rPr>
              <a:t>Прямоугольник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>
            <a:hlinkClick r:id="rId5" action="ppaction://hlinksldjump" tooltip="Квадрат"/>
          </p:cNvPr>
          <p:cNvSpPr/>
          <p:nvPr/>
        </p:nvSpPr>
        <p:spPr>
          <a:xfrm>
            <a:off x="5143500" y="3143250"/>
            <a:ext cx="3240088" cy="1260475"/>
          </a:xfrm>
          <a:prstGeom prst="rect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  <a:hlinkClick r:id="rId5" action="ppaction://hlinksldjump"/>
              </a:rPr>
              <a:t>Квадрат</a:t>
            </a:r>
            <a:endParaRPr lang="ru-RU" sz="2800" b="1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>
            <a:hlinkClick r:id="rId6" action="ppaction://hlinkpres?slideindex=1&amp;slidetitle=" tooltip="трапеция"/>
          </p:cNvPr>
          <p:cNvSpPr/>
          <p:nvPr/>
        </p:nvSpPr>
        <p:spPr>
          <a:xfrm>
            <a:off x="3000375" y="4643438"/>
            <a:ext cx="3240088" cy="1260475"/>
          </a:xfrm>
          <a:prstGeom prst="rect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Arial" pitchFamily="34" charset="0"/>
                <a:cs typeface="Arial" pitchFamily="34" charset="0"/>
                <a:hlinkClick r:id="rId7" action="ppaction://hlinksldjump"/>
              </a:rPr>
              <a:t>Трапеция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Управляющая кнопка: далее 8">
            <a:hlinkClick r:id="rId8" action="ppaction://hlinksldjump" highlightClick="1"/>
          </p:cNvPr>
          <p:cNvSpPr/>
          <p:nvPr/>
        </p:nvSpPr>
        <p:spPr>
          <a:xfrm>
            <a:off x="8501063" y="6215063"/>
            <a:ext cx="360362" cy="360362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85818"/>
          </a:xfrm>
        </p:spPr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ln w="11430"/>
                <a:solidFill>
                  <a:srgbClr val="8E162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Параллелограмм</a:t>
            </a:r>
            <a:endParaRPr lang="ru-RU" sz="4000" dirty="0">
              <a:ln w="11430"/>
              <a:solidFill>
                <a:srgbClr val="8E162A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0482" name="Содержимое 4"/>
          <p:cNvSpPr>
            <a:spLocks noGrp="1"/>
          </p:cNvSpPr>
          <p:nvPr>
            <p:ph sz="half" idx="4294967295"/>
          </p:nvPr>
        </p:nvSpPr>
        <p:spPr>
          <a:xfrm>
            <a:off x="4643438" y="1071563"/>
            <a:ext cx="3714750" cy="42862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4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Свойства</a:t>
            </a:r>
          </a:p>
          <a:p>
            <a:pPr lvl="2"/>
            <a:endParaRPr lang="ru-RU" sz="1800" smtClean="0"/>
          </a:p>
        </p:txBody>
      </p:sp>
      <p:sp>
        <p:nvSpPr>
          <p:cNvPr id="7" name="Параллелограмм 6"/>
          <p:cNvSpPr/>
          <p:nvPr/>
        </p:nvSpPr>
        <p:spPr>
          <a:xfrm>
            <a:off x="357188" y="1857375"/>
            <a:ext cx="3143250" cy="1714500"/>
          </a:xfrm>
          <a:prstGeom prst="parallelogram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785813" y="1857375"/>
            <a:ext cx="2286000" cy="17145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V="1">
            <a:off x="357188" y="1857375"/>
            <a:ext cx="3143250" cy="17145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" name="Управляющая кнопка: домой 14">
            <a:hlinkClick r:id="rId2" action="ppaction://hlinksldjump" highlightClick="1"/>
          </p:cNvPr>
          <p:cNvSpPr/>
          <p:nvPr/>
        </p:nvSpPr>
        <p:spPr>
          <a:xfrm>
            <a:off x="8429625" y="6286500"/>
            <a:ext cx="360363" cy="360363"/>
          </a:xfrm>
          <a:prstGeom prst="actionButtonHom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4313" y="3857625"/>
            <a:ext cx="3571875" cy="19081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Четырехугольник,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 которого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противоположные стороны попарно параллельны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08513" y="1643063"/>
            <a:ext cx="3959225" cy="5397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8E1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Диагонали точкой пересечения делятся пополам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608513" y="3714750"/>
            <a:ext cx="3959225" cy="5397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8E1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Диагонали равны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08513" y="5643563"/>
            <a:ext cx="3959225" cy="5397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8E1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Все стороны равны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08513" y="5000625"/>
            <a:ext cx="3959225" cy="5397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8E1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Диагонали перпендикулярны, являются биссектрисами углов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608513" y="4357688"/>
            <a:ext cx="3959225" cy="5397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8E1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Все углы равны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608513" y="3071813"/>
            <a:ext cx="3959225" cy="5397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8E1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Противоположные стороны равны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494" name="Прямоугольник 37"/>
          <p:cNvSpPr>
            <a:spLocks noChangeArrowheads="1"/>
          </p:cNvSpPr>
          <p:nvPr/>
        </p:nvSpPr>
        <p:spPr bwMode="auto">
          <a:xfrm>
            <a:off x="285750" y="1143000"/>
            <a:ext cx="457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>
              <a:latin typeface="Calibri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608513" y="2357438"/>
            <a:ext cx="3959225" cy="5397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8E1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Противоположные углы равны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6" dur="1000" autoRev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2306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1000" autoRev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2306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1000" autoRev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autoRev="1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2306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autoRev="1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2306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autoRev="1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autoRev="1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2306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autoRev="1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2306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autoRev="1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2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9" dur="500" autoRev="1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autoRev="1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autoRev="1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4" dur="500" autoRev="1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5" dur="500" autoRev="1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6" dur="500" autoRev="1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8" grpId="0" build="allAtOnce" animBg="1"/>
      <p:bldP spid="20" grpId="0" build="allAtOnce" animBg="1"/>
      <p:bldP spid="21" grpId="0" build="allAtOnce" animBg="1"/>
      <p:bldP spid="22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428604"/>
            <a:ext cx="8229600" cy="654032"/>
          </a:xfrm>
        </p:spPr>
        <p:txBody>
          <a:bodyPr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ln w="11430"/>
                <a:solidFill>
                  <a:srgbClr val="8E162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Ромб</a:t>
            </a:r>
            <a:endParaRPr lang="ru-RU" sz="4000" dirty="0">
              <a:ln w="11430"/>
              <a:solidFill>
                <a:srgbClr val="8E162A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0" y="4071938"/>
            <a:ext cx="3857625" cy="1285875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8E162A"/>
                </a:solidFill>
              </a:rPr>
              <a:t>                                          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5500" dirty="0" smtClean="0">
              <a:solidFill>
                <a:srgbClr val="8E162A"/>
              </a:solidFill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Параллелограмм,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у которого все стороны равны</a:t>
            </a:r>
            <a:endParaRPr lang="ru-RU" sz="80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Ромб 6"/>
          <p:cNvSpPr/>
          <p:nvPr/>
        </p:nvSpPr>
        <p:spPr>
          <a:xfrm rot="3233862">
            <a:off x="685801" y="1076325"/>
            <a:ext cx="2500312" cy="3500437"/>
          </a:xfrm>
          <a:prstGeom prst="diamond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9" name="Прямая соединительная линия 8"/>
          <p:cNvCxnSpPr>
            <a:stCxn id="7" idx="0"/>
            <a:endCxn id="7" idx="2"/>
          </p:cNvCxnSpPr>
          <p:nvPr/>
        </p:nvCxnSpPr>
        <p:spPr>
          <a:xfrm flipH="1">
            <a:off x="522288" y="1795463"/>
            <a:ext cx="2828925" cy="206375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7" idx="1"/>
          </p:cNvCxnSpPr>
          <p:nvPr/>
        </p:nvCxnSpPr>
        <p:spPr>
          <a:xfrm rot="16200000" flipH="1">
            <a:off x="949325" y="2068513"/>
            <a:ext cx="1989137" cy="148748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4000500" y="928688"/>
            <a:ext cx="4786313" cy="8620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+mj-lt"/>
              </a:rPr>
              <a:t>Свойства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600" b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Управляющая кнопка: домой 21">
            <a:hlinkClick r:id="rId2" action="ppaction://hlinksldjump" highlightClick="1"/>
          </p:cNvPr>
          <p:cNvSpPr/>
          <p:nvPr/>
        </p:nvSpPr>
        <p:spPr>
          <a:xfrm>
            <a:off x="8501063" y="6215063"/>
            <a:ext cx="360362" cy="360362"/>
          </a:xfrm>
          <a:prstGeom prst="actionButtonHom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357688" y="1571625"/>
            <a:ext cx="3959225" cy="5397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8E1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Диагонали точкой пересечения делятся пополам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357688" y="3500438"/>
            <a:ext cx="3959225" cy="5397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8E1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Диагонали равны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429125" y="5429250"/>
            <a:ext cx="3959225" cy="5397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8E1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Все стороны равны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357688" y="4786313"/>
            <a:ext cx="3959225" cy="5397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8E1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Диагонали перпендикулярны, являются биссектрисами углов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357688" y="4143375"/>
            <a:ext cx="3959225" cy="5397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8E1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Все углы равны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357688" y="2857500"/>
            <a:ext cx="3959225" cy="5397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8E1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Противоположные стороны равны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357688" y="2214563"/>
            <a:ext cx="3959225" cy="5397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8E1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Противоположные углы равны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F1AA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F1AA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autoRev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F1AA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autoRev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F1AA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autoRev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8" dur="500" autoRev="1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9" dur="500" autoRev="1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" dur="500" autoRev="1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75" dur="500" autoRev="1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6" dur="500" autoRev="1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" dur="500" autoRev="1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82" dur="500" autoRev="1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3" dur="500" autoRev="1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4" dur="500" autoRev="1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6" grpId="0" build="allAtOnce" animBg="1"/>
      <p:bldP spid="20" grpId="0" build="allAtOnce" animBg="1"/>
      <p:bldP spid="21" grpId="0" uiExpand="1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ln w="11430"/>
                <a:solidFill>
                  <a:srgbClr val="8E162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Прямоугольник</a:t>
            </a:r>
            <a:endParaRPr lang="ru-RU" sz="4000" dirty="0">
              <a:ln w="11430"/>
              <a:solidFill>
                <a:srgbClr val="8E162A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57188" y="4000500"/>
            <a:ext cx="3786187" cy="1697038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Параллелограмм,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у которого все углы прямые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86313" y="1000125"/>
            <a:ext cx="3643312" cy="500063"/>
          </a:xfrm>
        </p:spPr>
        <p:txBody>
          <a:bodyPr rtlCol="0">
            <a:normAutofit fontScale="62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100" b="1" dirty="0" smtClean="0">
                <a:solidFill>
                  <a:srgbClr val="C00000"/>
                </a:solidFill>
                <a:latin typeface="+mj-lt"/>
              </a:rPr>
              <a:t>Свойства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88" y="1785938"/>
            <a:ext cx="3143250" cy="185737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57188" y="1785938"/>
            <a:ext cx="3143250" cy="185737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V="1">
            <a:off x="357188" y="1785938"/>
            <a:ext cx="3143250" cy="185737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Управляющая кнопка: домой 12">
            <a:hlinkClick r:id="rId2" action="ppaction://hlinksldjump" highlightClick="1"/>
          </p:cNvPr>
          <p:cNvSpPr/>
          <p:nvPr/>
        </p:nvSpPr>
        <p:spPr>
          <a:xfrm>
            <a:off x="8501063" y="6286500"/>
            <a:ext cx="360362" cy="360363"/>
          </a:xfrm>
          <a:prstGeom prst="actionButtonHom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18025" y="1571625"/>
            <a:ext cx="3960813" cy="5397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8E1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Диагонали точкой пересечения делятся пополам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518025" y="3500438"/>
            <a:ext cx="3960813" cy="5397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8E1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Диагонали равны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18025" y="4857750"/>
            <a:ext cx="3960813" cy="5397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8E1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Диагонали перпендикулярны, являются биссектрисами углов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518025" y="4143375"/>
            <a:ext cx="3960813" cy="5397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8E1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Все углы равны</a:t>
            </a:r>
            <a:endParaRPr lang="ru-RU" b="1" dirty="0"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518025" y="2857500"/>
            <a:ext cx="3960813" cy="5397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8E1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Противоположные стороны равны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518025" y="5572125"/>
            <a:ext cx="3960813" cy="5397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8E1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Все стороны равны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518025" y="2214563"/>
            <a:ext cx="3960813" cy="5397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8E1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Противоположные углы равны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autoRev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1" dur="500" autoRev="1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autoRev="1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autoRev="1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8" dur="500" autoRev="1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500" autoRev="1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autoRev="1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5" dur="500" autoRev="1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" dur="500" autoRev="1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500" autoRev="1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</p:childTnLst>
        </p:cTn>
      </p:par>
    </p:tnLst>
    <p:bldLst>
      <p:bldP spid="16" grpId="0" uiExpand="1" build="allAtOnce" animBg="1"/>
      <p:bldP spid="39" grpId="0" build="allAtOnce" animBg="1"/>
      <p:bldP spid="52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ln w="11430"/>
                <a:solidFill>
                  <a:srgbClr val="8E162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Квадрат</a:t>
            </a:r>
            <a:endParaRPr lang="ru-RU" sz="4000" dirty="0">
              <a:ln w="11430"/>
              <a:solidFill>
                <a:srgbClr val="8E162A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0" y="4071938"/>
            <a:ext cx="4038600" cy="1285875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Параллелограмм,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у которого все углы прямые и стороны равны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00563" y="1071563"/>
            <a:ext cx="4286250" cy="400050"/>
          </a:xfrm>
        </p:spPr>
        <p:txBody>
          <a:bodyPr rtlCol="0">
            <a:normAutofit fontScale="250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600" b="1" dirty="0" smtClean="0">
                <a:solidFill>
                  <a:srgbClr val="C00000"/>
                </a:solidFill>
                <a:latin typeface="+mj-lt"/>
              </a:rPr>
              <a:t>Свойства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500" y="1500188"/>
            <a:ext cx="2519363" cy="251936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571501" y="1500187"/>
            <a:ext cx="2500312" cy="2500313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571501" y="1500187"/>
            <a:ext cx="2500312" cy="2500313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Управляющая кнопка: домой 22">
            <a:hlinkClick r:id="rId2" action="ppaction://hlinksldjump" highlightClick="1"/>
          </p:cNvPr>
          <p:cNvSpPr/>
          <p:nvPr/>
        </p:nvSpPr>
        <p:spPr>
          <a:xfrm>
            <a:off x="8501063" y="6286500"/>
            <a:ext cx="360362" cy="360363"/>
          </a:xfrm>
          <a:prstGeom prst="actionButtonHom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14875" y="1571625"/>
            <a:ext cx="3959225" cy="5397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8E1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Диагонали точкой пересечения делятся пополам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14875" y="3500438"/>
            <a:ext cx="3959225" cy="5397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8E1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Диагонали равны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14875" y="5429250"/>
            <a:ext cx="3959225" cy="5397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8E1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Все стороны равны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14875" y="4786313"/>
            <a:ext cx="3959225" cy="5397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8E1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Диагонали перпендикулярны, являются биссектрисами углов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714875" y="4143375"/>
            <a:ext cx="3959225" cy="5397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8E1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Все углы равны</a:t>
            </a:r>
            <a:endParaRPr lang="ru-RU" b="1" dirty="0"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714875" y="2857500"/>
            <a:ext cx="3959225" cy="5397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8E1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Противоположные стороны равны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714875" y="2214563"/>
            <a:ext cx="3959225" cy="5397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8E1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Противоположные углы равны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autoRev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autoRev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autoRev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autoRev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3" dur="500" autoRev="1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autoRev="1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500" autoRev="1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0" dur="500" autoRev="1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500" autoRev="1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500" autoRev="1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7" dur="500" autoRev="1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" dur="500" autoRev="1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" dur="500" autoRev="1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4" dur="500" autoRev="1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" dur="500" autoRev="1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500" autoRev="1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6" grpId="0" build="allAtOnce" animBg="1"/>
      <p:bldP spid="17" grpId="0" build="allAtOnce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2608</TotalTime>
  <Words>950</Words>
  <Application>Microsoft Office PowerPoint</Application>
  <PresentationFormat>Экран (4:3)</PresentationFormat>
  <Paragraphs>338</Paragraphs>
  <Slides>32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40" baseType="lpstr">
      <vt:lpstr>Calibri</vt:lpstr>
      <vt:lpstr>Arial</vt:lpstr>
      <vt:lpstr>Cambria Math</vt:lpstr>
      <vt:lpstr>Times New Roman</vt:lpstr>
      <vt:lpstr>Wingdings</vt:lpstr>
      <vt:lpstr>Arial Black</vt:lpstr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На рисунке ABCD параллелограмм, причем АВ ≠ ВС, KMNP- ромб. Укажите номера верных утверждений:</vt:lpstr>
      <vt:lpstr>Слайд 12</vt:lpstr>
      <vt:lpstr>Задача: oдна из сторон параллелограмма в 5 раз больше другой. Найдите длину меньшей стороны, если периметр параллелограмма равен 36см. </vt:lpstr>
      <vt:lpstr>Задача: диагонали прямоугольника ABCD пересекаются  в точке О. Найдите периметр треугольника ВОС, если АВ=15,AD=20, BD=25. </vt:lpstr>
      <vt:lpstr>Задача: один из углов ромба ABCD на 40 ̊ больше другого. Найдите углы треугольника ВОС, если О - точка пересечения диагоналей.   </vt:lpstr>
      <vt:lpstr>Задача: в квадрате проведены диагонали. 1) Докажите, что при этом он разбивается на четыре равных равнобедренных треугольника. 2) Найдите углы этих треугольников</vt:lpstr>
      <vt:lpstr>Задача: в равнобедренной трапеции DEFC  на большее основание DC проведены перпендикуляры ЕА и FB. 1) Докажите, что ∆DEA=∆CFB. 2) Чему равны отрезки DA и CB, если EF=8cм,  CD=30см.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Спасибо за урок</vt:lpstr>
      <vt:lpstr>Слайд 32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параллелограммов</dc:title>
  <dc:creator>Zver</dc:creator>
  <cp:lastModifiedBy>nadezhda.pronskaya</cp:lastModifiedBy>
  <cp:revision>537</cp:revision>
  <dcterms:created xsi:type="dcterms:W3CDTF">2012-04-26T15:02:38Z</dcterms:created>
  <dcterms:modified xsi:type="dcterms:W3CDTF">2013-01-30T14:17:30Z</dcterms:modified>
</cp:coreProperties>
</file>