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76" r:id="rId2"/>
    <p:sldId id="272" r:id="rId3"/>
    <p:sldId id="267" r:id="rId4"/>
    <p:sldId id="264" r:id="rId5"/>
    <p:sldId id="257" r:id="rId6"/>
    <p:sldId id="258" r:id="rId7"/>
    <p:sldId id="265" r:id="rId8"/>
    <p:sldId id="261" r:id="rId9"/>
    <p:sldId id="259" r:id="rId10"/>
    <p:sldId id="260" r:id="rId11"/>
    <p:sldId id="274" r:id="rId12"/>
    <p:sldId id="266" r:id="rId13"/>
    <p:sldId id="263" r:id="rId14"/>
    <p:sldId id="262" r:id="rId15"/>
    <p:sldId id="269" r:id="rId16"/>
    <p:sldId id="270" r:id="rId17"/>
    <p:sldId id="271" r:id="rId18"/>
    <p:sldId id="275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00"/>
    <a:srgbClr val="E01EC4"/>
    <a:srgbClr val="DF0332"/>
    <a:srgbClr val="030EF3"/>
    <a:srgbClr val="FFFF00"/>
    <a:srgbClr val="3333FF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ACA7C8-7CD4-4E6D-962A-C2FED7E68E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78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89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89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89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34CE3-5B2C-4748-8AC8-51EC7744D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23C9C-8645-4E13-9B56-D1E4BEF92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A149A-FED1-4BEC-8DF7-45FF57CB0B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44D8E-C4B1-47E7-AA86-B9D489FDB7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11A29-427C-4027-993C-C925C14DCF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FB2B7-BD38-41D7-8F56-B942A211AD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84BAC-64D2-4BED-A159-F86139A3C5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4AE4C-FCD0-4816-9FB8-CD11C1AD01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BA1A2-859D-47A9-961E-E1228B92A5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11C5B-72D6-4F6E-9EC0-0FCB222E8C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B9BD16-CD72-4FD9-830B-B4F213655C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68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68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/>
      <p:bldP spid="36879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8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8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8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8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8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8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8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8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8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8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381000"/>
            <a:ext cx="9144000" cy="5745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  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 sz="4000">
                <a:solidFill>
                  <a:srgbClr val="DF0332"/>
                </a:solidFill>
              </a:rPr>
              <a:t>    35  32   8  40  36  9  45  25    5  = 20</a:t>
            </a:r>
            <a:r>
              <a:rPr lang="ru-RU" sz="4000"/>
              <a:t>        </a:t>
            </a:r>
            <a:r>
              <a:rPr lang="ru-RU" sz="4000">
                <a:solidFill>
                  <a:srgbClr val="030EF3"/>
                </a:solidFill>
              </a:rPr>
              <a:t>5 * 7 – 3 : 4 * 5 – 4 : 4 * 5 – 20 : 5 * 4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    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>
                <a:solidFill>
                  <a:srgbClr val="DF0332"/>
                </a:solidFill>
              </a:rPr>
              <a:t>Проверка   :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905000"/>
            <a:ext cx="899160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Х * 6 = 4200           75 : х = 3          х * 4 = 648   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Х = 4200 : 6            х = 75 : 3         х = 648 : 4 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Х = 700                   х = 25              х = 162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700 * 6 = 4200        75 : 25 = 3     162 * 4 = 648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4200 = 4200            3 = 3              648 = 648</a:t>
            </a:r>
            <a:r>
              <a:rPr lang="ru-RU"/>
              <a:t>  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28600" y="3657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3581400" y="3657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6324600" y="3657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j029718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28600"/>
            <a:ext cx="8839200" cy="6477000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95800" y="0"/>
            <a:ext cx="4648200" cy="6858000"/>
          </a:xfrm>
        </p:spPr>
        <p:txBody>
          <a:bodyPr/>
          <a:lstStyle/>
          <a:p>
            <a:r>
              <a:rPr lang="ru-RU" sz="3200" b="0">
                <a:effectLst/>
              </a:rPr>
              <a:t>       </a:t>
            </a:r>
            <a:r>
              <a:rPr lang="ru-RU" sz="2800" b="0">
                <a:solidFill>
                  <a:srgbClr val="FFFF00"/>
                </a:solidFill>
                <a:effectLst/>
              </a:rPr>
              <a:t>В темном лесу есть избушка, стоит задом - наперед, в той избушке есть старушка, Бабушка-Яга живет. </a:t>
            </a:r>
            <a:br>
              <a:rPr lang="ru-RU" sz="2800" b="0">
                <a:solidFill>
                  <a:srgbClr val="FFFF00"/>
                </a:solidFill>
                <a:effectLst/>
              </a:rPr>
            </a:br>
            <a:r>
              <a:rPr lang="ru-RU" sz="2800" b="0">
                <a:solidFill>
                  <a:srgbClr val="FFFF00"/>
                </a:solidFill>
                <a:effectLst/>
              </a:rPr>
              <a:t>      Нос крючком, глаза большие, словно угольки горят, очень страшные такие, дыбом волосы стоят.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14400"/>
            <a:ext cx="4419600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381000"/>
            <a:ext cx="8839200" cy="6248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DF0332"/>
                </a:solidFill>
              </a:rPr>
              <a:t>ЗАДАЧА № 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</a:t>
            </a:r>
            <a:r>
              <a:rPr lang="ru-RU">
                <a:solidFill>
                  <a:srgbClr val="030EF3"/>
                </a:solidFill>
              </a:rPr>
              <a:t>Длина купеческого двора 40 м, а ширина в 2 раза меньше. Какова длина забора вокруг этого участка?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>
              <a:solidFill>
                <a:srgbClr val="030EF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DF0332"/>
                </a:solidFill>
              </a:rPr>
              <a:t>ЗАДАЧА № 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</a:t>
            </a:r>
            <a:r>
              <a:rPr lang="ru-RU">
                <a:solidFill>
                  <a:srgbClr val="030EF3"/>
                </a:solidFill>
              </a:rPr>
              <a:t>Кощей Бессмертный ел булочки, которые испекла Василиса. В первый день он съел 120 штук, во второй день – в 5 раз меньше, чем в первый, а в третий – в 2 раза больше, чем в первый и второй день вместе. Сколько булочек съел Кощей за три дня?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304800"/>
            <a:ext cx="8464550" cy="63246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Проверка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DF0332"/>
                </a:solidFill>
              </a:rPr>
              <a:t>ЗАДАЧА № 1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        </a:t>
            </a:r>
            <a:r>
              <a:rPr lang="ru-RU" sz="2800">
                <a:solidFill>
                  <a:srgbClr val="030EF3"/>
                </a:solidFill>
              </a:rPr>
              <a:t>40 м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                      </a:t>
            </a:r>
            <a:r>
              <a:rPr lang="ru-RU">
                <a:solidFill>
                  <a:srgbClr val="030EF3"/>
                </a:solidFill>
              </a:rPr>
              <a:t>40 : 2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>
              <a:solidFill>
                <a:srgbClr val="030EF3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     </a:t>
            </a:r>
            <a:r>
              <a:rPr lang="ru-RU">
                <a:solidFill>
                  <a:srgbClr val="030EF3"/>
                </a:solidFill>
              </a:rPr>
              <a:t>Р = ?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                            Решение: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>
                <a:solidFill>
                  <a:srgbClr val="030EF3"/>
                </a:solidFill>
              </a:rPr>
              <a:t>40 : 2 = 20 (м) – ширина забора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>
                <a:solidFill>
                  <a:srgbClr val="030EF3"/>
                </a:solidFill>
              </a:rPr>
              <a:t>(40 + 20) * 2 = 120 (м)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Ответ: Длина забора вокруг участка равна    120 метров   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85800" y="2133600"/>
            <a:ext cx="32004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304800"/>
            <a:ext cx="8839200" cy="63246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Проверка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DF0332"/>
                </a:solidFill>
              </a:rPr>
              <a:t>ЗАДАЧА № 2</a:t>
            </a:r>
            <a:r>
              <a:rPr lang="ru-RU"/>
              <a:t>                </a:t>
            </a:r>
            <a:r>
              <a:rPr lang="ru-RU">
                <a:solidFill>
                  <a:srgbClr val="030EF3"/>
                </a:solidFill>
              </a:rPr>
              <a:t>?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>
              <a:solidFill>
                <a:srgbClr val="030EF3"/>
              </a:solidFill>
            </a:endParaRPr>
          </a:p>
          <a:p>
            <a:pPr marL="609600" indent="-609600">
              <a:lnSpc>
                <a:spcPct val="70000"/>
              </a:lnSpc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              </a:t>
            </a:r>
            <a:r>
              <a:rPr lang="en-US">
                <a:solidFill>
                  <a:srgbClr val="030EF3"/>
                </a:solidFill>
              </a:rPr>
              <a:t>I                       II                      III</a:t>
            </a:r>
            <a:endParaRPr lang="ru-RU">
              <a:solidFill>
                <a:srgbClr val="030EF3"/>
              </a:solidFill>
            </a:endParaRPr>
          </a:p>
          <a:p>
            <a:pPr marL="609600" indent="-609600">
              <a:lnSpc>
                <a:spcPct val="70000"/>
              </a:lnSpc>
              <a:buFont typeface="Wingdings" pitchFamily="2" charset="2"/>
              <a:buNone/>
            </a:pPr>
            <a:endParaRPr lang="ru-RU">
              <a:solidFill>
                <a:srgbClr val="030EF3"/>
              </a:solidFill>
            </a:endParaRPr>
          </a:p>
          <a:p>
            <a:pPr marL="609600" indent="-609600">
              <a:lnSpc>
                <a:spcPct val="70000"/>
              </a:lnSpc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         120                 120 : 5       (120+120:5)* 2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Решение: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>
                <a:solidFill>
                  <a:srgbClr val="030EF3"/>
                </a:solidFill>
              </a:rPr>
              <a:t>120 : 5 = 24 (б) – съел во второй день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>
                <a:solidFill>
                  <a:srgbClr val="030EF3"/>
                </a:solidFill>
              </a:rPr>
              <a:t>120 + 24 = 144 (б) – съел за два дня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>
                <a:solidFill>
                  <a:srgbClr val="030EF3"/>
                </a:solidFill>
              </a:rPr>
              <a:t>144 * 2 = 288 (б) – съел в третий день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>
                <a:solidFill>
                  <a:srgbClr val="030EF3"/>
                </a:solidFill>
              </a:rPr>
              <a:t>144 + 288 =432 (б)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030EF3"/>
                </a:solidFill>
              </a:rPr>
              <a:t>Ответ: За три дня Кощей съел 432 булочки  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914400" y="2590800"/>
            <a:ext cx="784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3124200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6019800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914400" y="190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8763000" y="1905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990600" y="1219200"/>
            <a:ext cx="388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4800600" y="1219200"/>
            <a:ext cx="388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304800"/>
            <a:ext cx="8540750" cy="6324600"/>
          </a:xfrm>
        </p:spPr>
        <p:txBody>
          <a:bodyPr/>
          <a:lstStyle/>
          <a:p>
            <a:endParaRPr lang="ru-RU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0"/>
            <a:ext cx="8001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381000"/>
            <a:ext cx="8464550" cy="6248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solidFill>
                  <a:srgbClr val="030EF3"/>
                </a:solidFill>
              </a:rPr>
              <a:t>Русская  народная   сказка</a:t>
            </a:r>
            <a:r>
              <a:rPr lang="ru-RU"/>
              <a:t> </a:t>
            </a:r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DF0332"/>
                </a:solidFill>
                <a:latin typeface="MS Mincho" pitchFamily="49" charset="-128"/>
              </a:rPr>
              <a:t>«Царевна – лягушка»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305800" cy="6477000"/>
          </a:xfrm>
        </p:spPr>
        <p:txBody>
          <a:bodyPr/>
          <a:lstStyle/>
          <a:p>
            <a:pPr algn="ctr"/>
            <a:r>
              <a:rPr lang="ru-RU" sz="4400" b="0">
                <a:solidFill>
                  <a:srgbClr val="DF0332"/>
                </a:solidFill>
              </a:rPr>
              <a:t>УРОК – СКАЗКА</a:t>
            </a:r>
            <a:r>
              <a:rPr lang="ru-RU" sz="4400" b="0"/>
              <a:t/>
            </a:r>
            <a:br>
              <a:rPr lang="ru-RU" sz="4400" b="0"/>
            </a:br>
            <a:r>
              <a:rPr lang="ru-RU" sz="4400" b="0"/>
              <a:t/>
            </a:r>
            <a:br>
              <a:rPr lang="ru-RU" sz="4400" b="0"/>
            </a:br>
            <a:r>
              <a:rPr lang="ru-RU" sz="6000" b="0">
                <a:solidFill>
                  <a:srgbClr val="E01EC4"/>
                </a:solidFill>
              </a:rPr>
              <a:t>3</a:t>
            </a:r>
            <a:r>
              <a:rPr lang="ru-RU" sz="4400" b="0">
                <a:solidFill>
                  <a:srgbClr val="E01EC4"/>
                </a:solidFill>
              </a:rPr>
              <a:t> класс</a:t>
            </a:r>
            <a:br>
              <a:rPr lang="ru-RU" sz="4400" b="0">
                <a:solidFill>
                  <a:srgbClr val="E01EC4"/>
                </a:solidFill>
              </a:rPr>
            </a:br>
            <a:r>
              <a:rPr lang="ru-RU" sz="4400"/>
              <a:t/>
            </a:r>
            <a:br>
              <a:rPr lang="ru-RU" sz="4400"/>
            </a:br>
            <a:r>
              <a:rPr lang="ru-RU" sz="4400" b="0">
                <a:solidFill>
                  <a:srgbClr val="E01EC4"/>
                </a:solidFill>
              </a:rPr>
              <a:t>ТЕМА:</a:t>
            </a:r>
            <a:r>
              <a:rPr lang="ru-RU" sz="4400"/>
              <a:t>  </a:t>
            </a:r>
            <a:r>
              <a:rPr lang="ru-RU" sz="6000" b="0">
                <a:solidFill>
                  <a:srgbClr val="030EF3"/>
                </a:solidFill>
                <a:latin typeface="Monotype Corsiva" pitchFamily="66" charset="0"/>
              </a:rPr>
              <a:t>«Деление многозначного     числа</a:t>
            </a:r>
            <a:br>
              <a:rPr lang="ru-RU" sz="6000" b="0">
                <a:solidFill>
                  <a:srgbClr val="030EF3"/>
                </a:solidFill>
                <a:latin typeface="Monotype Corsiva" pitchFamily="66" charset="0"/>
              </a:rPr>
            </a:br>
            <a:r>
              <a:rPr lang="ru-RU" sz="6000" b="0">
                <a:solidFill>
                  <a:srgbClr val="030EF3"/>
                </a:solidFill>
                <a:latin typeface="Monotype Corsiva" pitchFamily="66" charset="0"/>
              </a:rPr>
              <a:t>на   однозначное»</a:t>
            </a:r>
            <a:r>
              <a:rPr lang="ru-RU" sz="4400" b="0">
                <a:solidFill>
                  <a:srgbClr val="030EF3"/>
                </a:solidFill>
              </a:rPr>
              <a:t/>
            </a:r>
            <a:br>
              <a:rPr lang="ru-RU" sz="4400" b="0">
                <a:solidFill>
                  <a:srgbClr val="030EF3"/>
                </a:solidFill>
              </a:rPr>
            </a:br>
            <a:endParaRPr lang="ru-RU" sz="4400" b="0">
              <a:solidFill>
                <a:srgbClr val="030EF3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52600" y="304800"/>
            <a:ext cx="5638800" cy="6324600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BD06455_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228600"/>
            <a:ext cx="8382000" cy="6324600"/>
          </a:xfrm>
          <a:noFill/>
          <a:ln/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3657600" y="2362200"/>
            <a:ext cx="2057400" cy="9144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>
                <a:solidFill>
                  <a:srgbClr val="030EF3"/>
                </a:solidFill>
              </a:rPr>
              <a:t>Задание №1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600">
              <a:solidFill>
                <a:srgbClr val="030EF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>
                <a:solidFill>
                  <a:srgbClr val="DF0332"/>
                </a:solidFill>
              </a:rPr>
              <a:t>Я </a:t>
            </a:r>
            <a:r>
              <a:rPr lang="ru-RU" sz="4400"/>
              <a:t>   50 * 800       </a:t>
            </a:r>
            <a:r>
              <a:rPr lang="ru-RU" sz="4400">
                <a:solidFill>
                  <a:srgbClr val="DF0332"/>
                </a:solidFill>
              </a:rPr>
              <a:t>У</a:t>
            </a:r>
            <a:r>
              <a:rPr lang="ru-RU" sz="4400"/>
              <a:t>    1400 : 70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4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>
                <a:solidFill>
                  <a:srgbClr val="DF0332"/>
                </a:solidFill>
              </a:rPr>
              <a:t>Е </a:t>
            </a:r>
            <a:r>
              <a:rPr lang="ru-RU" sz="4400"/>
              <a:t>  26 * 100        </a:t>
            </a:r>
            <a:r>
              <a:rPr lang="ru-RU" sz="4400">
                <a:solidFill>
                  <a:srgbClr val="DF0332"/>
                </a:solidFill>
              </a:rPr>
              <a:t>К</a:t>
            </a:r>
            <a:r>
              <a:rPr lang="ru-RU" sz="4400"/>
              <a:t>     1800 : 100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4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>
                <a:solidFill>
                  <a:srgbClr val="DF0332"/>
                </a:solidFill>
              </a:rPr>
              <a:t>П </a:t>
            </a:r>
            <a:r>
              <a:rPr lang="ru-RU" sz="4400"/>
              <a:t>  300 : 10        </a:t>
            </a:r>
            <a:r>
              <a:rPr lang="ru-RU" sz="4400">
                <a:solidFill>
                  <a:srgbClr val="DF0332"/>
                </a:solidFill>
              </a:rPr>
              <a:t>Ц </a:t>
            </a:r>
            <a:r>
              <a:rPr lang="ru-RU" sz="4400"/>
              <a:t>   2000 * 30 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05000"/>
            <a:ext cx="8839200" cy="4191000"/>
          </a:xfrm>
        </p:spPr>
        <p:txBody>
          <a:bodyPr/>
          <a:lstStyle/>
          <a:p>
            <a:pPr marL="609600" indent="-609600">
              <a:buFontTx/>
              <a:buAutoNum type="arabicPlain" startAt="18"/>
            </a:pPr>
            <a:r>
              <a:rPr lang="ru-RU" sz="5400"/>
              <a:t>    20   30  2600    60.000</a:t>
            </a:r>
          </a:p>
          <a:p>
            <a:pPr marL="609600" indent="-609600">
              <a:buFontTx/>
              <a:buAutoNum type="arabicPlain" startAt="18"/>
            </a:pPr>
            <a:endParaRPr lang="ru-RU" sz="5400"/>
          </a:p>
          <a:p>
            <a:pPr marL="609600" indent="-609600">
              <a:buFontTx/>
              <a:buNone/>
            </a:pPr>
            <a:r>
              <a:rPr lang="ru-RU"/>
              <a:t> </a:t>
            </a:r>
            <a:r>
              <a:rPr lang="ru-RU" sz="5400">
                <a:solidFill>
                  <a:srgbClr val="DF0332"/>
                </a:solidFill>
              </a:rPr>
              <a:t>К      У     П        Е       Ц</a:t>
            </a:r>
          </a:p>
          <a:p>
            <a:pPr marL="609600" indent="-609600">
              <a:buFontTx/>
              <a:buNone/>
            </a:pPr>
            <a:endParaRPr lang="ru-RU" sz="5400">
              <a:solidFill>
                <a:srgbClr val="DF0332"/>
              </a:solidFill>
            </a:endParaRPr>
          </a:p>
          <a:p>
            <a:pPr marL="609600" indent="-609600">
              <a:buFontTx/>
              <a:buNone/>
            </a:pPr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762000" y="2667000"/>
            <a:ext cx="0" cy="1371600"/>
          </a:xfrm>
          <a:prstGeom prst="line">
            <a:avLst/>
          </a:prstGeom>
          <a:noFill/>
          <a:ln w="9525">
            <a:solidFill>
              <a:srgbClr val="1414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286000" y="2743200"/>
            <a:ext cx="0" cy="1371600"/>
          </a:xfrm>
          <a:prstGeom prst="line">
            <a:avLst/>
          </a:prstGeom>
          <a:noFill/>
          <a:ln w="9525">
            <a:solidFill>
              <a:srgbClr val="1414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657600" y="2667000"/>
            <a:ext cx="0" cy="1447800"/>
          </a:xfrm>
          <a:prstGeom prst="line">
            <a:avLst/>
          </a:prstGeom>
          <a:noFill/>
          <a:ln w="9525">
            <a:solidFill>
              <a:srgbClr val="1414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715000" y="2743200"/>
            <a:ext cx="0" cy="1295400"/>
          </a:xfrm>
          <a:prstGeom prst="line">
            <a:avLst/>
          </a:prstGeom>
          <a:noFill/>
          <a:ln w="9525">
            <a:solidFill>
              <a:srgbClr val="1414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7620000" y="2667000"/>
            <a:ext cx="0" cy="1447800"/>
          </a:xfrm>
          <a:prstGeom prst="line">
            <a:avLst/>
          </a:prstGeom>
          <a:noFill/>
          <a:ln w="9525">
            <a:solidFill>
              <a:srgbClr val="1414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j01494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"/>
            <a:ext cx="8382000" cy="6248400"/>
          </a:xfrm>
          <a:prstGeom prst="rect">
            <a:avLst/>
          </a:prstGeom>
          <a:noFill/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90600" y="4267200"/>
            <a:ext cx="1752600" cy="1828800"/>
          </a:xfrm>
          <a:prstGeom prst="line">
            <a:avLst/>
          </a:prstGeom>
          <a:noFill/>
          <a:ln w="76200">
            <a:solidFill>
              <a:srgbClr val="030EF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48" name="Picture 8" descr="23SC0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876800" y="4114800"/>
          <a:ext cx="1400175" cy="1257300"/>
        </p:xfrm>
        <a:graphic>
          <a:graphicData uri="http://schemas.openxmlformats.org/presentationml/2006/ole">
            <p:oleObj spid="_x0000_s10244" name="Рисунок" r:id="rId4" imgW="1400175" imgH="1257300" progId="Word.Picture.8">
              <p:embed/>
            </p:oleObj>
          </a:graphicData>
        </a:graphic>
      </p:graphicFrame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572000" y="3886200"/>
            <a:ext cx="6096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457200"/>
            <a:ext cx="8991600" cy="5668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 sz="4000"/>
              <a:t>  </a:t>
            </a:r>
            <a:r>
              <a:rPr lang="ru-RU" sz="4000">
                <a:solidFill>
                  <a:srgbClr val="030EF3"/>
                </a:solidFill>
              </a:rPr>
              <a:t>5 * 7 – 3 : 4 * 5 – 4 : 4 *5 – 20 : 5 * 4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315</TotalTime>
  <Words>402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Times New Roman</vt:lpstr>
      <vt:lpstr>Wingdings</vt:lpstr>
      <vt:lpstr>Monotype Corsiva</vt:lpstr>
      <vt:lpstr>MS Mincho</vt:lpstr>
      <vt:lpstr>Трава</vt:lpstr>
      <vt:lpstr>Рисунок Microsoft Word</vt:lpstr>
      <vt:lpstr>Слайд 1</vt:lpstr>
      <vt:lpstr>УРОК – СКАЗКА  3 класс  ТЕМА:  «Деление многозначного     числа на   однозначное»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Проверка   :</vt:lpstr>
      <vt:lpstr>Слайд 12</vt:lpstr>
      <vt:lpstr>       В темном лесу есть избушка, стоит задом - наперед, в той избушке есть старушка, Бабушка-Яга живет.        Нос крючком, глаза большие, словно угольки горят, очень страшные такие, дыбом волосы стоят.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7</cp:revision>
  <cp:lastPrinted>1601-01-01T00:00:00Z</cp:lastPrinted>
  <dcterms:created xsi:type="dcterms:W3CDTF">1601-01-01T00:00:00Z</dcterms:created>
  <dcterms:modified xsi:type="dcterms:W3CDTF">2013-02-06T17:05:31Z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