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5B44BC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ru-RU">
                  <a:cs typeface="+mn-cs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ru-RU">
                  <a:cs typeface="+mn-cs"/>
                </a:endParaRPr>
              </a:p>
            </p:txBody>
          </p:sp>
        </p:grpSp>
      </p:grpSp>
      <p:sp>
        <p:nvSpPr>
          <p:cNvPr id="14234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234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5EB33-F395-41DD-9F7B-5432B22D8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C2849-2619-4271-BC42-64F5735A8A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23407-3111-47B8-B49B-057ACC3089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7A75D-C4F1-49BA-8D00-4558F0A8A9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91C8C-9669-4B7F-929B-060FC930A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9144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9240F-30C1-4F15-B58A-C177BF9630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C6770-EDFD-48CC-9430-40D1326F42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B8FD4-8B05-44FE-A858-114240E90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46852-A8D9-4E91-8C4C-32F5EE2BAA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07D42-09F4-42AA-AA3F-F20EC55FC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8FB18-E9C9-47B6-AAB3-DEC106F1C1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75372-C90D-4CA6-9844-708C09DC91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BB0C7-05FC-4E93-AFA6-938162E3CD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B72C3-A1D1-4AB5-B79C-EFF543593B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4131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4131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131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ru-RU">
                  <a:cs typeface="+mn-cs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32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32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32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E7645051-76EA-422E-8558-8E38E9EF31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132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8" r:id="rId2"/>
    <p:sldLayoutId id="2147483667" r:id="rId3"/>
    <p:sldLayoutId id="2147483666" r:id="rId4"/>
    <p:sldLayoutId id="2147483665" r:id="rId5"/>
    <p:sldLayoutId id="2147483664" r:id="rId6"/>
    <p:sldLayoutId id="2147483663" r:id="rId7"/>
    <p:sldLayoutId id="2147483662" r:id="rId8"/>
    <p:sldLayoutId id="2147483661" r:id="rId9"/>
    <p:sldLayoutId id="2147483660" r:id="rId10"/>
    <p:sldLayoutId id="2147483659" r:id="rId11"/>
    <p:sldLayoutId id="2147483658" r:id="rId12"/>
    <p:sldLayoutId id="2147483657" r:id="rId13"/>
    <p:sldLayoutId id="2147483656" r:id="rId14"/>
  </p:sldLayoutIdLst>
  <p:transition spd="slow">
    <p:wheel spokes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6600" b="1" smtClean="0"/>
              <a:t>Применение спиртов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130051" name="Text Box 3"/>
          <p:cNvSpPr txBox="1">
            <a:spLocks noChangeArrowheads="1"/>
          </p:cNvSpPr>
          <p:nvPr/>
        </p:nvSpPr>
        <p:spPr bwMode="auto">
          <a:xfrm>
            <a:off x="1331913" y="4076700"/>
            <a:ext cx="6840537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Презентацию подготовил учащийся 10А: </a:t>
            </a:r>
          </a:p>
          <a:p>
            <a:pPr algn="ctr">
              <a:spcBef>
                <a:spcPct val="50000"/>
              </a:spcBef>
            </a:pPr>
            <a:r>
              <a:rPr lang="ru-RU" sz="2400" b="1"/>
              <a:t>Мясин Ярослав</a:t>
            </a:r>
          </a:p>
        </p:txBody>
      </p:sp>
    </p:spTree>
  </p:cSld>
  <p:clrMapOvr>
    <a:masterClrMapping/>
  </p:clrMapOvr>
  <p:transition spd="slow" advTm="1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0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Применение спиртов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4371975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Используются в качестве органических растворителей, при производстве полимеров, красителей и лекарственных препаратов. </a:t>
            </a:r>
          </a:p>
        </p:txBody>
      </p:sp>
      <p:pic>
        <p:nvPicPr>
          <p:cNvPr id="17411" name="Picture 4" descr="big-lekarstva0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0" y="3143250"/>
            <a:ext cx="4097338" cy="3381375"/>
          </a:xfrm>
        </p:spPr>
      </p:pic>
    </p:spTree>
  </p:cSld>
  <p:clrMapOvr>
    <a:masterClrMapping/>
  </p:clrMapOvr>
  <p:transition spd="slow" advTm="10000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Метанол СН</a:t>
            </a:r>
            <a:r>
              <a:rPr lang="ru-RU" sz="2100" b="1" smtClean="0"/>
              <a:t>3</a:t>
            </a:r>
            <a:r>
              <a:rPr lang="ru-RU" b="1" smtClean="0"/>
              <a:t>ОН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557338"/>
            <a:ext cx="4532312" cy="4530725"/>
          </a:xfrm>
        </p:spPr>
        <p:txBody>
          <a:bodyPr/>
          <a:lstStyle/>
          <a:p>
            <a:pPr eaLnBrk="1" hangingPunct="1"/>
            <a:r>
              <a:rPr lang="ru-RU" sz="2400" smtClean="0"/>
              <a:t>Используют как растворитель. В последнее время метанол рассматривают как перспективное моторное топливо. </a:t>
            </a:r>
          </a:p>
          <a:p>
            <a:pPr eaLnBrk="1" hangingPunct="1"/>
            <a:r>
              <a:rPr lang="ru-RU" sz="2400" smtClean="0"/>
              <a:t>Большие объемы метанола используют при добыче и транспорте природного газа. </a:t>
            </a:r>
          </a:p>
        </p:txBody>
      </p:sp>
      <p:pic>
        <p:nvPicPr>
          <p:cNvPr id="18435" name="Picture 4" descr="REG83391448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/>
          <a:srcRect/>
          <a:stretch>
            <a:fillRect/>
          </a:stretch>
        </p:blipFill>
        <p:spPr>
          <a:xfrm>
            <a:off x="5072063" y="1773238"/>
            <a:ext cx="3286125" cy="2647950"/>
          </a:xfrm>
        </p:spPr>
      </p:pic>
      <p:pic>
        <p:nvPicPr>
          <p:cNvPr id="18436" name="Picture 5" descr="1748_toplivo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580063" y="3573463"/>
            <a:ext cx="3313112" cy="2432050"/>
          </a:xfrm>
        </p:spPr>
      </p:pic>
    </p:spTree>
  </p:cSld>
  <p:clrMapOvr>
    <a:masterClrMapping/>
  </p:clrMapOvr>
  <p:transition spd="slow" advTm="10000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Этанол С</a:t>
            </a:r>
            <a:r>
              <a:rPr lang="ru-RU" sz="2100" b="1" smtClean="0"/>
              <a:t>2</a:t>
            </a:r>
            <a:r>
              <a:rPr lang="ru-RU" b="1" smtClean="0"/>
              <a:t>Н</a:t>
            </a:r>
            <a:r>
              <a:rPr lang="ru-RU" sz="2100" b="1" smtClean="0"/>
              <a:t>5</a:t>
            </a:r>
            <a:r>
              <a:rPr lang="ru-RU" b="1" smtClean="0"/>
              <a:t>ОН</a:t>
            </a:r>
          </a:p>
        </p:txBody>
      </p:sp>
      <p:pic>
        <p:nvPicPr>
          <p:cNvPr id="19458" name="Picture 3" descr="1shaumian_bottl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" y="1500188"/>
            <a:ext cx="1905000" cy="3327400"/>
          </a:xfrm>
        </p:spPr>
      </p:pic>
      <p:pic>
        <p:nvPicPr>
          <p:cNvPr id="19459" name="Picture 4" descr="360t"/>
          <p:cNvPicPr>
            <a:picLocks noGrp="1" noChangeAspect="1" noChangeArrowheads="1"/>
          </p:cNvPicPr>
          <p:nvPr>
            <p:ph sz="half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7072313" y="4143375"/>
            <a:ext cx="1584325" cy="2401888"/>
          </a:xfrm>
        </p:spPr>
      </p:pic>
      <p:sp>
        <p:nvSpPr>
          <p:cNvPr id="19460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700338" y="1844675"/>
            <a:ext cx="4443412" cy="4530725"/>
          </a:xfrm>
        </p:spPr>
        <p:txBody>
          <a:bodyPr/>
          <a:lstStyle/>
          <a:p>
            <a:pPr eaLnBrk="1" hangingPunct="1"/>
            <a:r>
              <a:rPr lang="ru-RU" sz="2400" smtClean="0"/>
              <a:t>Используется в качестве растворителя. </a:t>
            </a:r>
          </a:p>
          <a:p>
            <a:pPr eaLnBrk="1" hangingPunct="1"/>
            <a:r>
              <a:rPr lang="ru-RU" sz="2400" smtClean="0"/>
              <a:t>Этанол – основной компонент всех спиртных напитков, его широко применяют и в медицине как дезинфицирующее средство. </a:t>
            </a:r>
          </a:p>
          <a:p>
            <a:pPr eaLnBrk="1" hangingPunct="1">
              <a:buFont typeface="Wingdings" pitchFamily="2" charset="2"/>
              <a:buNone/>
            </a:pPr>
            <a:endParaRPr lang="ru-RU" sz="2400" smtClean="0"/>
          </a:p>
        </p:txBody>
      </p:sp>
      <p:pic>
        <p:nvPicPr>
          <p:cNvPr id="19461" name="Picture 6" descr="112484907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7380288" y="1628775"/>
            <a:ext cx="1512887" cy="2663825"/>
          </a:xfrm>
        </p:spPr>
      </p:pic>
    </p:spTree>
  </p:cSld>
  <p:clrMapOvr>
    <a:masterClrMapping/>
  </p:clrMapOvr>
  <p:transition spd="slow" advTm="10000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Бутанол </a:t>
            </a:r>
            <a:r>
              <a:rPr lang="en-US" b="1" smtClean="0"/>
              <a:t>C</a:t>
            </a:r>
            <a:r>
              <a:rPr lang="en-US" sz="2100" b="1" smtClean="0"/>
              <a:t>4</a:t>
            </a:r>
            <a:r>
              <a:rPr lang="en-US" b="1" smtClean="0"/>
              <a:t>H</a:t>
            </a:r>
            <a:r>
              <a:rPr lang="en-US" sz="2100" b="1" smtClean="0"/>
              <a:t>9</a:t>
            </a:r>
            <a:r>
              <a:rPr lang="en-US" b="1" smtClean="0"/>
              <a:t>OH</a:t>
            </a:r>
            <a:endParaRPr lang="ru-RU" b="1" smtClean="0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4729163" cy="4530725"/>
          </a:xfrm>
        </p:spPr>
        <p:txBody>
          <a:bodyPr/>
          <a:lstStyle/>
          <a:p>
            <a:pPr eaLnBrk="1" hangingPunct="1"/>
            <a:r>
              <a:rPr lang="ru-RU" sz="2400" smtClean="0"/>
              <a:t>используют как растворитель жиров и смол;</a:t>
            </a:r>
          </a:p>
          <a:p>
            <a:pPr eaLnBrk="1" hangingPunct="1"/>
            <a:r>
              <a:rPr lang="ru-RU" sz="2400" smtClean="0"/>
              <a:t> служит сырьем для получения душистых веществ; </a:t>
            </a:r>
          </a:p>
          <a:p>
            <a:pPr eaLnBrk="1" hangingPunct="1"/>
            <a:r>
              <a:rPr lang="ru-RU" sz="2400" smtClean="0"/>
              <a:t>в шампунях он используется как компонент, повышающий прозрачность растворов. </a:t>
            </a:r>
          </a:p>
        </p:txBody>
      </p:sp>
      <p:pic>
        <p:nvPicPr>
          <p:cNvPr id="20483" name="Picture 4" descr="f5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429250" y="1628775"/>
            <a:ext cx="2743200" cy="2808288"/>
          </a:xfrm>
        </p:spPr>
      </p:pic>
      <p:pic>
        <p:nvPicPr>
          <p:cNvPr id="20484" name="Picture 5" descr="1143832016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580063" y="4000500"/>
            <a:ext cx="3240087" cy="2236788"/>
          </a:xfrm>
        </p:spPr>
      </p:pic>
    </p:spTree>
  </p:cSld>
  <p:clrMapOvr>
    <a:masterClrMapping/>
  </p:clrMapOvr>
  <p:transition spd="slow" advTm="10000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Бензиловый спирт С</a:t>
            </a:r>
            <a:r>
              <a:rPr lang="ru-RU" sz="2100" b="1" smtClean="0"/>
              <a:t>6</a:t>
            </a:r>
            <a:r>
              <a:rPr lang="ru-RU" sz="3800" b="1" smtClean="0"/>
              <a:t>Н</a:t>
            </a:r>
            <a:r>
              <a:rPr lang="ru-RU" sz="2100" b="1" smtClean="0"/>
              <a:t>5</a:t>
            </a:r>
            <a:r>
              <a:rPr lang="ru-RU" sz="3800" b="1" smtClean="0"/>
              <a:t>–CH</a:t>
            </a:r>
            <a:r>
              <a:rPr lang="ru-RU" sz="1900" b="1" smtClean="0"/>
              <a:t>2</a:t>
            </a:r>
            <a:r>
              <a:rPr lang="ru-RU" sz="3800" b="1" smtClean="0"/>
              <a:t>–OH</a:t>
            </a:r>
          </a:p>
        </p:txBody>
      </p:sp>
      <p:pic>
        <p:nvPicPr>
          <p:cNvPr id="21506" name="Picture 3" descr="pageimg_2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500813" y="1214438"/>
            <a:ext cx="2376487" cy="2649537"/>
          </a:xfrm>
        </p:spPr>
      </p:pic>
      <p:pic>
        <p:nvPicPr>
          <p:cNvPr id="21507" name="Picture 4" descr="pic_44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00063" y="4000500"/>
            <a:ext cx="2214562" cy="2663825"/>
          </a:xfrm>
        </p:spPr>
      </p:pic>
      <p:sp>
        <p:nvSpPr>
          <p:cNvPr id="21508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214438" y="1773238"/>
            <a:ext cx="5511800" cy="4530725"/>
          </a:xfrm>
        </p:spPr>
        <p:txBody>
          <a:bodyPr/>
          <a:lstStyle/>
          <a:p>
            <a:pPr algn="ctr" eaLnBrk="1" hangingPunct="1"/>
            <a:r>
              <a:rPr lang="ru-RU" sz="2400" smtClean="0"/>
              <a:t>обладает антисептическими свойствами;</a:t>
            </a:r>
          </a:p>
          <a:p>
            <a:pPr algn="ctr" eaLnBrk="1" hangingPunct="1"/>
            <a:r>
              <a:rPr lang="ru-RU" sz="2400" smtClean="0"/>
              <a:t> в косметике он используется как консервант кремов, лосьонов, зубных эликсиров; </a:t>
            </a:r>
          </a:p>
          <a:p>
            <a:pPr algn="ctr" eaLnBrk="1" hangingPunct="1"/>
            <a:r>
              <a:rPr lang="ru-RU" sz="2400" smtClean="0"/>
              <a:t>в парфюмерии - как душистое вещество. </a:t>
            </a:r>
          </a:p>
        </p:txBody>
      </p:sp>
    </p:spTree>
  </p:cSld>
  <p:clrMapOvr>
    <a:masterClrMapping/>
  </p:clrMapOvr>
  <p:transition spd="slow" advTm="10000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Глицерин </a:t>
            </a:r>
            <a:br>
              <a:rPr lang="ru-RU" sz="3800" b="1" smtClean="0"/>
            </a:br>
            <a:r>
              <a:rPr lang="ru-RU" sz="3800" b="1" smtClean="0"/>
              <a:t>HOCH</a:t>
            </a:r>
            <a:r>
              <a:rPr lang="ru-RU" sz="2100" b="1" smtClean="0"/>
              <a:t>2</a:t>
            </a:r>
            <a:r>
              <a:rPr lang="ru-RU" sz="3800" b="1" smtClean="0"/>
              <a:t>–CH(OH)–CH</a:t>
            </a:r>
            <a:r>
              <a:rPr lang="ru-RU" sz="1900" b="1" smtClean="0"/>
              <a:t>2</a:t>
            </a:r>
            <a:r>
              <a:rPr lang="ru-RU" sz="3800" b="1" smtClean="0"/>
              <a:t>OH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2214563"/>
            <a:ext cx="5429250" cy="3455987"/>
          </a:xfrm>
        </p:spPr>
        <p:txBody>
          <a:bodyPr/>
          <a:lstStyle/>
          <a:p>
            <a:pPr eaLnBrk="1" hangingPunct="1"/>
            <a:r>
              <a:rPr lang="ru-RU" sz="2400" smtClean="0"/>
              <a:t>Нитроглицерин– основной компонент динамита, применяемого в горном деле и железнодорожном строительстве в качестве взрывчатого вещества. </a:t>
            </a:r>
          </a:p>
        </p:txBody>
      </p:sp>
      <p:pic>
        <p:nvPicPr>
          <p:cNvPr id="22531" name="Picture 4" descr="m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011863" y="1557338"/>
            <a:ext cx="2781300" cy="2189162"/>
          </a:xfrm>
        </p:spPr>
      </p:pic>
      <p:pic>
        <p:nvPicPr>
          <p:cNvPr id="22532" name="Picture 5" descr="5688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1143000" y="4286250"/>
            <a:ext cx="2598738" cy="2278063"/>
          </a:xfrm>
        </p:spPr>
      </p:pic>
      <p:pic>
        <p:nvPicPr>
          <p:cNvPr id="22533" name="Picture 6" descr="5688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8" y="4286250"/>
            <a:ext cx="2735262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Text Box 8"/>
          <p:cNvSpPr txBox="1">
            <a:spLocks noChangeArrowheads="1"/>
          </p:cNvSpPr>
          <p:nvPr/>
        </p:nvSpPr>
        <p:spPr bwMode="auto">
          <a:xfrm>
            <a:off x="928688" y="1500188"/>
            <a:ext cx="48958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ru-RU" sz="2400"/>
              <a:t>Является компонентом многих                             косметических препаратов.</a:t>
            </a:r>
          </a:p>
          <a:p>
            <a:pPr algn="ctr">
              <a:spcBef>
                <a:spcPct val="50000"/>
              </a:spcBef>
            </a:pPr>
            <a:endParaRPr lang="ru-RU" sz="2400"/>
          </a:p>
        </p:txBody>
      </p:sp>
    </p:spTree>
  </p:cSld>
  <p:clrMapOvr>
    <a:masterClrMapping/>
  </p:clrMapOvr>
  <p:transition spd="slow" advTm="10000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/>
              <a:t>Этиленгликоль HOCH</a:t>
            </a:r>
            <a:r>
              <a:rPr lang="ru-RU" sz="2100" b="1" smtClean="0"/>
              <a:t>2</a:t>
            </a:r>
            <a:r>
              <a:rPr lang="ru-RU" sz="3800" b="1" smtClean="0"/>
              <a:t>–CH</a:t>
            </a:r>
            <a:r>
              <a:rPr lang="ru-RU" sz="2100" b="1" smtClean="0"/>
              <a:t>2</a:t>
            </a:r>
            <a:r>
              <a:rPr lang="ru-RU" sz="3800" b="1" smtClean="0"/>
              <a:t>OH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4729163" cy="4530725"/>
          </a:xfrm>
        </p:spPr>
        <p:txBody>
          <a:bodyPr/>
          <a:lstStyle/>
          <a:p>
            <a:pPr eaLnBrk="1" hangingPunct="1"/>
            <a:r>
              <a:rPr lang="ru-RU" sz="2400" smtClean="0"/>
              <a:t>используют в производстве пластмасс;</a:t>
            </a:r>
          </a:p>
          <a:p>
            <a:pPr eaLnBrk="1" hangingPunct="1"/>
            <a:r>
              <a:rPr lang="ru-RU" sz="2400" smtClean="0"/>
              <a:t>в антифризах; </a:t>
            </a:r>
          </a:p>
          <a:p>
            <a:pPr eaLnBrk="1" hangingPunct="1"/>
            <a:r>
              <a:rPr lang="ru-RU" sz="2400" smtClean="0"/>
              <a:t>при изготовлении текстильных и типографских красок. </a:t>
            </a:r>
          </a:p>
          <a:p>
            <a:pPr eaLnBrk="1" hangingPunct="1"/>
            <a:r>
              <a:rPr lang="ru-RU" sz="2400" smtClean="0"/>
              <a:t>используют в текстильной промышленности при отделке и крашении тканей.</a:t>
            </a:r>
            <a:r>
              <a:rPr lang="ru-RU" sz="2000" b="1" smtClean="0"/>
              <a:t> </a:t>
            </a:r>
          </a:p>
        </p:txBody>
      </p:sp>
      <p:pic>
        <p:nvPicPr>
          <p:cNvPr id="23555" name="Picture 4" descr="4_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929313" y="1571625"/>
            <a:ext cx="2189162" cy="2189163"/>
          </a:xfrm>
        </p:spPr>
      </p:pic>
      <p:pic>
        <p:nvPicPr>
          <p:cNvPr id="23556" name="Picture 5" descr="product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857875" y="3941763"/>
            <a:ext cx="2674938" cy="2189162"/>
          </a:xfrm>
        </p:spPr>
      </p:pic>
    </p:spTree>
  </p:cSld>
  <p:clrMapOvr>
    <a:masterClrMapping/>
  </p:clrMapOvr>
  <p:transition spd="slow" advTm="10000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Многоатомные спирты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4375" y="1700213"/>
            <a:ext cx="5643563" cy="4530725"/>
          </a:xfrm>
        </p:spPr>
        <p:txBody>
          <a:bodyPr/>
          <a:lstStyle/>
          <a:p>
            <a:pPr eaLnBrk="1" hangingPunct="1"/>
            <a:r>
              <a:rPr lang="ru-RU" sz="2400" smtClean="0"/>
              <a:t>Ксилит НОСН</a:t>
            </a:r>
            <a:r>
              <a:rPr lang="ru-RU" sz="1400" smtClean="0"/>
              <a:t>2</a:t>
            </a:r>
            <a:r>
              <a:rPr lang="ru-RU" sz="2400" smtClean="0"/>
              <a:t>–(СНОH)</a:t>
            </a:r>
            <a:r>
              <a:rPr lang="ru-RU" sz="1400" smtClean="0"/>
              <a:t>3</a:t>
            </a:r>
            <a:r>
              <a:rPr lang="ru-RU" sz="2400" smtClean="0"/>
              <a:t>–CН</a:t>
            </a:r>
            <a:r>
              <a:rPr lang="ru-RU" sz="1400" smtClean="0"/>
              <a:t>2</a:t>
            </a:r>
            <a:r>
              <a:rPr lang="ru-RU" sz="2400" smtClean="0"/>
              <a:t>ОН и сорбит НОСН</a:t>
            </a:r>
            <a:r>
              <a:rPr lang="ru-RU" sz="1400" smtClean="0"/>
              <a:t>2</a:t>
            </a:r>
            <a:r>
              <a:rPr lang="ru-RU" sz="2400" smtClean="0"/>
              <a:t>–(СНОН)</a:t>
            </a:r>
            <a:r>
              <a:rPr lang="ru-RU" sz="1400" smtClean="0"/>
              <a:t>4</a:t>
            </a:r>
            <a:r>
              <a:rPr lang="ru-RU" sz="2400" smtClean="0"/>
              <a:t>–СН</a:t>
            </a:r>
            <a:r>
              <a:rPr lang="ru-RU" sz="1400" smtClean="0"/>
              <a:t>2</a:t>
            </a:r>
            <a:r>
              <a:rPr lang="ru-RU" sz="2400" smtClean="0"/>
              <a:t>OН</a:t>
            </a:r>
          </a:p>
        </p:txBody>
      </p:sp>
      <p:pic>
        <p:nvPicPr>
          <p:cNvPr id="24579" name="Picture 4" descr="1373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0" y="4143375"/>
            <a:ext cx="1935163" cy="2105025"/>
          </a:xfrm>
        </p:spPr>
      </p:pic>
      <p:pic>
        <p:nvPicPr>
          <p:cNvPr id="24580" name="Picture 5" descr="grinlite1_25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6500813" y="1714500"/>
            <a:ext cx="2447925" cy="2389188"/>
          </a:xfrm>
        </p:spPr>
      </p:pic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1000125" y="2566988"/>
            <a:ext cx="5500688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Имеют сладкий вкус. </a:t>
            </a:r>
          </a:p>
          <a:p>
            <a:pPr>
              <a:spcBef>
                <a:spcPct val="50000"/>
              </a:spcBef>
            </a:pPr>
            <a:r>
              <a:rPr lang="ru-RU" sz="2400"/>
              <a:t>Используют вместо сахара в производстве кондитерских изделий для больных диабетом. </a:t>
            </a:r>
          </a:p>
          <a:p>
            <a:pPr>
              <a:spcBef>
                <a:spcPct val="50000"/>
              </a:spcBef>
            </a:pPr>
            <a:r>
              <a:rPr lang="ru-RU" sz="2400"/>
              <a:t>Сорбит содержится в ягодах рябины и вишни. </a:t>
            </a:r>
          </a:p>
        </p:txBody>
      </p:sp>
    </p:spTree>
  </p:cSld>
  <p:clrMapOvr>
    <a:masterClrMapping/>
  </p:clrMapOvr>
  <p:transition spd="slow" advTm="10000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753</TotalTime>
  <Words>220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Слои</vt:lpstr>
      <vt:lpstr>Применение спиртов </vt:lpstr>
      <vt:lpstr>Применение спиртов</vt:lpstr>
      <vt:lpstr>Метанол СН3ОН</vt:lpstr>
      <vt:lpstr>Этанол С2Н5ОН</vt:lpstr>
      <vt:lpstr>Бутанол C4H9OH</vt:lpstr>
      <vt:lpstr>Бензиловый спирт С6Н5–CH2–OH</vt:lpstr>
      <vt:lpstr>Глицерин  HOCH2–CH(OH)–CH2OH</vt:lpstr>
      <vt:lpstr>Этиленгликоль HOCH2–CH2OH</vt:lpstr>
      <vt:lpstr>Многоатомные спирты</vt:lpstr>
    </vt:vector>
  </TitlesOfParts>
  <Company>домик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Состав, свойства и применение органических соединений</dc:title>
  <dc:creator>Ленуся</dc:creator>
  <cp:lastModifiedBy>Tata</cp:lastModifiedBy>
  <cp:revision>36</cp:revision>
  <dcterms:created xsi:type="dcterms:W3CDTF">2007-02-18T17:29:18Z</dcterms:created>
  <dcterms:modified xsi:type="dcterms:W3CDTF">2013-03-26T19:09:36Z</dcterms:modified>
</cp:coreProperties>
</file>