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78" r:id="rId2"/>
    <p:sldId id="257" r:id="rId3"/>
    <p:sldId id="274" r:id="rId4"/>
    <p:sldId id="260" r:id="rId5"/>
    <p:sldId id="273" r:id="rId6"/>
    <p:sldId id="271" r:id="rId7"/>
    <p:sldId id="280" r:id="rId8"/>
    <p:sldId id="281" r:id="rId9"/>
    <p:sldId id="264" r:id="rId10"/>
    <p:sldId id="267" r:id="rId11"/>
    <p:sldId id="276" r:id="rId12"/>
    <p:sldId id="268" r:id="rId13"/>
    <p:sldId id="282" r:id="rId14"/>
    <p:sldId id="279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8" autoAdjust="0"/>
  </p:normalViewPr>
  <p:slideViewPr>
    <p:cSldViewPr>
      <p:cViewPr>
        <p:scale>
          <a:sx n="66" d="100"/>
          <a:sy n="66" d="100"/>
        </p:scale>
        <p:origin x="-1488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008E4-810D-49D0-A0CB-4A556B80DCCF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35C6A-78CB-43DA-9766-95E3675CA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506C72D-0463-4C79-B5DB-A3B137B82BDD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</a:t>
            </a:fld>
            <a:endParaRPr lang="ru-RU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2EC454-1DEF-4A8F-B780-13CC402BD802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B2173BD-9986-4301-BFD5-6C78184AFC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//upload.wikimedia.org/wikipedia/commons/c/c6/L.N.Tolstoy_Prokudin-Gorsky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images.yandex.ru/yandsearch?ed=1&amp;text=%D0%9D%D0%B5%D0%B1%D0%B5%D1%81%D0%BD%D0%B0%D1%8F%20%D1%80%D0%B0%D0%B4%D1%83%D0%B3%D0%B0&amp;p=15&amp;img_url=lifeglobe.net/media/entry/462/188407_3.jpg&amp;rpt=simage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ed=1&amp;text=%D1%84%D0%B8%D0%B0%D0%BB%D0%BA%D0%B8%20%D1%84%D0%BE%D1%82%D0%BE&amp;p=6&amp;img_url=s11.radikal.ru/i183/1003/e3/27548823ee34.jpg&amp;rpt=simage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hyperlink" Target="http://images.yandex.ru/yandsearch?ed=1&amp;text=%D0%93%D0%B8%D0%BF%D0%BF%D0%B5%D0%B0%D1%81%D1%82%D1%80%D1%83%D0%BC&amp;p=38&amp;img_url=www.lady.ru/images/assets/site/2009/04/home/Hippeastrum.jpg&amp;rpt=sima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1.docx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7888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Развитие познавательной активности младших школьников через проектно-исследовательскую деятельность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068960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/>
            <a:r>
              <a:rPr lang="ru-RU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Выполнила  </a:t>
            </a:r>
            <a:r>
              <a:rPr lang="ru-RU" sz="3200" b="1" i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Моисеенко</a:t>
            </a:r>
            <a:r>
              <a:rPr lang="ru-RU" sz="3200" b="1" i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Галина Михайловна</a:t>
            </a:r>
            <a:r>
              <a:rPr lang="ru-RU" sz="3200" i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32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учитель  высшей категории МОБУ СОШ с. Томское Амурской области </a:t>
            </a:r>
            <a:r>
              <a:rPr lang="ru-RU" sz="3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Серышевского</a:t>
            </a:r>
            <a:r>
              <a:rPr lang="ru-RU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района</a:t>
            </a:r>
            <a:endParaRPr lang="ru-RU" sz="3200" b="1" dirty="0" smtClean="0">
              <a:ea typeface="Calibri" pitchFamily="34" charset="0"/>
              <a:cs typeface="Times New Roman" pitchFamily="18" charset="0"/>
            </a:endParaRPr>
          </a:p>
          <a:p>
            <a:pPr algn="ctr" eaLnBrk="0">
              <a:lnSpc>
                <a:spcPct val="100000"/>
              </a:lnSpc>
              <a:buClrTx/>
              <a:buSzTx/>
              <a:buFontTx/>
              <a:buNone/>
            </a:pPr>
            <a:endParaRPr lang="ru-RU" sz="32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2012- 2013г.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Новая папка (2)\SDC13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3096344" cy="22466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-171399"/>
            <a:ext cx="7500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        </a:t>
            </a:r>
            <a:r>
              <a:rPr lang="ru-RU" sz="6000" dirty="0" smtClean="0"/>
              <a:t>    </a:t>
            </a:r>
            <a:r>
              <a:rPr lang="ru-RU" sz="2800" b="1" dirty="0" smtClean="0"/>
              <a:t>Весна </a:t>
            </a:r>
            <a:r>
              <a:rPr lang="ru-RU" sz="2800" b="1" dirty="0" smtClean="0"/>
              <a:t>близко</a:t>
            </a:r>
          </a:p>
          <a:p>
            <a:r>
              <a:rPr lang="ru-RU" sz="2000" b="1" i="1" dirty="0" smtClean="0"/>
              <a:t>        Наблюдения </a:t>
            </a:r>
            <a:r>
              <a:rPr lang="ru-RU" sz="2000" b="1" i="1" dirty="0" smtClean="0"/>
              <a:t>и фотографии учащихся 2 класса</a:t>
            </a:r>
            <a:endParaRPr lang="ru-RU" sz="2000" b="1" i="1" dirty="0"/>
          </a:p>
        </p:txBody>
      </p:sp>
      <p:pic>
        <p:nvPicPr>
          <p:cNvPr id="4" name="Picture 2" descr="C:\Documents and Settings\1\Рабочий стол\DSC0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137954" cy="2088232"/>
          </a:xfrm>
          <a:prstGeom prst="rect">
            <a:avLst/>
          </a:prstGeom>
          <a:noFill/>
        </p:spPr>
      </p:pic>
      <p:pic>
        <p:nvPicPr>
          <p:cNvPr id="5" name="Picture 3" descr="C:\Documents and Settings\1\Рабочий стол\DSC00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3096344" cy="2060542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Новая папка (2)\SDC14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3168352" cy="2376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67744" y="616530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Фото </a:t>
            </a:r>
            <a:r>
              <a:rPr lang="ru-RU" sz="2400" dirty="0" smtClean="0"/>
              <a:t>Шибанова </a:t>
            </a:r>
            <a:r>
              <a:rPr lang="ru-RU" sz="2400" dirty="0" smtClean="0"/>
              <a:t>Алексея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Весна\DSC0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304256" cy="1728192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Весна\DSC0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2784309" cy="2088232"/>
          </a:xfrm>
          <a:prstGeom prst="rect">
            <a:avLst/>
          </a:prstGeom>
          <a:noFill/>
        </p:spPr>
      </p:pic>
      <p:pic>
        <p:nvPicPr>
          <p:cNvPr id="1028" name="Picture 4" descr="C:\Documents and Settings\1\Рабочий стол\Весна\DSC06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556792"/>
            <a:ext cx="2784309" cy="2088232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43808" y="564870"/>
            <a:ext cx="608591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Признаки весны в живой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природе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Наблюдал Патрушев Аркадий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71703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Первый вылет бабочки</a:t>
            </a:r>
            <a:endParaRPr lang="ru-RU" sz="2400" dirty="0" smtClean="0">
              <a:latin typeface="Arial" pitchFamily="34" charset="0"/>
            </a:endParaRPr>
          </a:p>
        </p:txBody>
      </p:sp>
      <p:pic>
        <p:nvPicPr>
          <p:cNvPr id="7" name="Picture 2" descr="C:\Documents and Settings\1\Рабочий стол\Весна\DSC06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258214"/>
            <a:ext cx="3240360" cy="2278361"/>
          </a:xfrm>
          <a:prstGeom prst="rect">
            <a:avLst/>
          </a:prstGeom>
          <a:noFill/>
        </p:spPr>
      </p:pic>
      <p:pic>
        <p:nvPicPr>
          <p:cNvPr id="8" name="Picture 3" descr="C:\Documents and Settings\1\Рабочий стол\Весна\DSC06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199171"/>
            <a:ext cx="3469217" cy="233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Admin\Рабочий стол\Новая папка (2)\SDC14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484784"/>
            <a:ext cx="2496278" cy="1872208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Новая папка (2)\SDC14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548680"/>
            <a:ext cx="2688299" cy="20162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11960" y="404664"/>
            <a:ext cx="4574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Зелёная трава появилась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908720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Урок-экскурсия</a:t>
            </a:r>
            <a:endParaRPr lang="ru-RU" sz="2400" dirty="0"/>
          </a:p>
        </p:txBody>
      </p:sp>
      <p:pic>
        <p:nvPicPr>
          <p:cNvPr id="1026" name="Picture 2" descr="D:\мама\Новая папка (2)\SDC14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84784"/>
            <a:ext cx="2496277" cy="18722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0" y="3501008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          Рассмотрим </a:t>
            </a:r>
            <a:r>
              <a:rPr lang="ru-RU" sz="2800" dirty="0" smtClean="0"/>
              <a:t>почки на веточках</a:t>
            </a:r>
            <a:endParaRPr lang="ru-RU" sz="2800" dirty="0"/>
          </a:p>
        </p:txBody>
      </p:sp>
      <p:pic>
        <p:nvPicPr>
          <p:cNvPr id="8" name="Picture 2" descr="C:\Documents and Settings\Admin\Рабочий стол\Новая папка (2)\SDC14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31078"/>
            <a:ext cx="3096344" cy="2322258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Новая папка (2)\SDC14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21088"/>
            <a:ext cx="3000333" cy="225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332657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</a:t>
            </a:r>
            <a:r>
              <a:rPr lang="ru-RU" sz="2000" dirty="0" smtClean="0"/>
              <a:t>Участие </a:t>
            </a:r>
            <a:r>
              <a:rPr lang="ru-RU" sz="2000" dirty="0" smtClean="0"/>
              <a:t>в проектно-исследовательской работе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59" y="980728"/>
          <a:ext cx="8064898" cy="5763885"/>
        </p:xfrm>
        <a:graphic>
          <a:graphicData uri="http://schemas.openxmlformats.org/drawingml/2006/table">
            <a:tbl>
              <a:tblPr/>
              <a:tblGrid>
                <a:gridCol w="623785"/>
                <a:gridCol w="2601261"/>
                <a:gridCol w="1613284"/>
                <a:gridCol w="1613284"/>
                <a:gridCol w="1613284"/>
              </a:tblGrid>
              <a:tr h="472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ТЕМА ПРОЕКТА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ШКОЛЬНЫЙ УРОВЕНЬ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РАЙОННЫЙ УРОВЕНЬ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РОССИЙСКИЙ УРОВЕНЬ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Загадки комнатных растений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(Ильин Владислав)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Номинация «Исследователь-практик»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«Первые шаги в науку», Диплом 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III 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степени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«Удивительный мир кошек»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(Ильин Влад)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Конкурс МАН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Диплом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«Сильно дерево корнями» (Куранова Галина)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1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Номинация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Конкурс «</a:t>
                      </a: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Портфолио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» Диплом лауреата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«Отчего ржавеют гвозди?» (Середа Григорий)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  2 место  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Номинация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Конкурс «</a:t>
                      </a: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Портфолио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Диплом лауреата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«Происхождение вулканов» (ИльинВ.)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Номинация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«Собака породы лайка» (Шибанов Алексей)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3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Конкурс «</a:t>
                      </a: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Портфолио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Диплом лауреата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Проект «Открытка-валентинка» (Коробова Любовь)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Свидетельство публикации в электронном СМИ 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5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«Мир моей черепахи» (Шибанов Алексей) 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1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2 место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Конкурс «</a:t>
                      </a:r>
                      <a:r>
                        <a:rPr lang="ru-RU" sz="1400" dirty="0" err="1">
                          <a:latin typeface="Calibri"/>
                          <a:ea typeface="Calibri"/>
                          <a:cs typeface="Times New Roman"/>
                        </a:rPr>
                        <a:t>Портфолио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59693" marR="59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619672" y="1412776"/>
          <a:ext cx="6048672" cy="4767530"/>
        </p:xfrm>
        <a:graphic>
          <a:graphicData uri="http://schemas.openxmlformats.org/presentationml/2006/ole">
            <p:oleObj spid="_x0000_s1025" name="Слайд" r:id="rId3" imgW="4595011" imgH="3445405" progId="PowerPoint.Slide.12">
              <p:embed/>
            </p:oleObj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39552" y="47667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Мои ученики</a:t>
            </a:r>
            <a:r>
              <a:rPr lang="ru-RU" sz="2800" dirty="0" smtClean="0"/>
              <a:t> </a:t>
            </a:r>
            <a:r>
              <a:rPr lang="ru-RU" sz="2800" dirty="0" smtClean="0"/>
              <a:t>в проектах и конкурсах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00034" y="357166"/>
            <a:ext cx="821537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психолого-педагогические принципы: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интерес к теме у детей должен выстраиваться с учётом их возрастных особенностей и житейского опыта;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проектная деятельность ребёнка, как и любая другая творческая работа, должна быть построена только на его личной заинтересованности: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сотрудничество учителя и учащихся, взаимопонимание;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не следует планировать сложные долгосрочные проекты;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55007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endParaRPr lang="ru-RU" sz="4000" dirty="0" smtClean="0"/>
          </a:p>
          <a:p>
            <a:pPr algn="just">
              <a:lnSpc>
                <a:spcPct val="100000"/>
              </a:lnSpc>
            </a:pPr>
            <a:r>
              <a:rPr lang="ru-RU" dirty="0" smtClean="0"/>
              <a:t>«Если ученик в школе не научится сам ничего творить, то и в жизни он всегда будет только подражать, копировать»  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 </a:t>
            </a:r>
            <a:r>
              <a:rPr lang="ru-RU" dirty="0" smtClean="0"/>
              <a:t>                     </a:t>
            </a:r>
            <a:r>
              <a:rPr lang="ru-RU" dirty="0" smtClean="0"/>
              <a:t>                                                    </a:t>
            </a:r>
            <a:r>
              <a:rPr lang="ru-RU" dirty="0" smtClean="0"/>
              <a:t>Л.Н.Толстой</a:t>
            </a:r>
          </a:p>
        </p:txBody>
      </p:sp>
      <p:pic>
        <p:nvPicPr>
          <p:cNvPr id="3" name="Picture 2" descr="Файл:L.N.Tolstoy Prokudin-Gorsk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76672"/>
            <a:ext cx="2448272" cy="36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2060848"/>
            <a:ext cx="3221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i="1" dirty="0" smtClean="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3600" b="1" i="1" dirty="0" smtClean="0">
              <a:solidFill>
                <a:srgbClr val="FFC000"/>
              </a:solidFill>
              <a:latin typeface="Arial" pitchFamily="34" charset="0"/>
              <a:ea typeface="MS Gothic" charset="0"/>
              <a:cs typeface="MS Gothic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80928"/>
            <a:ext cx="6534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>
              <a:lnSpc>
                <a:spcPct val="100000"/>
              </a:lnSpc>
              <a:buClrTx/>
              <a:buSzTx/>
              <a:buFontTx/>
              <a:buChar char="-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формировать умение обозначать 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проблемную  ситуацию, выдвигать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гипотезы, находить поиск решения;</a:t>
            </a:r>
            <a:endParaRPr lang="ru-RU" sz="2800" dirty="0" smtClean="0">
              <a:latin typeface="Arial" pitchFamily="34" charset="0"/>
              <a:ea typeface="MS Gothic" charset="0"/>
              <a:cs typeface="MS Gothic" charset="0"/>
            </a:endParaRPr>
          </a:p>
          <a:p>
            <a:pPr lvl="0" eaLnBrk="0">
              <a:lnSpc>
                <a:spcPct val="100000"/>
              </a:lnSpc>
              <a:buClrTx/>
              <a:buSzTx/>
              <a:buFontTx/>
              <a:buChar char="-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способствовать формированию умений 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 навыков исследовательского поиска,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способность отстаивания точки зрения.</a:t>
            </a:r>
            <a:endParaRPr lang="ru-RU" sz="2800" dirty="0" smtClean="0">
              <a:latin typeface="Arial" pitchFamily="34" charset="0"/>
              <a:ea typeface="MS Gothic" charset="0"/>
              <a:cs typeface="MS Gothic" charset="0"/>
            </a:endParaRPr>
          </a:p>
          <a:p>
            <a:pPr lvl="0" eaLnBrk="0">
              <a:lnSpc>
                <a:spcPct val="100000"/>
              </a:lnSpc>
              <a:buClrTx/>
              <a:buSzTx/>
              <a:buFontTx/>
              <a:buChar char="-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апробировать комплекс приёмов и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методик обучения учащихся проектно- </a:t>
            </a:r>
          </a:p>
          <a:p>
            <a:pPr lvl="0" eaLnBrk="0">
              <a:lnSpc>
                <a:spcPct val="100000"/>
              </a:lnSpc>
              <a:buClrTx/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исследовательской деятельности.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500042"/>
            <a:ext cx="814393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роблемное обучение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способствует формированию исследовательских умений: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обозначать проблему, пути её решения;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работать с информационными источниками;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способность учащихся задавать вопросы, наблюдать, сравнивать, описывать результаты наблюдений.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018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22717" y="548680"/>
            <a:ext cx="29097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285728"/>
            <a:ext cx="5143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Мышление развивается в проблемной ситуации, когда ребёнок сам </a:t>
            </a:r>
            <a:r>
              <a:rPr lang="ru-RU" sz="2800" dirty="0"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собирает</a:t>
            </a:r>
            <a:r>
              <a:rPr lang="ru-RU" sz="2800" dirty="0"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понятия о предмете</a:t>
            </a:r>
            <a:r>
              <a:rPr lang="ru-RU" sz="2800" dirty="0"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Л.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Выготский</a:t>
            </a:r>
            <a:endParaRPr lang="ru-RU" sz="2800" dirty="0"/>
          </a:p>
        </p:txBody>
      </p:sp>
      <p:pic>
        <p:nvPicPr>
          <p:cNvPr id="5" name="Picture 2" descr="C:\Documents and Settings\Admin\Рабочий стол\100SSCAM\SDC12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56892"/>
            <a:ext cx="2592288" cy="1944216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100SSCAM\SDC11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717293"/>
            <a:ext cx="2880320" cy="2344447"/>
          </a:xfrm>
          <a:prstGeom prst="rect">
            <a:avLst/>
          </a:prstGeom>
          <a:noFill/>
        </p:spPr>
      </p:pic>
      <p:pic>
        <p:nvPicPr>
          <p:cNvPr id="7" name="Picture 7" descr="C:\Documents and Settings\Admin\Рабочий стол\Новая папка\SDC14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0904" y="2780928"/>
            <a:ext cx="214789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\Рабочий стол\100SSCAM\SDC11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509120"/>
            <a:ext cx="2736304" cy="20522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31840" y="5517232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Организация урочной и внеурочной исследовательской деятельности</a:t>
            </a:r>
          </a:p>
          <a:p>
            <a:pPr algn="ctr"/>
            <a:r>
              <a:rPr lang="ru-RU" sz="2400" dirty="0" smtClean="0"/>
              <a:t>учащихся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http://im7-tub.yandex.net/i?id=138719730-04-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00" y="253467"/>
            <a:ext cx="2008800" cy="136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2304000" y="188660"/>
            <a:ext cx="3434400" cy="20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 anchor="ctr">
            <a:spAutoFit/>
          </a:bodyPr>
          <a:lstStyle/>
          <a:p>
            <a:pPr marL="311045" indent="-311045"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1.Подумать.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marL="311045" indent="-311045"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2.Спросить у другого человека.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marL="311045" indent="-311045"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3.Получить  информацию из книг.                 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marL="311045" indent="-311045"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4.Понаблюдать.      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marL="311045" indent="-311045"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5.Посмотреть по телевизору.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marL="311045" indent="-311045" eaLnBrk="0"/>
            <a:r>
              <a:rPr lang="ru-RU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6.Провести эксперимент.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88640"/>
          <a:ext cx="5544616" cy="2201051"/>
        </p:xfrm>
        <a:graphic>
          <a:graphicData uri="http://schemas.openxmlformats.org/drawingml/2006/table">
            <a:tbl>
              <a:tblPr/>
              <a:tblGrid>
                <a:gridCol w="5544616"/>
              </a:tblGrid>
              <a:tr h="2201051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44" marR="82944" marT="41476" marB="4147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155" name="Rectangle 3"/>
          <p:cNvSpPr>
            <a:spLocks noChangeArrowheads="1"/>
          </p:cNvSpPr>
          <p:nvPr/>
        </p:nvSpPr>
        <p:spPr bwMode="auto">
          <a:xfrm>
            <a:off x="0" y="0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 anchor="ctr">
            <a:spAutoFit/>
          </a:bodyPr>
          <a:lstStyle/>
          <a:p>
            <a:endParaRPr lang="ru-RU"/>
          </a:p>
        </p:txBody>
      </p:sp>
      <p:pic>
        <p:nvPicPr>
          <p:cNvPr id="6163" name="Рисунок 9" descr="C:\Documents and Settings\Admin\Рабочий стол\100SSCAM\SDC10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00" y="2571745"/>
            <a:ext cx="1814400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" name="Rectangle 6"/>
          <p:cNvSpPr>
            <a:spLocks noChangeArrowheads="1"/>
          </p:cNvSpPr>
          <p:nvPr/>
        </p:nvSpPr>
        <p:spPr bwMode="auto">
          <a:xfrm>
            <a:off x="0" y="0"/>
            <a:ext cx="16757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 anchor="ctr">
            <a:spAutoFit/>
          </a:bodyPr>
          <a:lstStyle/>
          <a:p>
            <a:endParaRPr lang="ru-RU"/>
          </a:p>
        </p:txBody>
      </p:sp>
      <p:sp>
        <p:nvSpPr>
          <p:cNvPr id="6165" name="Rectangle 7"/>
          <p:cNvSpPr>
            <a:spLocks noChangeArrowheads="1"/>
          </p:cNvSpPr>
          <p:nvPr/>
        </p:nvSpPr>
        <p:spPr bwMode="auto">
          <a:xfrm>
            <a:off x="2109601" y="2571744"/>
            <a:ext cx="4730400" cy="174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1.Подумать.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2.Спросить у другого человека.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3.Получить информацию из книг. 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4.Понаблюдать.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5.Посмотреть по телевизору.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6.Провести эксперимент.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72" name="Рисунок 14" descr="http://im8-tub.yandex.net/i?id=103468234-08-2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01" y="4572009"/>
            <a:ext cx="201888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3" name="Rectangle 8"/>
          <p:cNvSpPr>
            <a:spLocks noChangeArrowheads="1"/>
          </p:cNvSpPr>
          <p:nvPr/>
        </p:nvSpPr>
        <p:spPr bwMode="auto">
          <a:xfrm>
            <a:off x="2368800" y="4500570"/>
            <a:ext cx="3304800" cy="20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eaLnBrk="0"/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1.Подумать.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2.Спросить у другого человека.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3.Получить информацию из книг.         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4.Понаблюдать. 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5.Посмотреть по телевизору.</a:t>
            </a:r>
            <a:endParaRPr lang="ru-RU" sz="1100" dirty="0">
              <a:ea typeface="Calibri" pitchFamily="34" charset="0"/>
              <a:cs typeface="Times New Roman" pitchFamily="18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6.Провести эксперимент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80" name="Рисунок 17" descr="http://www.meinfish.ru/images/shyka%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268760"/>
            <a:ext cx="1953452" cy="8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1" name="Рисунок 18" descr="http://im5-tub.yandex.net/i?id=225357827-22-2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2348880"/>
            <a:ext cx="1765820" cy="123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2" name="Рисунок 19" descr="C:\Documents and Settings\Admin\Рабочий стол\гифы\домашние\30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3789040"/>
            <a:ext cx="1709818" cy="113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3" name="Рисунок 20" descr="C:\Documents and Settings\Admin\Рабочий стол\Новая папка (3)\гифы\водные\7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7950" y="5143512"/>
            <a:ext cx="2008800" cy="116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32228" y="2554514"/>
          <a:ext cx="5839969" cy="1770743"/>
        </p:xfrm>
        <a:graphic>
          <a:graphicData uri="http://schemas.openxmlformats.org/drawingml/2006/table">
            <a:tbl>
              <a:tblPr/>
              <a:tblGrid>
                <a:gridCol w="5839969"/>
              </a:tblGrid>
              <a:tr h="1770743">
                <a:tc>
                  <a:txBody>
                    <a:bodyPr/>
                    <a:lstStyle/>
                    <a:p>
                      <a:r>
                        <a:rPr lang="ru-RU" dirty="0" smtClean="0"/>
                        <a:t>    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203200" y="4542971"/>
          <a:ext cx="5868998" cy="2032000"/>
        </p:xfrm>
        <a:graphic>
          <a:graphicData uri="http://schemas.openxmlformats.org/drawingml/2006/table">
            <a:tbl>
              <a:tblPr/>
              <a:tblGrid>
                <a:gridCol w="5868998"/>
              </a:tblGrid>
              <a:tr h="2032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868144" y="260648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/>
              <a:t>Темы для исследования</a:t>
            </a:r>
            <a:endParaRPr lang="ru-RU" sz="2800" u="sng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SDC14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1"/>
            <a:ext cx="1872208" cy="23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:\Documents and Settings\Admin\Рабочий стол\Новая папка\SDC14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1569927" cy="209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Documents and Settings\Admin\Рабочий стол\Новая папка\SDC14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836712"/>
            <a:ext cx="2520280" cy="201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332656"/>
            <a:ext cx="6159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Проект «</a:t>
            </a:r>
            <a:r>
              <a:rPr lang="ru-RU" sz="2400" dirty="0" smtClean="0"/>
              <a:t>Открытка - </a:t>
            </a:r>
            <a:r>
              <a:rPr lang="ru-RU" sz="2400" dirty="0" err="1" smtClean="0"/>
              <a:t>валентинка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87500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/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Создание продукта коллективного труда (альбомы к урокам литературного чтения)</a:t>
            </a:r>
            <a:endParaRPr lang="ru-RU" sz="2400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Admin\Рабочий стол\Новая папка\SDC14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26885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Новая папка\SDC141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05064"/>
            <a:ext cx="3168352" cy="237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Admin\Рабочий стол\Новая папка\SDC14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005064"/>
            <a:ext cx="2318983" cy="173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100SSCAM\SDC11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265709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242088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Владислав 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Ильин, </a:t>
            </a:r>
          </a:p>
          <a:p>
            <a:pPr eaLnBrk="0"/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4 класс 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(2009-2010 </a:t>
            </a:r>
            <a:r>
              <a:rPr lang="ru-RU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уч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 год)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2" descr="C:\Documents and Settings\Admin\Мои документы\Мои рисунки\Изображение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288032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1DAAA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2656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Мои документы\Мои рисунки\Изображение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79" y="404664"/>
            <a:ext cx="176230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B603D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404664"/>
            <a:ext cx="175093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 descr="ECFEC3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284984"/>
            <a:ext cx="31570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7" descr="C:\Documents and Settings\Admin\Мои документы\Мои рисунки\Изображение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3212976"/>
            <a:ext cx="2137409" cy="281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491880" y="594928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Итоги проектно-исследовательской деятельности учащихся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00SSCAM\SDC11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350838"/>
            <a:ext cx="2664056" cy="199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Рабочий стол\100SSCAM\SDC11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12976"/>
            <a:ext cx="3452813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Admin\Рабочий стол\100SSCAM\SDC12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4664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5877272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/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Школьная конференция НОУ «Импульс»</a:t>
            </a:r>
            <a:endParaRPr lang="ru-RU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324433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/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Районная конференция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5842" name="Object 5"/>
          <p:cNvGraphicFramePr>
            <a:graphicFrameLocks noChangeAspect="1"/>
          </p:cNvGraphicFramePr>
          <p:nvPr/>
        </p:nvGraphicFramePr>
        <p:xfrm>
          <a:off x="4283968" y="4005064"/>
          <a:ext cx="1928813" cy="2317750"/>
        </p:xfrm>
        <a:graphic>
          <a:graphicData uri="http://schemas.openxmlformats.org/presentationml/2006/ole">
            <p:oleObj spid="_x0000_s35842" name="Документ" r:id="rId6" imgW="6805556" imgH="8908385" progId="Word.Document.12">
              <p:embed/>
            </p:oleObj>
          </a:graphicData>
        </a:graphic>
      </p:graphicFrame>
      <p:graphicFrame>
        <p:nvGraphicFramePr>
          <p:cNvPr id="35843" name="Object 6"/>
          <p:cNvGraphicFramePr>
            <a:graphicFrameLocks noChangeAspect="1"/>
          </p:cNvGraphicFramePr>
          <p:nvPr/>
        </p:nvGraphicFramePr>
        <p:xfrm>
          <a:off x="6156176" y="4221088"/>
          <a:ext cx="2000250" cy="2346325"/>
        </p:xfrm>
        <a:graphic>
          <a:graphicData uri="http://schemas.openxmlformats.org/presentationml/2006/ole">
            <p:oleObj spid="_x0000_s35843" name="Документ" r:id="rId7" imgW="6805556" imgH="9580431" progId="Word.Document.12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7" y="2348880"/>
            <a:ext cx="273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Подготовка проекта «Моя родословная»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7E6124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513244" cy="1800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71600" y="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      </a:t>
            </a:r>
            <a:r>
              <a:rPr lang="ru-RU" sz="2800" dirty="0" smtClean="0"/>
              <a:t>Исследования на уроке</a:t>
            </a:r>
            <a:endParaRPr lang="ru-RU" sz="2800" dirty="0"/>
          </a:p>
        </p:txBody>
      </p:sp>
      <p:pic>
        <p:nvPicPr>
          <p:cNvPr id="4" name="Picture 5" descr="AEB9B5F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2448272" cy="32471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2" descr="256384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36712"/>
            <a:ext cx="2088232" cy="26647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6" descr="D09B33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836712"/>
            <a:ext cx="1944216" cy="26094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7" descr="357C88B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645024"/>
            <a:ext cx="4048404" cy="23762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2492897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Урок математики 2 класс</a:t>
            </a:r>
          </a:p>
          <a:p>
            <a:pPr algn="ctr"/>
            <a:r>
              <a:rPr lang="ru-RU" sz="1600" dirty="0" smtClean="0"/>
              <a:t>«Прямоугольник»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6021288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Урок окружающего мира 2 класс</a:t>
            </a:r>
          </a:p>
          <a:p>
            <a:pPr algn="ctr"/>
            <a:r>
              <a:rPr lang="ru-RU" dirty="0" smtClean="0"/>
              <a:t>«Моя родословная»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672</TotalTime>
  <Words>551</Words>
  <Application>Microsoft Office PowerPoint</Application>
  <PresentationFormat>Экран (4:3)</PresentationFormat>
  <Paragraphs>119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Литейная</vt:lpstr>
      <vt:lpstr>Слайд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74</cp:revision>
  <dcterms:created xsi:type="dcterms:W3CDTF">2012-04-16T11:12:31Z</dcterms:created>
  <dcterms:modified xsi:type="dcterms:W3CDTF">2013-01-29T13:59:31Z</dcterms:modified>
</cp:coreProperties>
</file>