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Default Extension="wdp" ContentType="image/vnd.ms-photo"/>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handoutMasterIdLst>
    <p:handoutMasterId r:id="rId42"/>
  </p:handoutMasterIdLst>
  <p:sldIdLst>
    <p:sldId id="325" r:id="rId2"/>
    <p:sldId id="396" r:id="rId3"/>
    <p:sldId id="326" r:id="rId4"/>
    <p:sldId id="277" r:id="rId5"/>
    <p:sldId id="390" r:id="rId6"/>
    <p:sldId id="269" r:id="rId7"/>
    <p:sldId id="380" r:id="rId8"/>
    <p:sldId id="295" r:id="rId9"/>
    <p:sldId id="391" r:id="rId10"/>
    <p:sldId id="328" r:id="rId11"/>
    <p:sldId id="266" r:id="rId12"/>
    <p:sldId id="291" r:id="rId13"/>
    <p:sldId id="292" r:id="rId14"/>
    <p:sldId id="283" r:id="rId15"/>
    <p:sldId id="348" r:id="rId16"/>
    <p:sldId id="366" r:id="rId17"/>
    <p:sldId id="367" r:id="rId18"/>
    <p:sldId id="350" r:id="rId19"/>
    <p:sldId id="369" r:id="rId20"/>
    <p:sldId id="370" r:id="rId21"/>
    <p:sldId id="371" r:id="rId22"/>
    <p:sldId id="378" r:id="rId23"/>
    <p:sldId id="382" r:id="rId24"/>
    <p:sldId id="383" r:id="rId25"/>
    <p:sldId id="384" r:id="rId26"/>
    <p:sldId id="385" r:id="rId27"/>
    <p:sldId id="392" r:id="rId28"/>
    <p:sldId id="386" r:id="rId29"/>
    <p:sldId id="387" r:id="rId30"/>
    <p:sldId id="401" r:id="rId31"/>
    <p:sldId id="393" r:id="rId32"/>
    <p:sldId id="397" r:id="rId33"/>
    <p:sldId id="410" r:id="rId34"/>
    <p:sldId id="398" r:id="rId35"/>
    <p:sldId id="403" r:id="rId36"/>
    <p:sldId id="406" r:id="rId37"/>
    <p:sldId id="407" r:id="rId38"/>
    <p:sldId id="395" r:id="rId39"/>
    <p:sldId id="394" r:id="rId4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a:srgbClr val="D66B00"/>
    <a:srgbClr val="990033"/>
    <a:srgbClr val="C40000"/>
    <a:srgbClr val="5C2E00"/>
    <a:srgbClr val="3E1F00"/>
    <a:srgbClr val="FFC78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p:restoredLeft sz="34559" autoAdjust="0"/>
    <p:restoredTop sz="84007" autoAdjust="0"/>
  </p:normalViewPr>
  <p:slideViewPr>
    <p:cSldViewPr>
      <p:cViewPr varScale="1">
        <p:scale>
          <a:sx n="61" d="100"/>
          <a:sy n="61" d="100"/>
        </p:scale>
        <p:origin x="-366" y="-90"/>
      </p:cViewPr>
      <p:guideLst>
        <p:guide orient="horz" pos="2160"/>
        <p:guide pos="2880"/>
      </p:guideLst>
    </p:cSldViewPr>
  </p:slideViewPr>
  <p:outlineViewPr>
    <p:cViewPr>
      <p:scale>
        <a:sx n="33" d="100"/>
        <a:sy n="33" d="100"/>
      </p:scale>
      <p:origin x="0" y="17028"/>
    </p:cViewPr>
  </p:outlineViewPr>
  <p:notesTextViewPr>
    <p:cViewPr>
      <p:scale>
        <a:sx n="100" d="100"/>
        <a:sy n="100" d="100"/>
      </p:scale>
      <p:origin x="0" y="0"/>
    </p:cViewPr>
  </p:notesTextViewPr>
  <p:sorterViewPr>
    <p:cViewPr>
      <p:scale>
        <a:sx n="100" d="100"/>
        <a:sy n="100" d="100"/>
      </p:scale>
      <p:origin x="0" y="14688"/>
    </p:cViewPr>
  </p:sorterViewPr>
  <p:notesViewPr>
    <p:cSldViewPr>
      <p:cViewPr varScale="1">
        <p:scale>
          <a:sx n="83" d="100"/>
          <a:sy n="83" d="100"/>
        </p:scale>
        <p:origin x="2910" y="96"/>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F3A461A-BE3C-4137-A6D6-E9E5C2D9D350}" type="datetimeFigureOut">
              <a:rPr lang="ru-RU" smtClean="0"/>
              <a:pPr/>
              <a:t>23.01.2014</a:t>
            </a:fld>
            <a:endParaRPr lang="ru-RU"/>
          </a:p>
        </p:txBody>
      </p:sp>
      <p:sp>
        <p:nvSpPr>
          <p:cNvPr id="4" name="Нижний колонтитул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35B2A90-6805-4DFD-AFCE-F900CA31449C}" type="slidenum">
              <a:rPr lang="ru-RU" smtClean="0"/>
              <a:pPr/>
              <a:t>‹#›</a:t>
            </a:fld>
            <a:endParaRPr lang="ru-RU"/>
          </a:p>
        </p:txBody>
      </p:sp>
    </p:spTree>
    <p:extLst>
      <p:ext uri="{BB962C8B-B14F-4D97-AF65-F5344CB8AC3E}">
        <p14:creationId xmlns:p14="http://schemas.microsoft.com/office/powerpoint/2010/main" xmlns="" val="26378310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6C3876-ADA2-4D88-83DC-82A50E41B615}" type="datetimeFigureOut">
              <a:rPr lang="ru-RU" smtClean="0"/>
              <a:pPr/>
              <a:t>23.01.2014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99D6DDD-A700-492C-A37C-38870094BCB1}" type="slidenum">
              <a:rPr lang="ru-RU" smtClean="0"/>
              <a:pPr/>
              <a:t>‹#›</a:t>
            </a:fld>
            <a:endParaRPr lang="ru-RU"/>
          </a:p>
        </p:txBody>
      </p:sp>
    </p:spTree>
    <p:extLst>
      <p:ext uri="{BB962C8B-B14F-4D97-AF65-F5344CB8AC3E}">
        <p14:creationId xmlns:p14="http://schemas.microsoft.com/office/powerpoint/2010/main" xmlns="" val="1214420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500" b="1">
                <a:solidFill>
                  <a:schemeClr val="bg1"/>
                </a:solidFill>
                <a:latin typeface="Times New Roman" pitchFamily="16" charset="0"/>
                <a:ea typeface="DejaVu Sans" charset="0"/>
                <a:cs typeface="DejaVu Sans"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500" b="1">
                <a:solidFill>
                  <a:schemeClr val="bg1"/>
                </a:solidFill>
                <a:latin typeface="Times New Roman" pitchFamily="16" charset="0"/>
                <a:ea typeface="DejaVu Sans" charset="0"/>
                <a:cs typeface="DejaVu Sans"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500" b="1">
                <a:solidFill>
                  <a:schemeClr val="bg1"/>
                </a:solidFill>
                <a:latin typeface="Times New Roman" pitchFamily="16" charset="0"/>
                <a:ea typeface="DejaVu Sans" charset="0"/>
                <a:cs typeface="DejaVu Sans"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500" b="1">
                <a:solidFill>
                  <a:schemeClr val="bg1"/>
                </a:solidFill>
                <a:latin typeface="Times New Roman" pitchFamily="16" charset="0"/>
                <a:ea typeface="DejaVu Sans" charset="0"/>
                <a:cs typeface="DejaVu Sans"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500" b="1">
                <a:solidFill>
                  <a:schemeClr val="bg1"/>
                </a:solidFill>
                <a:latin typeface="Times New Roman" pitchFamily="16"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500" b="1">
                <a:solidFill>
                  <a:schemeClr val="bg1"/>
                </a:solidFill>
                <a:latin typeface="Times New Roman" pitchFamily="16"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500" b="1">
                <a:solidFill>
                  <a:schemeClr val="bg1"/>
                </a:solidFill>
                <a:latin typeface="Times New Roman" pitchFamily="16"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500" b="1">
                <a:solidFill>
                  <a:schemeClr val="bg1"/>
                </a:solidFill>
                <a:latin typeface="Times New Roman" pitchFamily="16"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500" b="1">
                <a:solidFill>
                  <a:schemeClr val="bg1"/>
                </a:solidFill>
                <a:latin typeface="Times New Roman" pitchFamily="16" charset="0"/>
                <a:ea typeface="DejaVu Sans" charset="0"/>
                <a:cs typeface="DejaVu Sans" charset="0"/>
              </a:defRPr>
            </a:lvl9pPr>
          </a:lstStyle>
          <a:p>
            <a:pPr eaLnBrk="1" hangingPunct="1"/>
            <a:fld id="{51C564E3-1F9D-4CDE-BCBE-7C182A7A62FD}" type="slidenum">
              <a:rPr lang="ru-RU" sz="1200" smtClean="0">
                <a:solidFill>
                  <a:srgbClr val="000000"/>
                </a:solidFill>
              </a:rPr>
              <a:pPr eaLnBrk="1" hangingPunct="1"/>
              <a:t>15</a:t>
            </a:fld>
            <a:endParaRPr lang="ru-RU" sz="1200" smtClean="0">
              <a:solidFill>
                <a:srgbClr val="000000"/>
              </a:solidFill>
            </a:endParaRPr>
          </a:p>
        </p:txBody>
      </p:sp>
      <p:sp>
        <p:nvSpPr>
          <p:cNvPr id="28675" name="Rectangle 1"/>
          <p:cNvSpPr>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28676" name="Rectangle 2"/>
          <p:cNvSpPr>
            <a:spLocks noGrp="1" noChangeArrowheads="1"/>
          </p:cNvSpPr>
          <p:nvPr>
            <p:ph type="body" idx="1"/>
          </p:nvPr>
        </p:nvSpPr>
        <p:spPr>
          <a:xfrm>
            <a:off x="685800" y="4343400"/>
            <a:ext cx="5486400" cy="4114800"/>
          </a:xfrm>
          <a:noFill/>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ru-RU" smtClean="0"/>
          </a:p>
        </p:txBody>
      </p:sp>
    </p:spTree>
    <p:extLst>
      <p:ext uri="{BB962C8B-B14F-4D97-AF65-F5344CB8AC3E}">
        <p14:creationId xmlns:p14="http://schemas.microsoft.com/office/powerpoint/2010/main" xmlns="" val="2202808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500" b="1">
                <a:solidFill>
                  <a:schemeClr val="bg1"/>
                </a:solidFill>
                <a:latin typeface="Times New Roman" pitchFamily="16" charset="0"/>
                <a:ea typeface="DejaVu Sans" charset="0"/>
                <a:cs typeface="DejaVu Sans"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500" b="1">
                <a:solidFill>
                  <a:schemeClr val="bg1"/>
                </a:solidFill>
                <a:latin typeface="Times New Roman" pitchFamily="16" charset="0"/>
                <a:ea typeface="DejaVu Sans" charset="0"/>
                <a:cs typeface="DejaVu Sans"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500" b="1">
                <a:solidFill>
                  <a:schemeClr val="bg1"/>
                </a:solidFill>
                <a:latin typeface="Times New Roman" pitchFamily="16" charset="0"/>
                <a:ea typeface="DejaVu Sans" charset="0"/>
                <a:cs typeface="DejaVu Sans"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500" b="1">
                <a:solidFill>
                  <a:schemeClr val="bg1"/>
                </a:solidFill>
                <a:latin typeface="Times New Roman" pitchFamily="16" charset="0"/>
                <a:ea typeface="DejaVu Sans" charset="0"/>
                <a:cs typeface="DejaVu Sans"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500" b="1">
                <a:solidFill>
                  <a:schemeClr val="bg1"/>
                </a:solidFill>
                <a:latin typeface="Times New Roman" pitchFamily="16"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500" b="1">
                <a:solidFill>
                  <a:schemeClr val="bg1"/>
                </a:solidFill>
                <a:latin typeface="Times New Roman" pitchFamily="16"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500" b="1">
                <a:solidFill>
                  <a:schemeClr val="bg1"/>
                </a:solidFill>
                <a:latin typeface="Times New Roman" pitchFamily="16"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500" b="1">
                <a:solidFill>
                  <a:schemeClr val="bg1"/>
                </a:solidFill>
                <a:latin typeface="Times New Roman" pitchFamily="16"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500" b="1">
                <a:solidFill>
                  <a:schemeClr val="bg1"/>
                </a:solidFill>
                <a:latin typeface="Times New Roman" pitchFamily="16" charset="0"/>
                <a:ea typeface="DejaVu Sans" charset="0"/>
                <a:cs typeface="DejaVu Sans" charset="0"/>
              </a:defRPr>
            </a:lvl9pPr>
          </a:lstStyle>
          <a:p>
            <a:pPr eaLnBrk="1" hangingPunct="1"/>
            <a:fld id="{87F247B3-D58F-433F-8B6A-1F72781C5AAC}" type="slidenum">
              <a:rPr lang="ru-RU" sz="1200" smtClean="0">
                <a:solidFill>
                  <a:srgbClr val="000000"/>
                </a:solidFill>
              </a:rPr>
              <a:pPr eaLnBrk="1" hangingPunct="1"/>
              <a:t>18</a:t>
            </a:fld>
            <a:endParaRPr lang="ru-RU" sz="1200" smtClean="0">
              <a:solidFill>
                <a:srgbClr val="000000"/>
              </a:solidFill>
            </a:endParaRPr>
          </a:p>
        </p:txBody>
      </p:sp>
      <p:sp>
        <p:nvSpPr>
          <p:cNvPr id="30723" name="Rectangle 1"/>
          <p:cNvSpPr>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30724" name="Rectangle 2"/>
          <p:cNvSpPr>
            <a:spLocks noGrp="1" noChangeArrowheads="1"/>
          </p:cNvSpPr>
          <p:nvPr>
            <p:ph type="body" idx="1"/>
          </p:nvPr>
        </p:nvSpPr>
        <p:spPr>
          <a:xfrm>
            <a:off x="685800" y="4343400"/>
            <a:ext cx="5486400" cy="4114800"/>
          </a:xfrm>
          <a:noFill/>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ru-RU" smtClean="0"/>
          </a:p>
        </p:txBody>
      </p:sp>
    </p:spTree>
    <p:extLst>
      <p:ext uri="{BB962C8B-B14F-4D97-AF65-F5344CB8AC3E}">
        <p14:creationId xmlns:p14="http://schemas.microsoft.com/office/powerpoint/2010/main" xmlns="" val="2075403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99D6DDD-A700-492C-A37C-38870094BCB1}" type="slidenum">
              <a:rPr lang="ru-RU" smtClean="0"/>
              <a:pPr/>
              <a:t>31</a:t>
            </a:fld>
            <a:endParaRPr lang="ru-RU"/>
          </a:p>
        </p:txBody>
      </p:sp>
    </p:spTree>
    <p:extLst>
      <p:ext uri="{BB962C8B-B14F-4D97-AF65-F5344CB8AC3E}">
        <p14:creationId xmlns:p14="http://schemas.microsoft.com/office/powerpoint/2010/main" xmlns="" val="707767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99D6DDD-A700-492C-A37C-38870094BCB1}" type="slidenum">
              <a:rPr lang="ru-RU" smtClean="0"/>
              <a:pPr/>
              <a:t>32</a:t>
            </a:fld>
            <a:endParaRPr lang="ru-RU"/>
          </a:p>
        </p:txBody>
      </p:sp>
    </p:spTree>
    <p:extLst>
      <p:ext uri="{BB962C8B-B14F-4D97-AF65-F5344CB8AC3E}">
        <p14:creationId xmlns:p14="http://schemas.microsoft.com/office/powerpoint/2010/main" xmlns="" val="2445607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99D6DDD-A700-492C-A37C-38870094BCB1}" type="slidenum">
              <a:rPr lang="ru-RU" smtClean="0"/>
              <a:pPr/>
              <a:t>38</a:t>
            </a:fld>
            <a:endParaRPr lang="ru-RU"/>
          </a:p>
        </p:txBody>
      </p:sp>
    </p:spTree>
    <p:extLst>
      <p:ext uri="{BB962C8B-B14F-4D97-AF65-F5344CB8AC3E}">
        <p14:creationId xmlns:p14="http://schemas.microsoft.com/office/powerpoint/2010/main" xmlns="" val="530453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5"/>
          <p:cNvSpPr>
            <a:spLocks noGrp="1" noChangeArrowheads="1"/>
          </p:cNvSpPr>
          <p:nvPr>
            <p:ph type="sldNum" idx="10"/>
          </p:nvPr>
        </p:nvSpPr>
        <p:spPr>
          <a:ln/>
        </p:spPr>
        <p:txBody>
          <a:bodyPr/>
          <a:lstStyle>
            <a:lvl1pPr>
              <a:defRPr/>
            </a:lvl1pPr>
          </a:lstStyle>
          <a:p>
            <a:pPr>
              <a:defRPr/>
            </a:pPr>
            <a:fld id="{52CE7AC8-0FAC-498B-8204-FC8CF1372388}" type="slidenum">
              <a:rPr lang="ru-RU"/>
              <a:pPr>
                <a:defRPr/>
              </a:pPr>
              <a:t>‹#›</a:t>
            </a:fld>
            <a:endParaRPr lang="ru-RU"/>
          </a:p>
        </p:txBody>
      </p:sp>
    </p:spTree>
    <p:extLst>
      <p:ext uri="{BB962C8B-B14F-4D97-AF65-F5344CB8AC3E}">
        <p14:creationId xmlns:p14="http://schemas.microsoft.com/office/powerpoint/2010/main" xmlns="" val="1335794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
          <p:cNvSpPr>
            <a:spLocks noGrp="1" noChangeArrowheads="1"/>
          </p:cNvSpPr>
          <p:nvPr>
            <p:ph type="sldNum" idx="10"/>
          </p:nvPr>
        </p:nvSpPr>
        <p:spPr>
          <a:ln/>
        </p:spPr>
        <p:txBody>
          <a:bodyPr/>
          <a:lstStyle>
            <a:lvl1pPr>
              <a:defRPr/>
            </a:lvl1pPr>
          </a:lstStyle>
          <a:p>
            <a:pPr>
              <a:defRPr/>
            </a:pPr>
            <a:fld id="{3F2253BF-277F-4067-B8A9-9A5C753F4096}" type="slidenum">
              <a:rPr lang="ru-RU"/>
              <a:pPr>
                <a:defRPr/>
              </a:pPr>
              <a:t>‹#›</a:t>
            </a:fld>
            <a:endParaRPr lang="ru-RU"/>
          </a:p>
        </p:txBody>
      </p:sp>
    </p:spTree>
    <p:extLst>
      <p:ext uri="{BB962C8B-B14F-4D97-AF65-F5344CB8AC3E}">
        <p14:creationId xmlns:p14="http://schemas.microsoft.com/office/powerpoint/2010/main" xmlns="" val="319569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
          <p:cNvSpPr>
            <a:spLocks noGrp="1" noChangeArrowheads="1"/>
          </p:cNvSpPr>
          <p:nvPr>
            <p:ph type="sldNum" idx="10"/>
          </p:nvPr>
        </p:nvSpPr>
        <p:spPr>
          <a:ln/>
        </p:spPr>
        <p:txBody>
          <a:bodyPr/>
          <a:lstStyle>
            <a:lvl1pPr>
              <a:defRPr/>
            </a:lvl1pPr>
          </a:lstStyle>
          <a:p>
            <a:pPr>
              <a:defRPr/>
            </a:pPr>
            <a:fld id="{B4B30FF5-1C81-44DF-87B6-72C4F624EAB4}" type="slidenum">
              <a:rPr lang="ru-RU"/>
              <a:pPr>
                <a:defRPr/>
              </a:pPr>
              <a:t>‹#›</a:t>
            </a:fld>
            <a:endParaRPr lang="ru-RU"/>
          </a:p>
        </p:txBody>
      </p:sp>
    </p:spTree>
    <p:extLst>
      <p:ext uri="{BB962C8B-B14F-4D97-AF65-F5344CB8AC3E}">
        <p14:creationId xmlns:p14="http://schemas.microsoft.com/office/powerpoint/2010/main" xmlns="" val="4290471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
          <p:cNvSpPr>
            <a:spLocks noGrp="1" noChangeArrowheads="1"/>
          </p:cNvSpPr>
          <p:nvPr>
            <p:ph type="sldNum" idx="10"/>
          </p:nvPr>
        </p:nvSpPr>
        <p:spPr>
          <a:ln/>
        </p:spPr>
        <p:txBody>
          <a:bodyPr/>
          <a:lstStyle>
            <a:lvl1pPr>
              <a:defRPr/>
            </a:lvl1pPr>
          </a:lstStyle>
          <a:p>
            <a:pPr>
              <a:defRPr/>
            </a:pPr>
            <a:fld id="{BC680C18-7611-4757-BA7A-F8C250CA77A9}" type="slidenum">
              <a:rPr lang="ru-RU"/>
              <a:pPr>
                <a:defRPr/>
              </a:pPr>
              <a:t>‹#›</a:t>
            </a:fld>
            <a:endParaRPr lang="ru-RU"/>
          </a:p>
        </p:txBody>
      </p:sp>
    </p:spTree>
    <p:extLst>
      <p:ext uri="{BB962C8B-B14F-4D97-AF65-F5344CB8AC3E}">
        <p14:creationId xmlns:p14="http://schemas.microsoft.com/office/powerpoint/2010/main" xmlns="" val="1202109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5"/>
          <p:cNvSpPr>
            <a:spLocks noGrp="1" noChangeArrowheads="1"/>
          </p:cNvSpPr>
          <p:nvPr>
            <p:ph type="sldNum" idx="10"/>
          </p:nvPr>
        </p:nvSpPr>
        <p:spPr>
          <a:ln/>
        </p:spPr>
        <p:txBody>
          <a:bodyPr/>
          <a:lstStyle>
            <a:lvl1pPr>
              <a:defRPr/>
            </a:lvl1pPr>
          </a:lstStyle>
          <a:p>
            <a:pPr>
              <a:defRPr/>
            </a:pPr>
            <a:fld id="{F06A3A12-6809-4761-9FED-185D31CFA1A3}" type="slidenum">
              <a:rPr lang="ru-RU"/>
              <a:pPr>
                <a:defRPr/>
              </a:pPr>
              <a:t>‹#›</a:t>
            </a:fld>
            <a:endParaRPr lang="ru-RU"/>
          </a:p>
        </p:txBody>
      </p:sp>
    </p:spTree>
    <p:extLst>
      <p:ext uri="{BB962C8B-B14F-4D97-AF65-F5344CB8AC3E}">
        <p14:creationId xmlns:p14="http://schemas.microsoft.com/office/powerpoint/2010/main" xmlns="" val="1904718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5"/>
          <p:cNvSpPr>
            <a:spLocks noGrp="1" noChangeArrowheads="1"/>
          </p:cNvSpPr>
          <p:nvPr>
            <p:ph type="sldNum" idx="10"/>
          </p:nvPr>
        </p:nvSpPr>
        <p:spPr>
          <a:ln/>
        </p:spPr>
        <p:txBody>
          <a:bodyPr/>
          <a:lstStyle>
            <a:lvl1pPr>
              <a:defRPr/>
            </a:lvl1pPr>
          </a:lstStyle>
          <a:p>
            <a:pPr>
              <a:defRPr/>
            </a:pPr>
            <a:fld id="{606BFBF8-4BA9-4096-85F2-084D31DFD491}" type="slidenum">
              <a:rPr lang="ru-RU"/>
              <a:pPr>
                <a:defRPr/>
              </a:pPr>
              <a:t>‹#›</a:t>
            </a:fld>
            <a:endParaRPr lang="ru-RU"/>
          </a:p>
        </p:txBody>
      </p:sp>
    </p:spTree>
    <p:extLst>
      <p:ext uri="{BB962C8B-B14F-4D97-AF65-F5344CB8AC3E}">
        <p14:creationId xmlns:p14="http://schemas.microsoft.com/office/powerpoint/2010/main" xmlns="" val="3342391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5"/>
          <p:cNvSpPr>
            <a:spLocks noGrp="1" noChangeArrowheads="1"/>
          </p:cNvSpPr>
          <p:nvPr>
            <p:ph type="sldNum" idx="10"/>
          </p:nvPr>
        </p:nvSpPr>
        <p:spPr>
          <a:ln/>
        </p:spPr>
        <p:txBody>
          <a:bodyPr/>
          <a:lstStyle>
            <a:lvl1pPr>
              <a:defRPr/>
            </a:lvl1pPr>
          </a:lstStyle>
          <a:p>
            <a:pPr>
              <a:defRPr/>
            </a:pPr>
            <a:fld id="{286330AB-1205-4FF5-8449-F6A80021107A}" type="slidenum">
              <a:rPr lang="ru-RU"/>
              <a:pPr>
                <a:defRPr/>
              </a:pPr>
              <a:t>‹#›</a:t>
            </a:fld>
            <a:endParaRPr lang="ru-RU"/>
          </a:p>
        </p:txBody>
      </p:sp>
    </p:spTree>
    <p:extLst>
      <p:ext uri="{BB962C8B-B14F-4D97-AF65-F5344CB8AC3E}">
        <p14:creationId xmlns:p14="http://schemas.microsoft.com/office/powerpoint/2010/main" xmlns="" val="3589558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5"/>
          <p:cNvSpPr>
            <a:spLocks noGrp="1" noChangeArrowheads="1"/>
          </p:cNvSpPr>
          <p:nvPr>
            <p:ph type="sldNum" idx="10"/>
          </p:nvPr>
        </p:nvSpPr>
        <p:spPr>
          <a:ln/>
        </p:spPr>
        <p:txBody>
          <a:bodyPr/>
          <a:lstStyle>
            <a:lvl1pPr>
              <a:defRPr/>
            </a:lvl1pPr>
          </a:lstStyle>
          <a:p>
            <a:pPr>
              <a:defRPr/>
            </a:pPr>
            <a:fld id="{674C2A96-F752-422B-B1F0-B543AA8C6B56}" type="slidenum">
              <a:rPr lang="ru-RU"/>
              <a:pPr>
                <a:defRPr/>
              </a:pPr>
              <a:t>‹#›</a:t>
            </a:fld>
            <a:endParaRPr lang="ru-RU"/>
          </a:p>
        </p:txBody>
      </p:sp>
    </p:spTree>
    <p:extLst>
      <p:ext uri="{BB962C8B-B14F-4D97-AF65-F5344CB8AC3E}">
        <p14:creationId xmlns:p14="http://schemas.microsoft.com/office/powerpoint/2010/main" xmlns="" val="56104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2D61AFED-31A4-486C-8980-A772E377E456}" type="slidenum">
              <a:rPr lang="ru-RU"/>
              <a:pPr>
                <a:defRPr/>
              </a:pPr>
              <a:t>‹#›</a:t>
            </a:fld>
            <a:endParaRPr lang="ru-RU"/>
          </a:p>
        </p:txBody>
      </p:sp>
    </p:spTree>
    <p:extLst>
      <p:ext uri="{BB962C8B-B14F-4D97-AF65-F5344CB8AC3E}">
        <p14:creationId xmlns:p14="http://schemas.microsoft.com/office/powerpoint/2010/main" xmlns="" val="2141469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5"/>
          <p:cNvSpPr>
            <a:spLocks noGrp="1" noChangeArrowheads="1"/>
          </p:cNvSpPr>
          <p:nvPr>
            <p:ph type="sldNum" idx="10"/>
          </p:nvPr>
        </p:nvSpPr>
        <p:spPr>
          <a:ln/>
        </p:spPr>
        <p:txBody>
          <a:bodyPr/>
          <a:lstStyle>
            <a:lvl1pPr>
              <a:defRPr/>
            </a:lvl1pPr>
          </a:lstStyle>
          <a:p>
            <a:pPr>
              <a:defRPr/>
            </a:pPr>
            <a:fld id="{3DD660D0-9A0E-4B78-9E1A-AB23B7A88309}" type="slidenum">
              <a:rPr lang="ru-RU"/>
              <a:pPr>
                <a:defRPr/>
              </a:pPr>
              <a:t>‹#›</a:t>
            </a:fld>
            <a:endParaRPr lang="ru-RU"/>
          </a:p>
        </p:txBody>
      </p:sp>
    </p:spTree>
    <p:extLst>
      <p:ext uri="{BB962C8B-B14F-4D97-AF65-F5344CB8AC3E}">
        <p14:creationId xmlns:p14="http://schemas.microsoft.com/office/powerpoint/2010/main" xmlns="" val="4261991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5"/>
          <p:cNvSpPr>
            <a:spLocks noGrp="1" noChangeArrowheads="1"/>
          </p:cNvSpPr>
          <p:nvPr>
            <p:ph type="sldNum" idx="10"/>
          </p:nvPr>
        </p:nvSpPr>
        <p:spPr>
          <a:ln/>
        </p:spPr>
        <p:txBody>
          <a:bodyPr/>
          <a:lstStyle>
            <a:lvl1pPr>
              <a:defRPr/>
            </a:lvl1pPr>
          </a:lstStyle>
          <a:p>
            <a:pPr>
              <a:defRPr/>
            </a:pPr>
            <a:fld id="{5F58F7F0-F960-4D49-80FF-A7DCB37AD27C}" type="slidenum">
              <a:rPr lang="ru-RU"/>
              <a:pPr>
                <a:defRPr/>
              </a:pPr>
              <a:t>‹#›</a:t>
            </a:fld>
            <a:endParaRPr lang="ru-RU"/>
          </a:p>
        </p:txBody>
      </p:sp>
    </p:spTree>
    <p:extLst>
      <p:ext uri="{BB962C8B-B14F-4D97-AF65-F5344CB8AC3E}">
        <p14:creationId xmlns:p14="http://schemas.microsoft.com/office/powerpoint/2010/main" xmlns="" val="419562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1027" name="Rectangle 2"/>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Четвертый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1028" name="Text Box 3"/>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ru-RU" sz="500" b="1" smtClean="0">
              <a:solidFill>
                <a:srgbClr val="FFFFFF"/>
              </a:solidFill>
            </a:endParaRPr>
          </a:p>
        </p:txBody>
      </p:sp>
      <p:sp>
        <p:nvSpPr>
          <p:cNvPr id="1029" name="Text Box 4"/>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ru-RU" sz="500" b="1" smtClean="0">
              <a:solidFill>
                <a:srgbClr val="FFFFFF"/>
              </a:solidFill>
            </a:endParaRPr>
          </a:p>
        </p:txBody>
      </p:sp>
      <p:sp>
        <p:nvSpPr>
          <p:cNvPr id="2" name="Rectangle 5"/>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0">
                <a:solidFill>
                  <a:srgbClr val="663300"/>
                </a:solidFill>
                <a:ea typeface="+mn-ea"/>
                <a:cs typeface="+mn-cs"/>
              </a:defRPr>
            </a:lvl1pPr>
          </a:lstStyle>
          <a:p>
            <a:pPr defTabSz="449263" fontAlgn="base">
              <a:spcBef>
                <a:spcPct val="0"/>
              </a:spcBef>
              <a:spcAft>
                <a:spcPct val="0"/>
              </a:spcAft>
              <a:buSzPct val="100000"/>
              <a:defRPr/>
            </a:pPr>
            <a:fld id="{BDD05B8E-94EF-47B7-9A8C-DF8CDC8B1A5F}" type="slidenum">
              <a:rPr lang="ru-RU" sz="500"/>
              <a:pPr defTabSz="449263" fontAlgn="base">
                <a:spcBef>
                  <a:spcPct val="0"/>
                </a:spcBef>
                <a:spcAft>
                  <a:spcPct val="0"/>
                </a:spcAft>
                <a:buSzPct val="100000"/>
                <a:defRPr/>
              </a:pPr>
              <a:t>‹#›</a:t>
            </a:fld>
            <a:endParaRPr lang="ru-RU" sz="500"/>
          </a:p>
        </p:txBody>
      </p:sp>
    </p:spTree>
    <p:extLst>
      <p:ext uri="{BB962C8B-B14F-4D97-AF65-F5344CB8AC3E}">
        <p14:creationId xmlns:p14="http://schemas.microsoft.com/office/powerpoint/2010/main" xmlns="" val="33623002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DejaVu Sans" charset="0"/>
          <a:cs typeface="DejaVu Sans" charset="0"/>
        </a:defRPr>
      </a:lvl2pPr>
      <a:lvl3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DejaVu Sans" charset="0"/>
          <a:cs typeface="DejaVu Sans" charset="0"/>
        </a:defRPr>
      </a:lvl3pPr>
      <a:lvl4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DejaVu Sans" charset="0"/>
          <a:cs typeface="DejaVu Sans" charset="0"/>
        </a:defRPr>
      </a:lvl4pPr>
      <a:lvl5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DejaVu Sans" charset="0"/>
          <a:cs typeface="DejaVu Sans" charset="0"/>
        </a:defRPr>
      </a:lvl5pPr>
      <a:lvl6pPr marL="25146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DejaVu Sans" charset="0"/>
          <a:cs typeface="DejaVu Sans" charset="0"/>
        </a:defRPr>
      </a:lvl6pPr>
      <a:lvl7pPr marL="29718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DejaVu Sans" charset="0"/>
          <a:cs typeface="DejaVu Sans" charset="0"/>
        </a:defRPr>
      </a:lvl7pPr>
      <a:lvl8pPr marL="34290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DejaVu Sans" charset="0"/>
          <a:cs typeface="DejaVu Sans" charset="0"/>
        </a:defRPr>
      </a:lvl8pPr>
      <a:lvl9pPr marL="38862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DejaVu Sans" charset="0"/>
          <a:cs typeface="DejaVu Sans"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ru.wikipedia.org/wiki/%D0%A2%D1%80%D0%B5%D1%82%D1%8C%D1%8F_%D0%B4%D0%B8%D0%BD%D0%B0%D1%81%D1%82%D0%B8%D1%8F_%D0%A3%D1%80%D0%B0" TargetMode="External"/><Relationship Id="rId13" Type="http://schemas.openxmlformats.org/officeDocument/2006/relationships/hyperlink" Target="http://forum.awd.ru/viewtopic.php?t=149818" TargetMode="External"/><Relationship Id="rId3" Type="http://schemas.openxmlformats.org/officeDocument/2006/relationships/image" Target="../media/image2.jpeg"/><Relationship Id="rId7" Type="http://schemas.openxmlformats.org/officeDocument/2006/relationships/image" Target="../media/image4.png"/><Relationship Id="rId12" Type="http://schemas.openxmlformats.org/officeDocument/2006/relationships/image" Target="../media/image7.png"/><Relationship Id="rId2" Type="http://schemas.openxmlformats.org/officeDocument/2006/relationships/hyperlink" Target="http://tasherittakemet.ucoz.ru/" TargetMode="External"/><Relationship Id="rId1" Type="http://schemas.openxmlformats.org/officeDocument/2006/relationships/slideLayout" Target="../slideLayouts/slideLayout1.xml"/><Relationship Id="rId6" Type="http://schemas.openxmlformats.org/officeDocument/2006/relationships/hyperlink" Target="http://ru.wikipedia.org/wiki/%D0%91%D0%B0%D0%BB%D0%B0%D1%88%D0%B8%D1%85%D0%B0" TargetMode="External"/><Relationship Id="rId11" Type="http://schemas.openxmlformats.org/officeDocument/2006/relationships/image" Target="../media/image6.jpeg"/><Relationship Id="rId5" Type="http://schemas.openxmlformats.org/officeDocument/2006/relationships/image" Target="../media/image3.jpeg"/><Relationship Id="rId10" Type="http://schemas.openxmlformats.org/officeDocument/2006/relationships/hyperlink" Target="http://shkolazhizni.ru/archive/0/n-26352/" TargetMode="External"/><Relationship Id="rId4" Type="http://schemas.openxmlformats.org/officeDocument/2006/relationships/hyperlink" Target="http://pozmir.ru/?attachment_id=409" TargetMode="External"/><Relationship Id="rId9" Type="http://schemas.openxmlformats.org/officeDocument/2006/relationships/image" Target="../media/image5.jpeg"/><Relationship Id="rId1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 Target="slide11.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slide" Target="slide14.xml"/></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ru.wikipedia.org/wiki/%D0%A1%D1%82%D0%B0%D0%B4%D0%B8%D0%BE%D0%BD_%D0%B4%D0%BB%D1%8F_%D0%BC%D0%B5%D1%81%D0%BE%D0%B0%D0%BC%D0%B5%D1%80%D0%B8%D0%BA%D0%B0%D0%BD%D1%81%D0%BA%D0%BE%D0%B9_%D0%B8%D0%B3%D1%80%D1%8B_%D0%B2_%D0%BC%D1%8F%D1%87" TargetMode="External"/><Relationship Id="rId1" Type="http://schemas.openxmlformats.org/officeDocument/2006/relationships/slideLayout" Target="../slideLayouts/slideLayout2.xml"/><Relationship Id="rId4" Type="http://schemas.openxmlformats.org/officeDocument/2006/relationships/slide" Target="slide12.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ru.wikipedia.org/wiki/%D0%A1%D1%82%D0%B0%D0%B4%D0%B8%D0%BE%D0%BD_%D0%B4%D0%BB%D1%8F_%D0%BC%D0%B5%D1%81%D0%BE%D0%B0%D0%BC%D0%B5%D1%80%D0%B8%D0%BA%D0%B0%D0%BD%D1%81%D0%BA%D0%BE%D0%B9_%D0%B8%D0%B3%D1%80%D1%8B_%D0%B2_%D0%BC%D1%8F%D1%87" TargetMode="External"/><Relationship Id="rId1" Type="http://schemas.openxmlformats.org/officeDocument/2006/relationships/slideLayout" Target="../slideLayouts/slideLayout2.xml"/><Relationship Id="rId4" Type="http://schemas.openxmlformats.org/officeDocument/2006/relationships/slide" Target="slide13.xml"/></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www.womeninthebible.net/1.9.Jephtahs_daughter.htm" TargetMode="External"/><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slide" Target="slide10.xml"/></Relationships>
</file>

<file path=ppt/slides/_rels/slide14.xml.rels><?xml version="1.0" encoding="UTF-8" standalone="yes"?>
<Relationships xmlns="http://schemas.openxmlformats.org/package/2006/relationships"><Relationship Id="rId3" Type="http://schemas.openxmlformats.org/officeDocument/2006/relationships/hyperlink" Target="http://www.historie.ru/foto-i-video/67-zhemchuzhina-v-dzhunglyah-gorod-polenke-hram-nadpisey-mayya.html" TargetMode="External"/><Relationship Id="rId2" Type="http://schemas.openxmlformats.org/officeDocument/2006/relationships/slide" Target="slide10.xml"/><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worldishistory.com/2012/06/blog-post.html" TargetMode="Externa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hyperlink" Target="http://greece.rpg.ru/"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slide" Target="slide18.xml"/></Relationships>
</file>

<file path=ppt/slides/_rels/slide18.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hyperlink" Target="http://dic.academic.ru/dic.nsf/ruwiki/38584" TargetMode="External"/><Relationship Id="rId7" Type="http://schemas.openxmlformats.org/officeDocument/2006/relationships/hyperlink" Target="http://dic.academic.ru/dic.nsf/ruwiki/385842"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hyperlink" Target="http://ru.wikipedia.org/wiki/%D0%92%D0%B0%D0%B7%D0%BE%D0%BF%D0%B8%D1%81%D1%8C_%D0%94%D1%80%D0%B5%D0%B2%D0%BD%D0%B5%D0%B9_%D0%93%D1%80%D0%B5%D1%86%D0%B8%D0%B8" TargetMode="External"/><Relationship Id="rId4" Type="http://schemas.openxmlformats.org/officeDocument/2006/relationships/image" Target="../media/image53.jpeg"/></Relationships>
</file>

<file path=ppt/slides/_rels/slide19.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56.jpeg"/><Relationship Id="rId7" Type="http://schemas.openxmlformats.org/officeDocument/2006/relationships/image" Target="../media/image58.jpeg"/><Relationship Id="rId2" Type="http://schemas.openxmlformats.org/officeDocument/2006/relationships/hyperlink" Target="http://flagatrip.ru/guides/sightseeing/Ancient_Olympia.html" TargetMode="External"/><Relationship Id="rId1" Type="http://schemas.openxmlformats.org/officeDocument/2006/relationships/slideLayout" Target="../slideLayouts/slideLayout2.xml"/><Relationship Id="rId6" Type="http://schemas.openxmlformats.org/officeDocument/2006/relationships/hyperlink" Target="http://pankration.perm.ru/rules/" TargetMode="External"/><Relationship Id="rId5" Type="http://schemas.openxmlformats.org/officeDocument/2006/relationships/image" Target="../media/image57.jpeg"/><Relationship Id="rId4" Type="http://schemas.openxmlformats.org/officeDocument/2006/relationships/hyperlink" Target="http://ru.freepik.com/free-photo/laurel-wreath_616531.htm" TargetMode="External"/></Relationships>
</file>

<file path=ppt/slides/_rels/slide2.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image" Target="../media/image14.png"/><Relationship Id="rId18" Type="http://schemas.openxmlformats.org/officeDocument/2006/relationships/slide" Target="slide5.xml"/><Relationship Id="rId3" Type="http://schemas.openxmlformats.org/officeDocument/2006/relationships/image" Target="../media/image10.png"/><Relationship Id="rId7" Type="http://schemas.openxmlformats.org/officeDocument/2006/relationships/slide" Target="slide20.xml"/><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image" Target="../media/image9.png"/><Relationship Id="rId16" Type="http://schemas.openxmlformats.org/officeDocument/2006/relationships/image" Target="../media/image17.png"/><Relationship Id="rId20" Type="http://schemas.openxmlformats.org/officeDocument/2006/relationships/slide" Target="slide32.xml"/><Relationship Id="rId1" Type="http://schemas.openxmlformats.org/officeDocument/2006/relationships/slideLayout" Target="../slideLayouts/slideLayout2.xml"/><Relationship Id="rId6" Type="http://schemas.openxmlformats.org/officeDocument/2006/relationships/slide" Target="slide23.xml"/><Relationship Id="rId11" Type="http://schemas.openxmlformats.org/officeDocument/2006/relationships/image" Target="../media/image12.jpeg"/><Relationship Id="rId5" Type="http://schemas.openxmlformats.org/officeDocument/2006/relationships/slide" Target="slide3.xml"/><Relationship Id="rId15" Type="http://schemas.openxmlformats.org/officeDocument/2006/relationships/image" Target="../media/image16.png"/><Relationship Id="rId10" Type="http://schemas.openxmlformats.org/officeDocument/2006/relationships/slide" Target="slide15.xml"/><Relationship Id="rId19" Type="http://schemas.openxmlformats.org/officeDocument/2006/relationships/slide" Target="slide9.xml"/><Relationship Id="rId4" Type="http://schemas.openxmlformats.org/officeDocument/2006/relationships/image" Target="../media/image11.gif"/><Relationship Id="rId9" Type="http://schemas.openxmlformats.org/officeDocument/2006/relationships/slide" Target="slide25.xml"/><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ru.wikipedia.org/wiki/%D0%93%D0%B5%D0%BE%D0%B3%D1%80%D0%B0%D1%84%D0%B8%D1%8F_%D0%9A%D0%B8%D1%82%D0%B0%D0%B9%D1%81%D0%BA%D0%BE%D0%B9_%D0%9D%D0%B0%D1%80%D0%BE%D0%B4%D0%BD%D0%BE%D0%B9_%D0%A0%D0%B5%D1%81%D0%BF%D1%83%D0%B1%D0%BB%D0%B8%D0%BA%D0%B8"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image" Target="../media/image67.png"/><Relationship Id="rId3" Type="http://schemas.openxmlformats.org/officeDocument/2006/relationships/image" Target="../media/image60.jpeg"/><Relationship Id="rId7" Type="http://schemas.openxmlformats.org/officeDocument/2006/relationships/hyperlink" Target="http://ru.wikipedia.org/wiki/%D0%94%D0%B0%D0%BE%D1%81%D0%B8%D0%B7%D0%BC" TargetMode="External"/><Relationship Id="rId12" Type="http://schemas.openxmlformats.org/officeDocument/2006/relationships/image" Target="../media/image66.png"/><Relationship Id="rId2" Type="http://schemas.openxmlformats.org/officeDocument/2006/relationships/hyperlink" Target="http://www.mirboga.ru/religiya" TargetMode="External"/><Relationship Id="rId1" Type="http://schemas.openxmlformats.org/officeDocument/2006/relationships/slideLayout" Target="../slideLayouts/slideLayout2.xml"/><Relationship Id="rId6" Type="http://schemas.openxmlformats.org/officeDocument/2006/relationships/image" Target="../media/image62.jpeg"/><Relationship Id="rId11" Type="http://schemas.openxmlformats.org/officeDocument/2006/relationships/image" Target="../media/image65.jpeg"/><Relationship Id="rId5" Type="http://schemas.openxmlformats.org/officeDocument/2006/relationships/image" Target="../media/image61.jpeg"/><Relationship Id="rId10" Type="http://schemas.openxmlformats.org/officeDocument/2006/relationships/hyperlink" Target="http://www.livelib.ru/author/29593" TargetMode="External"/><Relationship Id="rId4" Type="http://schemas.openxmlformats.org/officeDocument/2006/relationships/hyperlink" Target="http://xage.ru/samyie-udivitelnyie-hramyi-mira/" TargetMode="External"/><Relationship Id="rId9" Type="http://schemas.openxmlformats.org/officeDocument/2006/relationships/image" Target="../media/image64.png"/></Relationships>
</file>

<file path=ppt/slides/_rels/slide2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hyperlink" Target="http://www.veditour.ru/countries/myanmar/yangon/" TargetMode="External"/><Relationship Id="rId7" Type="http://schemas.openxmlformats.org/officeDocument/2006/relationships/slide" Target="slide2.xml"/><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hyperlink" Target="http://great.az/tags/%C2%EE%F1%F2%EE%EA/" TargetMode="External"/><Relationship Id="rId4" Type="http://schemas.openxmlformats.org/officeDocument/2006/relationships/image" Target="../media/image69.jpeg"/></Relationships>
</file>

<file path=ppt/slides/_rels/slide2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3" Type="http://schemas.openxmlformats.org/officeDocument/2006/relationships/slide" Target="slide2.xml"/><Relationship Id="rId7" Type="http://schemas.openxmlformats.org/officeDocument/2006/relationships/image" Target="../media/image77.jpeg"/><Relationship Id="rId12" Type="http://schemas.openxmlformats.org/officeDocument/2006/relationships/image" Target="../media/image82.png"/><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image" Target="../media/image76.jpeg"/><Relationship Id="rId11" Type="http://schemas.openxmlformats.org/officeDocument/2006/relationships/image" Target="../media/image81.png"/><Relationship Id="rId5" Type="http://schemas.openxmlformats.org/officeDocument/2006/relationships/image" Target="../media/image75.jpeg"/><Relationship Id="rId10" Type="http://schemas.openxmlformats.org/officeDocument/2006/relationships/image" Target="../media/image80.png"/><Relationship Id="rId4" Type="http://schemas.openxmlformats.org/officeDocument/2006/relationships/hyperlink" Target="http://images.yandex.ru/" TargetMode="External"/><Relationship Id="rId9" Type="http://schemas.openxmlformats.org/officeDocument/2006/relationships/image" Target="../media/image79.jpeg"/></Relationships>
</file>

<file path=ppt/slides/_rels/slide25.xml.rels><?xml version="1.0" encoding="UTF-8" standalone="yes"?>
<Relationships xmlns="http://schemas.openxmlformats.org/package/2006/relationships"><Relationship Id="rId3" Type="http://schemas.openxmlformats.org/officeDocument/2006/relationships/hyperlink" Target="http://foturist-ru.livejournal.com/135971.html" TargetMode="External"/><Relationship Id="rId7" Type="http://schemas.openxmlformats.org/officeDocument/2006/relationships/image" Target="../media/image87.png"/><Relationship Id="rId2" Type="http://schemas.openxmlformats.org/officeDocument/2006/relationships/image" Target="../media/image84.jpeg"/><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hyperlink" Target="http://old.forest.ru/rus/publications/north/02.htm" TargetMode="External"/><Relationship Id="rId4" Type="http://schemas.openxmlformats.org/officeDocument/2006/relationships/image" Target="../media/image85.jpeg"/></Relationships>
</file>

<file path=ppt/slides/_rels/slide26.xml.rels><?xml version="1.0" encoding="UTF-8" standalone="yes"?>
<Relationships xmlns="http://schemas.openxmlformats.org/package/2006/relationships"><Relationship Id="rId8" Type="http://schemas.openxmlformats.org/officeDocument/2006/relationships/hyperlink" Target="http://www.archmuseum.ru/?p=2471" TargetMode="External"/><Relationship Id="rId3" Type="http://schemas.openxmlformats.org/officeDocument/2006/relationships/image" Target="../media/image88.jpeg"/><Relationship Id="rId7" Type="http://schemas.openxmlformats.org/officeDocument/2006/relationships/image" Target="../media/image90.jpeg"/><Relationship Id="rId2" Type="http://schemas.openxmlformats.org/officeDocument/2006/relationships/hyperlink" Target="http://www.ntrust.ru/public.cms/?eid=690551" TargetMode="External"/><Relationship Id="rId1" Type="http://schemas.openxmlformats.org/officeDocument/2006/relationships/slideLayout" Target="../slideLayouts/slideLayout5.xml"/><Relationship Id="rId6" Type="http://schemas.openxmlformats.org/officeDocument/2006/relationships/slide" Target="slide26.xml"/><Relationship Id="rId5" Type="http://schemas.openxmlformats.org/officeDocument/2006/relationships/image" Target="../media/image89.jpeg"/><Relationship Id="rId4" Type="http://schemas.openxmlformats.org/officeDocument/2006/relationships/hyperlink" Target="http://www.liveinternet.ru/users/anton_otaku/post296235324/" TargetMode="External"/><Relationship Id="rId9" Type="http://schemas.openxmlformats.org/officeDocument/2006/relationships/image" Target="../media/image91.jpeg"/></Relationships>
</file>

<file path=ppt/slides/_rels/slide27.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hyperlink" Target="http://www.zazzle.es/andrei_rublev_trinidad_santa_impresiones-228572713983329906" TargetMode="External"/><Relationship Id="rId1" Type="http://schemas.openxmlformats.org/officeDocument/2006/relationships/slideLayout" Target="../slideLayouts/slideLayout5.xml"/><Relationship Id="rId6" Type="http://schemas.openxmlformats.org/officeDocument/2006/relationships/slide" Target="slide2.xml"/><Relationship Id="rId5" Type="http://schemas.openxmlformats.org/officeDocument/2006/relationships/image" Target="../media/image93.jpeg"/><Relationship Id="rId4" Type="http://schemas.openxmlformats.org/officeDocument/2006/relationships/hyperlink" Target="http://www.stsl.ru/"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hyperlink" Target="http://gdebesplatno.ru/dostoprimechatelnosti_frantsii_kotorye_mozhno_posetit_besplatno.html" TargetMode="External"/><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hyperlink" Target="http://2krota.ru/2010/08/07/srednevekovye-katolicheskie-khramy.html"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ohudognikah.ru/content/leonardo-da-vinchi"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99.jpeg"/></Relationships>
</file>

<file path=ppt/slides/_rels/slide3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0.jpeg"/><Relationship Id="rId7" Type="http://schemas.openxmlformats.org/officeDocument/2006/relationships/image" Target="../media/image102.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01.jpe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3.jpe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104.jpeg"/></Relationships>
</file>

<file path=ppt/slides/_rels/slide3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5.jpeg"/><Relationship Id="rId1" Type="http://schemas.openxmlformats.org/officeDocument/2006/relationships/slideLayout" Target="../slideLayouts/slideLayout7.xml"/><Relationship Id="rId5" Type="http://schemas.openxmlformats.org/officeDocument/2006/relationships/image" Target="../media/image107.jpeg"/><Relationship Id="rId4" Type="http://schemas.openxmlformats.org/officeDocument/2006/relationships/image" Target="../media/image106.jpeg"/></Relationships>
</file>

<file path=ppt/slides/_rels/slide3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4.png"/><Relationship Id="rId11" Type="http://schemas.openxmlformats.org/officeDocument/2006/relationships/image" Target="../media/image119.jpeg"/><Relationship Id="rId5" Type="http://schemas.openxmlformats.org/officeDocument/2006/relationships/image" Target="../media/image113.png"/><Relationship Id="rId10" Type="http://schemas.openxmlformats.org/officeDocument/2006/relationships/image" Target="../media/image118.jpeg"/><Relationship Id="rId4" Type="http://schemas.openxmlformats.org/officeDocument/2006/relationships/image" Target="../media/image112.jpeg"/><Relationship Id="rId9" Type="http://schemas.openxmlformats.org/officeDocument/2006/relationships/image" Target="../media/image11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slide" Target="slide2.xml"/><Relationship Id="rId2" Type="http://schemas.openxmlformats.org/officeDocument/2006/relationships/hyperlink" Target="http://de.dreamstime.com/lizenzfreie-stockfotografie-eingeborene-felsenkunst-image15082727" TargetMode="Externa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gumilevica.kulichki.net/maps/he101.html" TargetMode="Externa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hyperlink" Target="http://arhivarrus.com/religar/ereziz/173-gobekli.html" TargetMode="External"/><Relationship Id="rId3" Type="http://schemas.openxmlformats.org/officeDocument/2006/relationships/image" Target="../media/image31.jpeg"/><Relationship Id="rId7" Type="http://schemas.openxmlformats.org/officeDocument/2006/relationships/image" Target="../media/image33.png"/><Relationship Id="rId2" Type="http://schemas.openxmlformats.org/officeDocument/2006/relationships/hyperlink" Target="http://narodna.pravda.com.ua/history/4af15941054aa/" TargetMode="External"/><Relationship Id="rId1" Type="http://schemas.openxmlformats.org/officeDocument/2006/relationships/slideLayout" Target="../slideLayouts/slideLayout6.xml"/><Relationship Id="rId6" Type="http://schemas.openxmlformats.org/officeDocument/2006/relationships/slide" Target="slide2.xml"/><Relationship Id="rId11" Type="http://schemas.openxmlformats.org/officeDocument/2006/relationships/image" Target="../media/image35.jpeg"/><Relationship Id="rId5" Type="http://schemas.openxmlformats.org/officeDocument/2006/relationships/image" Target="../media/image32.jpeg"/><Relationship Id="rId10" Type="http://schemas.openxmlformats.org/officeDocument/2006/relationships/hyperlink" Target="http://godsbay.ru/orient/enki.html" TargetMode="External"/><Relationship Id="rId4" Type="http://schemas.openxmlformats.org/officeDocument/2006/relationships/hyperlink" Target="http://www.rolfkenneth.no/Nib_ECD_p1.html" TargetMode="External"/><Relationship Id="rId9" Type="http://schemas.openxmlformats.org/officeDocument/2006/relationships/image" Target="../media/image34.jpe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Объект 3" descr="http://dreamworlds.ru/uploads/posts/2009-05/1243067138_10.jpg">
            <a:hlinkClick r:id="rId2"/>
          </p:cNvPr>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2571736" y="2857496"/>
            <a:ext cx="2156958" cy="2268909"/>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Заголовок 3"/>
          <p:cNvSpPr>
            <a:spLocks noGrp="1"/>
          </p:cNvSpPr>
          <p:nvPr>
            <p:ph type="ctrTitle"/>
          </p:nvPr>
        </p:nvSpPr>
        <p:spPr>
          <a:xfrm>
            <a:off x="741865" y="1139998"/>
            <a:ext cx="7772400" cy="1470025"/>
          </a:xfrm>
        </p:spPr>
        <p:txBody>
          <a:bodyPr/>
          <a:lstStyle/>
          <a:p>
            <a:r>
              <a:rPr lang="ru-RU" sz="3200" dirty="0">
                <a:ln w="1905"/>
                <a:effectLst>
                  <a:innerShdw blurRad="69850" dist="43180" dir="5400000">
                    <a:srgbClr val="000000">
                      <a:alpha val="65000"/>
                    </a:srgbClr>
                  </a:innerShdw>
                </a:effectLst>
                <a:latin typeface="Comic Sans MS" pitchFamily="66" charset="0"/>
              </a:rPr>
              <a:t/>
            </a:r>
            <a:br>
              <a:rPr lang="ru-RU" sz="3200" dirty="0">
                <a:ln w="1905"/>
                <a:effectLst>
                  <a:innerShdw blurRad="69850" dist="43180" dir="5400000">
                    <a:srgbClr val="000000">
                      <a:alpha val="65000"/>
                    </a:srgbClr>
                  </a:innerShdw>
                </a:effectLst>
                <a:latin typeface="Comic Sans MS" pitchFamily="66" charset="0"/>
              </a:rPr>
            </a:br>
            <a:r>
              <a:rPr lang="ru-RU" sz="3200" b="1" dirty="0" smtClean="0">
                <a:ln w="1905"/>
                <a:solidFill>
                  <a:srgbClr val="996633"/>
                </a:solidFill>
                <a:effectLst>
                  <a:innerShdw blurRad="69850" dist="43180" dir="5400000">
                    <a:srgbClr val="000000">
                      <a:alpha val="65000"/>
                    </a:srgbClr>
                  </a:innerShdw>
                </a:effectLst>
                <a:latin typeface="Comic Sans MS" pitchFamily="66" charset="0"/>
              </a:rPr>
              <a:t>Интегрированный проект «</a:t>
            </a:r>
            <a:r>
              <a:rPr lang="ru-RU" sz="3200" b="1" dirty="0" smtClean="0">
                <a:solidFill>
                  <a:srgbClr val="996633"/>
                </a:solidFill>
                <a:latin typeface="Comic Sans MS" pitchFamily="66" charset="0"/>
              </a:rPr>
              <a:t>Географические аспекты </a:t>
            </a:r>
            <a:r>
              <a:rPr lang="ru-RU" sz="3200" b="1" dirty="0" smtClean="0">
                <a:solidFill>
                  <a:srgbClr val="996633"/>
                </a:solidFill>
                <a:latin typeface="Comic Sans MS" pitchFamily="66" charset="0"/>
              </a:rPr>
              <a:t>культур </a:t>
            </a:r>
            <a:r>
              <a:rPr lang="ru-RU" sz="3200" b="1" dirty="0" smtClean="0">
                <a:solidFill>
                  <a:srgbClr val="996633"/>
                </a:solidFill>
                <a:latin typeface="Comic Sans MS" pitchFamily="66" charset="0"/>
              </a:rPr>
              <a:t>мира»</a:t>
            </a:r>
            <a:endParaRPr lang="ru-RU" sz="3200" b="1" dirty="0">
              <a:solidFill>
                <a:srgbClr val="996633"/>
              </a:solidFill>
              <a:latin typeface="Comic Sans MS" pitchFamily="66" charset="0"/>
            </a:endParaRPr>
          </a:p>
        </p:txBody>
      </p:sp>
      <p:cxnSp>
        <p:nvCxnSpPr>
          <p:cNvPr id="7" name="Прямая соединительная линия 6"/>
          <p:cNvCxnSpPr/>
          <p:nvPr/>
        </p:nvCxnSpPr>
        <p:spPr bwMode="auto">
          <a:xfrm rot="5400000">
            <a:off x="-2428924" y="3286124"/>
            <a:ext cx="5786478" cy="71438"/>
          </a:xfrm>
          <a:prstGeom prst="line">
            <a:avLst/>
          </a:prstGeom>
          <a:ln>
            <a:solidFill>
              <a:srgbClr val="996633"/>
            </a:solidFill>
            <a:headEnd type="none" w="med" len="med"/>
            <a:tailEnd type="none" w="med" len="med"/>
          </a:ln>
          <a:extLst>
            <a:ext uri="{AF507438-7753-43E0-B8FC-AC1667EBCBE1}">
              <a14:hiddenEffects xmlns:a14="http://schemas.microsoft.com/office/drawing/2010/main" xmlns="">
                <a:effectLst>
                  <a:outerShdw dist="35921" dir="2700000" algn="ctr" rotWithShape="0">
                    <a:schemeClr val="bg2"/>
                  </a:outerShdw>
                </a:effectLst>
              </a14:hiddenEffects>
            </a:ext>
          </a:extLst>
        </p:spPr>
        <p:style>
          <a:lnRef idx="3">
            <a:schemeClr val="accent4"/>
          </a:lnRef>
          <a:fillRef idx="0">
            <a:schemeClr val="accent4"/>
          </a:fillRef>
          <a:effectRef idx="2">
            <a:schemeClr val="accent4"/>
          </a:effectRef>
          <a:fontRef idx="minor">
            <a:schemeClr val="tx1"/>
          </a:fontRef>
        </p:style>
      </p:cxnSp>
      <p:cxnSp>
        <p:nvCxnSpPr>
          <p:cNvPr id="9" name="Прямая соединительная линия 8"/>
          <p:cNvCxnSpPr/>
          <p:nvPr/>
        </p:nvCxnSpPr>
        <p:spPr bwMode="auto">
          <a:xfrm rot="5400000">
            <a:off x="-2286048" y="3643314"/>
            <a:ext cx="5786478" cy="71438"/>
          </a:xfrm>
          <a:prstGeom prst="line">
            <a:avLst/>
          </a:prstGeom>
          <a:solidFill>
            <a:srgbClr val="00B8FF"/>
          </a:solidFill>
          <a:ln w="38100" cap="flat" cmpd="sng" algn="ctr">
            <a:solidFill>
              <a:srgbClr val="996633"/>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1" name="Прямая соединительная линия 10"/>
          <p:cNvCxnSpPr/>
          <p:nvPr/>
        </p:nvCxnSpPr>
        <p:spPr bwMode="auto">
          <a:xfrm>
            <a:off x="357158" y="5429264"/>
            <a:ext cx="6572296" cy="1588"/>
          </a:xfrm>
          <a:prstGeom prst="line">
            <a:avLst/>
          </a:prstGeom>
          <a:solidFill>
            <a:srgbClr val="00B8FF"/>
          </a:solidFill>
          <a:ln w="38100" cap="flat" cmpd="sng" algn="ctr">
            <a:solidFill>
              <a:srgbClr val="996633"/>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3" name="Прямая соединительная линия 12"/>
          <p:cNvCxnSpPr/>
          <p:nvPr/>
        </p:nvCxnSpPr>
        <p:spPr bwMode="auto">
          <a:xfrm>
            <a:off x="142844" y="5572140"/>
            <a:ext cx="7358082" cy="1588"/>
          </a:xfrm>
          <a:prstGeom prst="line">
            <a:avLst/>
          </a:prstGeom>
          <a:solidFill>
            <a:srgbClr val="00B8FF"/>
          </a:solidFill>
          <a:ln w="38100" cap="flat" cmpd="sng" algn="ctr">
            <a:solidFill>
              <a:srgbClr val="996633"/>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pic>
        <p:nvPicPr>
          <p:cNvPr id="11267" name="Picture 3" descr="C:\Users\Череп\Desktop\проект культура\3575c17ffbbd.jpg">
            <a:hlinkClick r:id="rId4"/>
          </p:cNvPr>
          <p:cNvPicPr>
            <a:picLocks noChangeAspect="1" noChangeArrowheads="1"/>
          </p:cNvPicPr>
          <p:nvPr/>
        </p:nvPicPr>
        <p:blipFill>
          <a:blip r:embed="rId5" cstate="email">
            <a:extLst>
              <a:ext uri="{28A0092B-C50C-407E-A947-70E740481C1C}">
                <a14:useLocalDpi xmlns:a14="http://schemas.microsoft.com/office/drawing/2010/main" xmlns=""/>
              </a:ext>
            </a:extLst>
          </a:blip>
          <a:srcRect/>
          <a:stretch>
            <a:fillRect/>
          </a:stretch>
        </p:blipFill>
        <p:spPr bwMode="auto">
          <a:xfrm>
            <a:off x="4500562" y="2892834"/>
            <a:ext cx="2303686" cy="2322116"/>
          </a:xfrm>
          <a:prstGeom prst="rect">
            <a:avLst/>
          </a:prstGeom>
          <a:noFill/>
          <a:effectLst>
            <a:softEdge rad="127000"/>
          </a:effectLst>
        </p:spPr>
      </p:pic>
      <p:pic>
        <p:nvPicPr>
          <p:cNvPr id="11266" name="Picture 2" descr="C:\Users\Череп\Desktop\250px-Compass_Rose_Russian_North.svg.png">
            <a:hlinkClick r:id="rId6"/>
          </p:cNvPr>
          <p:cNvPicPr>
            <a:picLocks noChangeAspect="1" noChangeArrowheads="1"/>
          </p:cNvPicPr>
          <p:nvPr/>
        </p:nvPicPr>
        <p:blipFill>
          <a:blip r:embed="rId7"/>
          <a:srcRect/>
          <a:stretch>
            <a:fillRect/>
          </a:stretch>
        </p:blipFill>
        <p:spPr bwMode="auto">
          <a:xfrm>
            <a:off x="3428992" y="2857496"/>
            <a:ext cx="2381250" cy="2381250"/>
          </a:xfrm>
          <a:prstGeom prst="rect">
            <a:avLst/>
          </a:prstGeom>
          <a:noFill/>
        </p:spPr>
      </p:pic>
      <p:pic>
        <p:nvPicPr>
          <p:cNvPr id="11270" name="Picture 6" descr="C:\Users\Череп\Desktop\проект культура\шум.jpg">
            <a:hlinkClick r:id="rId8"/>
          </p:cNvPr>
          <p:cNvPicPr>
            <a:picLocks noChangeAspect="1" noChangeArrowheads="1"/>
          </p:cNvPicPr>
          <p:nvPr/>
        </p:nvPicPr>
        <p:blipFill>
          <a:blip r:embed="rId9" cstate="email">
            <a:extLst>
              <a:ext uri="{28A0092B-C50C-407E-A947-70E740481C1C}">
                <a14:useLocalDpi xmlns:a14="http://schemas.microsoft.com/office/drawing/2010/main" xmlns=""/>
              </a:ext>
            </a:extLst>
          </a:blip>
          <a:srcRect/>
          <a:stretch>
            <a:fillRect/>
          </a:stretch>
        </p:blipFill>
        <p:spPr bwMode="auto">
          <a:xfrm>
            <a:off x="7215206" y="4000504"/>
            <a:ext cx="1571636" cy="1219590"/>
          </a:xfrm>
          <a:prstGeom prst="rect">
            <a:avLst/>
          </a:prstGeom>
          <a:ln>
            <a:noFill/>
          </a:ln>
          <a:effectLst>
            <a:softEdge rad="112500"/>
          </a:effectLst>
        </p:spPr>
      </p:pic>
      <p:pic>
        <p:nvPicPr>
          <p:cNvPr id="14" name="Picture 8" descr="Greece statue(1)">
            <a:hlinkClick r:id="rId10"/>
          </p:cNvPr>
          <p:cNvPicPr>
            <a:picLocks noChangeAspect="1" noChangeArrowheads="1"/>
          </p:cNvPicPr>
          <p:nvPr/>
        </p:nvPicPr>
        <p:blipFill>
          <a:blip r:embed="rId11" cstate="email">
            <a:extLst>
              <a:ext uri="{28A0092B-C50C-407E-A947-70E740481C1C}">
                <a14:useLocalDpi xmlns:a14="http://schemas.microsoft.com/office/drawing/2010/main" xmlns=""/>
              </a:ext>
            </a:extLst>
          </a:blip>
          <a:srcRect/>
          <a:stretch>
            <a:fillRect/>
          </a:stretch>
        </p:blipFill>
        <p:spPr bwMode="auto">
          <a:xfrm>
            <a:off x="1214414" y="2857496"/>
            <a:ext cx="1071570" cy="1031727"/>
          </a:xfrm>
          <a:prstGeom prst="rect">
            <a:avLst/>
          </a:prstGeom>
          <a:ln>
            <a:noFill/>
          </a:ln>
          <a:effectLst>
            <a:softEdge rad="112500"/>
          </a:effectLst>
        </p:spPr>
      </p:pic>
      <p:pic>
        <p:nvPicPr>
          <p:cNvPr id="15" name="Объект 3"/>
          <p:cNvPicPr>
            <a:picLocks noChangeAspect="1"/>
          </p:cNvPicPr>
          <p:nvPr/>
        </p:nvPicPr>
        <p:blipFill rotWithShape="1">
          <a:blip r:embed="rId12" cstate="email">
            <a:extLst>
              <a:ext uri="{28A0092B-C50C-407E-A947-70E740481C1C}">
                <a14:useLocalDpi xmlns:a14="http://schemas.microsoft.com/office/drawing/2010/main" xmlns=""/>
              </a:ext>
            </a:extLst>
          </a:blip>
          <a:srcRect/>
          <a:stretch/>
        </p:blipFill>
        <p:spPr bwMode="auto">
          <a:xfrm>
            <a:off x="7143768" y="2714620"/>
            <a:ext cx="1796587" cy="8624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 name="Picture 2" descr="C:\Users\Череп\Desktop\collage 1.jpg">
            <a:hlinkClick r:id="rId13"/>
          </p:cNvPr>
          <p:cNvPicPr>
            <a:picLocks noChangeAspect="1" noChangeArrowheads="1"/>
          </p:cNvPicPr>
          <p:nvPr/>
        </p:nvPicPr>
        <p:blipFill>
          <a:blip r:embed="rId14" cstate="email">
            <a:extLst>
              <a:ext uri="{28A0092B-C50C-407E-A947-70E740481C1C}">
                <a14:useLocalDpi xmlns:a14="http://schemas.microsoft.com/office/drawing/2010/main" xmlns=""/>
              </a:ext>
            </a:extLst>
          </a:blip>
          <a:srcRect/>
          <a:stretch>
            <a:fillRect/>
          </a:stretch>
        </p:blipFill>
        <p:spPr bwMode="auto">
          <a:xfrm>
            <a:off x="1214414" y="4000504"/>
            <a:ext cx="1103087" cy="1071570"/>
          </a:xfrm>
          <a:prstGeom prst="rect">
            <a:avLst/>
          </a:prstGeom>
          <a:noFill/>
          <a:effectLst>
            <a:softEdge rad="127000"/>
          </a:effectLst>
        </p:spPr>
      </p:pic>
      <p:sp>
        <p:nvSpPr>
          <p:cNvPr id="2" name="Прямоугольник 1"/>
          <p:cNvSpPr/>
          <p:nvPr/>
        </p:nvSpPr>
        <p:spPr>
          <a:xfrm>
            <a:off x="1141689" y="143427"/>
            <a:ext cx="7174010" cy="923330"/>
          </a:xfrm>
          <a:prstGeom prst="rect">
            <a:avLst/>
          </a:prstGeom>
        </p:spPr>
        <p:txBody>
          <a:bodyPr wrap="square">
            <a:spAutoFit/>
          </a:bodyPr>
          <a:lstStyle/>
          <a:p>
            <a:r>
              <a:rPr lang="ru-RU" b="1" dirty="0">
                <a:solidFill>
                  <a:srgbClr val="996633"/>
                </a:solidFill>
                <a:latin typeface="Comic Sans MS" panose="030F0702030302020204" pitchFamily="66" charset="0"/>
              </a:rPr>
              <a:t> </a:t>
            </a:r>
            <a:r>
              <a:rPr lang="ru-RU" b="1" dirty="0" smtClean="0">
                <a:solidFill>
                  <a:srgbClr val="996633"/>
                </a:solidFill>
                <a:latin typeface="Comic Sans MS" panose="030F0702030302020204" pitchFamily="66" charset="0"/>
              </a:rPr>
              <a:t>                           г</a:t>
            </a:r>
            <a:r>
              <a:rPr lang="ru-RU" b="1" dirty="0">
                <a:solidFill>
                  <a:srgbClr val="996633"/>
                </a:solidFill>
                <a:latin typeface="Comic Sans MS" panose="030F0702030302020204" pitchFamily="66" charset="0"/>
              </a:rPr>
              <a:t>. Москва </a:t>
            </a:r>
          </a:p>
          <a:p>
            <a:r>
              <a:rPr lang="ru-RU" b="1" dirty="0">
                <a:solidFill>
                  <a:srgbClr val="996633"/>
                </a:solidFill>
                <a:latin typeface="Comic Sans MS" panose="030F0702030302020204" pitchFamily="66" charset="0"/>
              </a:rPr>
              <a:t>                  Западный административный округ</a:t>
            </a:r>
          </a:p>
          <a:p>
            <a:r>
              <a:rPr lang="ru-RU" b="1" dirty="0">
                <a:solidFill>
                  <a:srgbClr val="996633"/>
                </a:solidFill>
                <a:latin typeface="Comic Sans MS" panose="030F0702030302020204" pitchFamily="66" charset="0"/>
              </a:rPr>
              <a:t>           ГБОУ СОШ №542 «Школа надомного обучения»</a:t>
            </a:r>
            <a:endParaRPr lang="ru-RU" dirty="0"/>
          </a:p>
        </p:txBody>
      </p:sp>
      <p:sp>
        <p:nvSpPr>
          <p:cNvPr id="3" name="Прямоугольник 2"/>
          <p:cNvSpPr/>
          <p:nvPr/>
        </p:nvSpPr>
        <p:spPr>
          <a:xfrm>
            <a:off x="714348" y="5572140"/>
            <a:ext cx="7407988" cy="369332"/>
          </a:xfrm>
          <a:prstGeom prst="rect">
            <a:avLst/>
          </a:prstGeom>
        </p:spPr>
        <p:txBody>
          <a:bodyPr wrap="square">
            <a:spAutoFit/>
          </a:bodyPr>
          <a:lstStyle/>
          <a:p>
            <a:r>
              <a:rPr lang="ru-RU" b="1" dirty="0">
                <a:solidFill>
                  <a:srgbClr val="996633"/>
                </a:solidFill>
                <a:latin typeface="Comic Sans MS" panose="030F0702030302020204" pitchFamily="66" charset="0"/>
              </a:rPr>
              <a:t>Над проектом работали: ученики 5</a:t>
            </a:r>
            <a:r>
              <a:rPr lang="ru-RU" b="1" dirty="0" smtClean="0">
                <a:solidFill>
                  <a:srgbClr val="996633"/>
                </a:solidFill>
                <a:latin typeface="Comic Sans MS" panose="030F0702030302020204" pitchFamily="66" charset="0"/>
              </a:rPr>
              <a:t>, 6, 9, 10, 11 </a:t>
            </a:r>
            <a:r>
              <a:rPr lang="ru-RU" b="1" dirty="0">
                <a:solidFill>
                  <a:srgbClr val="996633"/>
                </a:solidFill>
                <a:latin typeface="Comic Sans MS" panose="030F0702030302020204" pitchFamily="66" charset="0"/>
              </a:rPr>
              <a:t>классов</a:t>
            </a:r>
          </a:p>
        </p:txBody>
      </p:sp>
      <p:sp>
        <p:nvSpPr>
          <p:cNvPr id="21" name="TextBox 20"/>
          <p:cNvSpPr txBox="1"/>
          <p:nvPr/>
        </p:nvSpPr>
        <p:spPr>
          <a:xfrm>
            <a:off x="714348" y="5925774"/>
            <a:ext cx="8429652" cy="923330"/>
          </a:xfrm>
          <a:prstGeom prst="rect">
            <a:avLst/>
          </a:prstGeom>
          <a:noFill/>
        </p:spPr>
        <p:txBody>
          <a:bodyPr wrap="square" rtlCol="0">
            <a:spAutoFit/>
          </a:bodyPr>
          <a:lstStyle/>
          <a:p>
            <a:r>
              <a:rPr lang="ru-RU" b="1" dirty="0" smtClean="0">
                <a:solidFill>
                  <a:srgbClr val="996633"/>
                </a:solidFill>
                <a:latin typeface="Comic Sans MS" panose="030F0702030302020204" pitchFamily="66" charset="0"/>
              </a:rPr>
              <a:t>Руководители: учитель географии Черепанова Наталья Петровна</a:t>
            </a:r>
          </a:p>
          <a:p>
            <a:r>
              <a:rPr lang="ru-RU" b="1" dirty="0" smtClean="0">
                <a:solidFill>
                  <a:srgbClr val="996633"/>
                </a:solidFill>
                <a:latin typeface="Comic Sans MS" panose="030F0702030302020204" pitchFamily="66" charset="0"/>
              </a:rPr>
              <a:t>                  учитель </a:t>
            </a:r>
            <a:r>
              <a:rPr lang="ru-RU" b="1" dirty="0" smtClean="0">
                <a:solidFill>
                  <a:srgbClr val="996633"/>
                </a:solidFill>
                <a:latin typeface="Comic Sans MS" panose="030F0702030302020204" pitchFamily="66" charset="0"/>
              </a:rPr>
              <a:t>ИЗО </a:t>
            </a:r>
            <a:r>
              <a:rPr lang="ru-RU" b="1" dirty="0" err="1" smtClean="0">
                <a:solidFill>
                  <a:srgbClr val="996633"/>
                </a:solidFill>
                <a:latin typeface="Comic Sans MS" panose="030F0702030302020204" pitchFamily="66" charset="0"/>
              </a:rPr>
              <a:t>Плыгунова</a:t>
            </a:r>
            <a:r>
              <a:rPr lang="ru-RU" b="1" dirty="0" smtClean="0">
                <a:solidFill>
                  <a:srgbClr val="996633"/>
                </a:solidFill>
                <a:latin typeface="Comic Sans MS" panose="030F0702030302020204" pitchFamily="66" charset="0"/>
              </a:rPr>
              <a:t> Галина Константиновна</a:t>
            </a:r>
          </a:p>
          <a:p>
            <a:r>
              <a:rPr lang="ru-RU" b="1" dirty="0" smtClean="0">
                <a:solidFill>
                  <a:srgbClr val="996633"/>
                </a:solidFill>
                <a:latin typeface="Comic Sans MS" panose="030F0702030302020204" pitchFamily="66" charset="0"/>
              </a:rPr>
              <a:t>                  учитель </a:t>
            </a:r>
            <a:r>
              <a:rPr lang="ru-RU" b="1" dirty="0" smtClean="0">
                <a:solidFill>
                  <a:srgbClr val="996633"/>
                </a:solidFill>
                <a:latin typeface="Comic Sans MS" panose="030F0702030302020204" pitchFamily="66" charset="0"/>
              </a:rPr>
              <a:t>информатики Данилова Людмила Сергеевна</a:t>
            </a:r>
            <a:endParaRPr lang="ru-RU" b="1" dirty="0">
              <a:solidFill>
                <a:srgbClr val="996633"/>
              </a:solidFill>
              <a:latin typeface="Comic Sans MS" panose="030F0702030302020204" pitchFamily="66"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2910" y="0"/>
            <a:ext cx="7770813" cy="1433513"/>
          </a:xfrm>
        </p:spPr>
        <p:txBody>
          <a:bodyPr/>
          <a:lstStyle/>
          <a:p>
            <a:r>
              <a:rPr lang="ru-RU" sz="4000" dirty="0" smtClean="0">
                <a:solidFill>
                  <a:srgbClr val="996633"/>
                </a:solidFill>
                <a:latin typeface="Comic Sans MS" pitchFamily="66" charset="0"/>
              </a:rPr>
              <a:t>Религия племени майя</a:t>
            </a:r>
            <a:endParaRPr lang="ru-RU" sz="4000" dirty="0">
              <a:solidFill>
                <a:srgbClr val="996633"/>
              </a:solidFill>
              <a:latin typeface="Comic Sans MS" pitchFamily="66" charset="0"/>
            </a:endParaRPr>
          </a:p>
        </p:txBody>
      </p:sp>
      <p:sp>
        <p:nvSpPr>
          <p:cNvPr id="5" name="Прямоугольник 4"/>
          <p:cNvSpPr/>
          <p:nvPr/>
        </p:nvSpPr>
        <p:spPr>
          <a:xfrm>
            <a:off x="428596" y="1357298"/>
            <a:ext cx="8572560" cy="707886"/>
          </a:xfrm>
          <a:prstGeom prst="rect">
            <a:avLst/>
          </a:prstGeom>
        </p:spPr>
        <p:txBody>
          <a:bodyPr wrap="square">
            <a:spAutoFit/>
          </a:bodyPr>
          <a:lstStyle/>
          <a:p>
            <a:r>
              <a:rPr lang="ru-RU" sz="2000" dirty="0" smtClean="0">
                <a:solidFill>
                  <a:srgbClr val="996633"/>
                </a:solidFill>
                <a:latin typeface="Comic Sans MS" pitchFamily="66" charset="0"/>
              </a:rPr>
              <a:t>В большой степени религия Майя представляет набор ритуальных практик</a:t>
            </a:r>
            <a:endParaRPr lang="ru-RU" sz="2000" dirty="0">
              <a:solidFill>
                <a:srgbClr val="996633"/>
              </a:solidFill>
              <a:latin typeface="Comic Sans MS" pitchFamily="66" charset="0"/>
            </a:endParaRPr>
          </a:p>
        </p:txBody>
      </p:sp>
      <p:sp>
        <p:nvSpPr>
          <p:cNvPr id="6" name="Прямоугольник 5"/>
          <p:cNvSpPr/>
          <p:nvPr/>
        </p:nvSpPr>
        <p:spPr>
          <a:xfrm>
            <a:off x="285720" y="2285992"/>
            <a:ext cx="4450257" cy="369332"/>
          </a:xfrm>
          <a:prstGeom prst="rect">
            <a:avLst/>
          </a:prstGeom>
        </p:spPr>
        <p:txBody>
          <a:bodyPr wrap="none">
            <a:spAutoFit/>
          </a:bodyPr>
          <a:lstStyle/>
          <a:p>
            <a:r>
              <a:rPr lang="ru-RU" b="1" dirty="0" smtClean="0">
                <a:solidFill>
                  <a:srgbClr val="996633"/>
                </a:solidFill>
                <a:latin typeface="Comic Sans MS" pitchFamily="66" charset="0"/>
              </a:rPr>
              <a:t>Пожертвования и жертвоприношения</a:t>
            </a:r>
            <a:endParaRPr lang="ru-RU" b="1" dirty="0">
              <a:solidFill>
                <a:srgbClr val="996633"/>
              </a:solidFill>
              <a:latin typeface="Comic Sans MS" pitchFamily="66" charset="0"/>
            </a:endParaRPr>
          </a:p>
        </p:txBody>
      </p:sp>
      <p:sp>
        <p:nvSpPr>
          <p:cNvPr id="7" name="Прямоугольник 6"/>
          <p:cNvSpPr/>
          <p:nvPr/>
        </p:nvSpPr>
        <p:spPr>
          <a:xfrm>
            <a:off x="4528316" y="3029123"/>
            <a:ext cx="3542958" cy="369332"/>
          </a:xfrm>
          <a:prstGeom prst="rect">
            <a:avLst/>
          </a:prstGeom>
        </p:spPr>
        <p:txBody>
          <a:bodyPr wrap="none">
            <a:spAutoFit/>
          </a:bodyPr>
          <a:lstStyle/>
          <a:p>
            <a:r>
              <a:rPr lang="ru-RU" b="1" dirty="0" smtClean="0">
                <a:solidFill>
                  <a:srgbClr val="996633"/>
                </a:solidFill>
                <a:latin typeface="Comic Sans MS" pitchFamily="66" charset="0"/>
              </a:rPr>
              <a:t>Церемониальные постройки </a:t>
            </a:r>
            <a:endParaRPr lang="ru-RU" b="1" dirty="0">
              <a:solidFill>
                <a:srgbClr val="996633"/>
              </a:solidFill>
              <a:latin typeface="Comic Sans MS" pitchFamily="66" charset="0"/>
            </a:endParaRPr>
          </a:p>
        </p:txBody>
      </p:sp>
      <p:pic>
        <p:nvPicPr>
          <p:cNvPr id="10" name="Picture 2" descr="C:\Users\Череп\Desktop\collage 1.jpg">
            <a:hlinkClick r:id="rId2" action="ppaction://hlinksldjump"/>
          </p:cNvPr>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571472" y="2786058"/>
            <a:ext cx="2786082" cy="2428892"/>
          </a:xfrm>
          <a:prstGeom prst="rect">
            <a:avLst/>
          </a:prstGeom>
          <a:noFill/>
          <a:effectLst>
            <a:softEdge rad="127000"/>
          </a:effectLst>
        </p:spPr>
      </p:pic>
      <p:pic>
        <p:nvPicPr>
          <p:cNvPr id="11" name="Picture 2" descr="C:\Users\Череп\Desktop\collage 1.jpg">
            <a:hlinkClick r:id="rId4" action="ppaction://hlinksldjump"/>
          </p:cNvPr>
          <p:cNvPicPr>
            <a:picLocks noChangeAspect="1" noChangeArrowheads="1"/>
          </p:cNvPicPr>
          <p:nvPr/>
        </p:nvPicPr>
        <p:blipFill>
          <a:blip r:embed="rId5" cstate="email">
            <a:extLst>
              <a:ext uri="{28A0092B-C50C-407E-A947-70E740481C1C}">
                <a14:useLocalDpi xmlns:a14="http://schemas.microsoft.com/office/drawing/2010/main" xmlns=""/>
              </a:ext>
            </a:extLst>
          </a:blip>
          <a:srcRect/>
          <a:stretch>
            <a:fillRect/>
          </a:stretch>
        </p:blipFill>
        <p:spPr bwMode="auto">
          <a:xfrm>
            <a:off x="5076056" y="3398455"/>
            <a:ext cx="2500330" cy="2428892"/>
          </a:xfrm>
          <a:prstGeom prst="rect">
            <a:avLst/>
          </a:prstGeom>
          <a:noFill/>
          <a:effectLst>
            <a:softEdge rad="127000"/>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Череп\Desktop\проект культура\Шлемы-Майя-футбол.jpg">
            <a:hlinkClick r:id="rId2"/>
          </p:cNvPr>
          <p:cNvPicPr>
            <a:picLocks noGrp="1" noChangeAspect="1" noChangeArrowheads="1"/>
          </p:cNvPicPr>
          <p:nvPr>
            <p:ph idx="1"/>
          </p:nvPr>
        </p:nvPicPr>
        <p:blipFill>
          <a:blip r:embed="rId3" cstate="email">
            <a:extLst>
              <a:ext uri="{28A0092B-C50C-407E-A947-70E740481C1C}">
                <a14:useLocalDpi xmlns:a14="http://schemas.microsoft.com/office/drawing/2010/main" xmlns=""/>
              </a:ext>
            </a:extLst>
          </a:blip>
          <a:srcRect/>
          <a:stretch>
            <a:fillRect/>
          </a:stretch>
        </p:blipFill>
        <p:spPr bwMode="auto">
          <a:xfrm>
            <a:off x="2195736" y="2392354"/>
            <a:ext cx="4437136" cy="1907968"/>
          </a:xfrm>
          <a:prstGeom prst="rect">
            <a:avLst/>
          </a:prstGeom>
          <a:noFill/>
          <a:effectLst>
            <a:softEdge rad="63500"/>
          </a:effectLst>
        </p:spPr>
      </p:pic>
      <p:sp>
        <p:nvSpPr>
          <p:cNvPr id="5" name="TextBox 4"/>
          <p:cNvSpPr txBox="1"/>
          <p:nvPr/>
        </p:nvSpPr>
        <p:spPr>
          <a:xfrm>
            <a:off x="254638" y="854832"/>
            <a:ext cx="8572560" cy="1754326"/>
          </a:xfrm>
          <a:prstGeom prst="rect">
            <a:avLst/>
          </a:prstGeom>
          <a:noFill/>
        </p:spPr>
        <p:txBody>
          <a:bodyPr wrap="square" rtlCol="0">
            <a:spAutoFit/>
          </a:bodyPr>
          <a:lstStyle/>
          <a:p>
            <a:r>
              <a:rPr lang="ru-RU" dirty="0" smtClean="0">
                <a:latin typeface="Comic Sans MS" pitchFamily="66" charset="0"/>
              </a:rPr>
              <a:t>       </a:t>
            </a:r>
            <a:r>
              <a:rPr lang="ru-RU" dirty="0" smtClean="0">
                <a:solidFill>
                  <a:srgbClr val="996633"/>
                </a:solidFill>
                <a:latin typeface="Comic Sans MS" pitchFamily="66" charset="0"/>
              </a:rPr>
              <a:t>Особым занятием в культуре майя считалась игра в мяч, которая носила религиозно-церемониальный характер. Подготовка к игре сопровождалась сложным ритуалом, поскольку считалось, что в игре вступают в борьбу те или иные божества. </a:t>
            </a:r>
          </a:p>
          <a:p>
            <a:r>
              <a:rPr lang="ru-RU" dirty="0" smtClean="0"/>
              <a:t>     </a:t>
            </a:r>
          </a:p>
          <a:p>
            <a:endParaRPr lang="ru-RU" dirty="0"/>
          </a:p>
        </p:txBody>
      </p:sp>
      <p:sp>
        <p:nvSpPr>
          <p:cNvPr id="6" name="Прямоугольник 5"/>
          <p:cNvSpPr/>
          <p:nvPr/>
        </p:nvSpPr>
        <p:spPr>
          <a:xfrm>
            <a:off x="468952" y="4692529"/>
            <a:ext cx="8143932" cy="1477328"/>
          </a:xfrm>
          <a:prstGeom prst="rect">
            <a:avLst/>
          </a:prstGeom>
        </p:spPr>
        <p:txBody>
          <a:bodyPr wrap="square">
            <a:spAutoFit/>
          </a:bodyPr>
          <a:lstStyle/>
          <a:p>
            <a:r>
              <a:rPr lang="ru-RU" dirty="0" smtClean="0">
                <a:solidFill>
                  <a:srgbClr val="996633"/>
                </a:solidFill>
                <a:latin typeface="Comic Sans MS" pitchFamily="66" charset="0"/>
              </a:rPr>
              <a:t>Для самих индейцев игра в мяч была не простой забавой, а имела огромное обрядовое и сакральное значение, они верили, что таким образом служат богам. Зачастую ритуальная игра в мяч проводилась, когда было необходимо вызвать дождь, попросить богов о победе в войне или просто дать какую-то взятку</a:t>
            </a:r>
            <a:r>
              <a:rPr lang="ru-RU" dirty="0" smtClean="0">
                <a:solidFill>
                  <a:srgbClr val="996633"/>
                </a:solidFill>
              </a:rPr>
              <a:t>.</a:t>
            </a:r>
            <a:endParaRPr lang="ru-RU" dirty="0">
              <a:solidFill>
                <a:srgbClr val="996633"/>
              </a:solidFill>
            </a:endParaRPr>
          </a:p>
        </p:txBody>
      </p:sp>
      <p:sp>
        <p:nvSpPr>
          <p:cNvPr id="7" name="TextBox 6"/>
          <p:cNvSpPr txBox="1"/>
          <p:nvPr/>
        </p:nvSpPr>
        <p:spPr>
          <a:xfrm>
            <a:off x="7358082" y="3643314"/>
            <a:ext cx="1500198" cy="646331"/>
          </a:xfrm>
          <a:prstGeom prst="rect">
            <a:avLst/>
          </a:prstGeom>
          <a:noFill/>
        </p:spPr>
        <p:txBody>
          <a:bodyPr wrap="square" rtlCol="0">
            <a:spAutoFit/>
          </a:bodyPr>
          <a:lstStyle/>
          <a:p>
            <a:r>
              <a:rPr lang="ru-RU" dirty="0" smtClean="0">
                <a:solidFill>
                  <a:srgbClr val="996633"/>
                </a:solidFill>
                <a:latin typeface="Comic Sans MS" pitchFamily="66" charset="0"/>
              </a:rPr>
              <a:t>Поле для игры в мяч</a:t>
            </a:r>
            <a:endParaRPr lang="ru-RU" dirty="0">
              <a:solidFill>
                <a:srgbClr val="996633"/>
              </a:solidFill>
              <a:latin typeface="Comic Sans MS" pitchFamily="66" charset="0"/>
            </a:endParaRPr>
          </a:p>
        </p:txBody>
      </p:sp>
      <p:sp>
        <p:nvSpPr>
          <p:cNvPr id="9" name="Скругленный прямоугольник 8">
            <a:hlinkClick r:id="rId4" action="ppaction://hlinksldjump"/>
          </p:cNvPr>
          <p:cNvSpPr/>
          <p:nvPr/>
        </p:nvSpPr>
        <p:spPr>
          <a:xfrm>
            <a:off x="7429520" y="6357958"/>
            <a:ext cx="1571636" cy="35719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ru-RU" b="1" dirty="0" smtClean="0">
                <a:solidFill>
                  <a:srgbClr val="996633"/>
                </a:solidFill>
                <a:latin typeface="Comic Sans MS" pitchFamily="66" charset="0"/>
              </a:rPr>
              <a:t>далее</a:t>
            </a:r>
            <a:endParaRPr lang="ru-RU" b="1" dirty="0">
              <a:solidFill>
                <a:srgbClr val="996633"/>
              </a:solidFill>
              <a:latin typeface="Comic Sans MS" pitchFamily="66"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3643314"/>
            <a:ext cx="8229600" cy="2714644"/>
          </a:xfrm>
        </p:spPr>
        <p:txBody>
          <a:bodyPr>
            <a:normAutofit fontScale="47500" lnSpcReduction="20000"/>
          </a:bodyPr>
          <a:lstStyle/>
          <a:p>
            <a:pPr>
              <a:lnSpc>
                <a:spcPct val="120000"/>
              </a:lnSpc>
              <a:buNone/>
            </a:pPr>
            <a:r>
              <a:rPr lang="ru-RU" sz="3400" dirty="0" smtClean="0">
                <a:latin typeface="Comic Sans MS" pitchFamily="66" charset="0"/>
              </a:rPr>
              <a:t>         </a:t>
            </a:r>
            <a:r>
              <a:rPr lang="ru-RU" sz="3400" dirty="0" smtClean="0">
                <a:solidFill>
                  <a:srgbClr val="996633"/>
                </a:solidFill>
                <a:latin typeface="Comic Sans MS" pitchFamily="66" charset="0"/>
              </a:rPr>
              <a:t>В игре участвуют две команды , которые будут бороться, не на жизнь, а на смерть. Нужно попасть тяжелым огромным каучуковым мячом  в кольцо на стене, которое  выполняло функцию ворот. Сделать это было не просто, ведь мяч был большой и тяжелый, а кольцо же было маленьким, всего на несколько сантиметров больше размеров самого мяча. Игра шла до одного гола, команда, которая первой забивала, сразу побеждала. Мяч нельзя было брать руками, бить по нему разрешалось только коленом, локтями или специальной битой.  Ведь команда, которая проиграет ритуальную игру в мяч, согласно древним, жестоким обычаям майя, в полном составе будет принесена в жертву богам, их положат на алтарь и еще живым вырвут сердца. </a:t>
            </a:r>
          </a:p>
          <a:p>
            <a:endParaRPr lang="ru-RU" dirty="0">
              <a:solidFill>
                <a:srgbClr val="996633"/>
              </a:solidFill>
            </a:endParaRPr>
          </a:p>
        </p:txBody>
      </p:sp>
      <p:pic>
        <p:nvPicPr>
          <p:cNvPr id="4" name="Рисунок 3" descr="Ритуальная игра в мяч">
            <a:hlinkClick r:id="rId2"/>
          </p:cNvPr>
          <p:cNvPicPr/>
          <p:nvPr/>
        </p:nvPicPr>
        <p:blipFill>
          <a:blip r:embed="rId3" cstate="email">
            <a:clrChange>
              <a:clrFrom>
                <a:srgbClr val="FEFEFE"/>
              </a:clrFrom>
              <a:clrTo>
                <a:srgbClr val="FEFEFE">
                  <a:alpha val="0"/>
                </a:srgbClr>
              </a:clrTo>
            </a:clrChange>
            <a:extLst>
              <a:ext uri="{28A0092B-C50C-407E-A947-70E740481C1C}">
                <a14:useLocalDpi xmlns:a14="http://schemas.microsoft.com/office/drawing/2010/main" xmlns=""/>
              </a:ext>
            </a:extLst>
          </a:blip>
          <a:srcRect/>
          <a:stretch>
            <a:fillRect/>
          </a:stretch>
        </p:blipFill>
        <p:spPr bwMode="auto">
          <a:xfrm>
            <a:off x="2214546" y="714356"/>
            <a:ext cx="3929070" cy="2624142"/>
          </a:xfrm>
          <a:prstGeom prst="rect">
            <a:avLst/>
          </a:prstGeom>
          <a:noFill/>
          <a:ln w="9525">
            <a:noFill/>
            <a:miter lim="800000"/>
            <a:headEnd/>
            <a:tailEnd/>
          </a:ln>
        </p:spPr>
      </p:pic>
      <p:sp>
        <p:nvSpPr>
          <p:cNvPr id="7" name="Скругленный прямоугольник 6">
            <a:hlinkClick r:id="rId4" action="ppaction://hlinksldjump"/>
          </p:cNvPr>
          <p:cNvSpPr/>
          <p:nvPr/>
        </p:nvSpPr>
        <p:spPr>
          <a:xfrm>
            <a:off x="7286644" y="6429396"/>
            <a:ext cx="1571636" cy="285752"/>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ru-RU" b="1" dirty="0" smtClean="0">
                <a:solidFill>
                  <a:srgbClr val="996633"/>
                </a:solidFill>
                <a:latin typeface="Comic Sans MS" pitchFamily="66" charset="0"/>
              </a:rPr>
              <a:t>далее</a:t>
            </a:r>
            <a:endParaRPr lang="ru-RU" b="1" dirty="0">
              <a:solidFill>
                <a:srgbClr val="996633"/>
              </a:solidFill>
              <a:latin typeface="Comic Sans MS" pitchFamily="66"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4714884"/>
            <a:ext cx="8229600" cy="1411279"/>
          </a:xfrm>
        </p:spPr>
        <p:txBody>
          <a:bodyPr>
            <a:normAutofit fontScale="55000" lnSpcReduction="20000"/>
          </a:bodyPr>
          <a:lstStyle/>
          <a:p>
            <a:pPr>
              <a:buNone/>
            </a:pPr>
            <a:r>
              <a:rPr lang="ru-RU" dirty="0" smtClean="0"/>
              <a:t>      </a:t>
            </a:r>
            <a:r>
              <a:rPr lang="ru-RU" dirty="0" smtClean="0">
                <a:solidFill>
                  <a:srgbClr val="996633"/>
                </a:solidFill>
                <a:latin typeface="Comic Sans MS" pitchFamily="66" charset="0"/>
              </a:rPr>
              <a:t>Боги майя </a:t>
            </a:r>
            <a:r>
              <a:rPr lang="ru-RU" sz="2900" dirty="0" smtClean="0">
                <a:solidFill>
                  <a:srgbClr val="996633"/>
                </a:solidFill>
                <a:latin typeface="Comic Sans MS" pitchFamily="66" charset="0"/>
              </a:rPr>
              <a:t>являлись</a:t>
            </a:r>
            <a:r>
              <a:rPr lang="ru-RU" dirty="0" smtClean="0">
                <a:solidFill>
                  <a:srgbClr val="996633"/>
                </a:solidFill>
                <a:latin typeface="Comic Sans MS" pitchFamily="66" charset="0"/>
              </a:rPr>
              <a:t> аналогичными людям смертными существами. В связи с этим человеческое жертвоприношение рассматривалось древними майя как акт, способствующий в определённой мере продлить жизнь богам. По представлениям майя, в крови находились душа и жизненная энергия.</a:t>
            </a:r>
          </a:p>
          <a:p>
            <a:pPr>
              <a:buNone/>
            </a:pPr>
            <a:endParaRPr lang="ru-RU" dirty="0">
              <a:latin typeface="Comic Sans MS" pitchFamily="66" charset="0"/>
            </a:endParaRPr>
          </a:p>
        </p:txBody>
      </p:sp>
      <p:pic>
        <p:nvPicPr>
          <p:cNvPr id="8194" name="Picture 2" descr="C:\Users\Череп\Desktop\aztec_cannibalism1.JPG">
            <a:hlinkClick r:id="rId2"/>
          </p:cNvPr>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3143240" y="500042"/>
            <a:ext cx="2838459" cy="4088841"/>
          </a:xfrm>
          <a:prstGeom prst="rect">
            <a:avLst/>
          </a:prstGeom>
          <a:noFill/>
          <a:effectLst>
            <a:softEdge rad="127000"/>
          </a:effectLst>
        </p:spPr>
      </p:pic>
      <p:sp>
        <p:nvSpPr>
          <p:cNvPr id="5" name="Скругленный прямоугольник 4">
            <a:hlinkClick r:id="rId4" action="ppaction://hlinksldjump"/>
          </p:cNvPr>
          <p:cNvSpPr/>
          <p:nvPr/>
        </p:nvSpPr>
        <p:spPr>
          <a:xfrm>
            <a:off x="214282" y="6357958"/>
            <a:ext cx="1928826" cy="35719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ru-RU" b="1" dirty="0" smtClean="0">
                <a:solidFill>
                  <a:srgbClr val="996633"/>
                </a:solidFill>
                <a:latin typeface="Comic Sans MS" pitchFamily="66" charset="0"/>
              </a:rPr>
              <a:t>назад</a:t>
            </a:r>
            <a:endParaRPr lang="ru-RU" b="1" dirty="0">
              <a:solidFill>
                <a:srgbClr val="996633"/>
              </a:solidFill>
              <a:latin typeface="Comic Sans MS" pitchFamily="66" charset="0"/>
            </a:endParaRPr>
          </a:p>
        </p:txBody>
      </p:sp>
      <p:sp>
        <p:nvSpPr>
          <p:cNvPr id="6" name="Скругленный прямоугольник 5">
            <a:hlinkClick r:id="rId5" action="ppaction://hlinksldjump"/>
          </p:cNvPr>
          <p:cNvSpPr/>
          <p:nvPr/>
        </p:nvSpPr>
        <p:spPr>
          <a:xfrm>
            <a:off x="7358082" y="6357958"/>
            <a:ext cx="1643106" cy="35719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ru-RU" b="1" dirty="0" smtClean="0">
                <a:solidFill>
                  <a:srgbClr val="996633"/>
                </a:solidFill>
                <a:latin typeface="Comic Sans MS" pitchFamily="66" charset="0"/>
              </a:rPr>
              <a:t>выход</a:t>
            </a:r>
            <a:endParaRPr lang="ru-RU" b="1" dirty="0">
              <a:solidFill>
                <a:srgbClr val="996633"/>
              </a:solidFill>
              <a:latin typeface="Comic Sans MS" pitchFamily="66"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28596" y="3643314"/>
            <a:ext cx="8286808" cy="2585323"/>
          </a:xfrm>
          <a:prstGeom prst="rect">
            <a:avLst/>
          </a:prstGeom>
        </p:spPr>
        <p:txBody>
          <a:bodyPr wrap="square">
            <a:spAutoFit/>
          </a:bodyPr>
          <a:lstStyle/>
          <a:p>
            <a:r>
              <a:rPr lang="ru-RU" dirty="0" smtClean="0">
                <a:solidFill>
                  <a:srgbClr val="996633"/>
                </a:solidFill>
                <a:latin typeface="Comic Sans MS" pitchFamily="66" charset="0"/>
              </a:rPr>
              <a:t>Архитектура получила наибольшее развитие в материальной культуре майя. К типу церемониальных построек относились пирамиды, которые служили основанием храма, поднимая его как можно выше к небу; чаще всего храмы располагались именно на вершинах пирамид. Они были квадратными в плане, имели тесное внутреннее пространство (из-за толстых стен), украшались надписями, орнаментом и выполняли роль святилищ. Образцом архитектуры такого типа является «Храм надписей» в Паленке. В записях на алтарях сообщалось о каких-либо событиях.</a:t>
            </a:r>
            <a:endParaRPr lang="ru-RU" dirty="0">
              <a:solidFill>
                <a:srgbClr val="996633"/>
              </a:solidFill>
              <a:latin typeface="Comic Sans MS" pitchFamily="66" charset="0"/>
            </a:endParaRPr>
          </a:p>
        </p:txBody>
      </p:sp>
      <p:sp>
        <p:nvSpPr>
          <p:cNvPr id="6" name="Скругленный прямоугольник 5">
            <a:hlinkClick r:id="rId2" action="ppaction://hlinksldjump"/>
          </p:cNvPr>
          <p:cNvSpPr/>
          <p:nvPr/>
        </p:nvSpPr>
        <p:spPr>
          <a:xfrm>
            <a:off x="428596" y="6357958"/>
            <a:ext cx="1928826" cy="35719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ru-RU" b="1" dirty="0" smtClean="0">
                <a:solidFill>
                  <a:srgbClr val="996633"/>
                </a:solidFill>
                <a:latin typeface="Comic Sans MS" pitchFamily="66" charset="0"/>
              </a:rPr>
              <a:t>назад</a:t>
            </a:r>
            <a:endParaRPr lang="ru-RU" b="1" dirty="0">
              <a:solidFill>
                <a:srgbClr val="996633"/>
              </a:solidFill>
              <a:latin typeface="Comic Sans MS" pitchFamily="66" charset="0"/>
            </a:endParaRPr>
          </a:p>
        </p:txBody>
      </p:sp>
      <p:pic>
        <p:nvPicPr>
          <p:cNvPr id="1027" name="Picture 3" descr="C:\Users\Череп\Desktop\95616138.jpg">
            <a:hlinkClick r:id="rId3"/>
          </p:cNvPr>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2000232" y="214290"/>
            <a:ext cx="5072098" cy="3372406"/>
          </a:xfrm>
          <a:prstGeom prst="rect">
            <a:avLst/>
          </a:prstGeom>
          <a:noFill/>
          <a:effectLst>
            <a:softEdge rad="63500"/>
          </a:effectLst>
        </p:spPr>
      </p:pic>
      <p:sp>
        <p:nvSpPr>
          <p:cNvPr id="5" name="Скругленный прямоугольник 4">
            <a:hlinkClick r:id="rId5" action="ppaction://hlinksldjump"/>
          </p:cNvPr>
          <p:cNvSpPr/>
          <p:nvPr/>
        </p:nvSpPr>
        <p:spPr>
          <a:xfrm>
            <a:off x="7358082" y="6357958"/>
            <a:ext cx="1643106" cy="35719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ru-RU" b="1" dirty="0" smtClean="0">
                <a:solidFill>
                  <a:srgbClr val="996633"/>
                </a:solidFill>
                <a:latin typeface="Comic Sans MS" pitchFamily="66" charset="0"/>
              </a:rPr>
              <a:t>выход</a:t>
            </a:r>
            <a:endParaRPr lang="ru-RU" b="1" dirty="0">
              <a:solidFill>
                <a:srgbClr val="996633"/>
              </a:solidFill>
              <a:latin typeface="Comic Sans MS" pitchFamily="66"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642910" y="214290"/>
            <a:ext cx="7770813" cy="1433513"/>
          </a:xfrm>
        </p:spPr>
        <p:txBody>
          <a:bodyPr/>
          <a:lstStyle/>
          <a:p>
            <a:r>
              <a:rPr lang="ru-RU" sz="4000" dirty="0" smtClean="0">
                <a:solidFill>
                  <a:srgbClr val="996633"/>
                </a:solidFill>
                <a:latin typeface="Comic Sans MS" pitchFamily="66" charset="0"/>
              </a:rPr>
              <a:t>Географическое положение Греции</a:t>
            </a:r>
            <a:endParaRPr lang="ru-RU" sz="4000" dirty="0">
              <a:solidFill>
                <a:srgbClr val="996633"/>
              </a:solidFill>
              <a:latin typeface="Comic Sans MS" pitchFamily="66" charset="0"/>
            </a:endParaRPr>
          </a:p>
        </p:txBody>
      </p:sp>
      <p:sp>
        <p:nvSpPr>
          <p:cNvPr id="14" name="Прямоугольник 13"/>
          <p:cNvSpPr/>
          <p:nvPr/>
        </p:nvSpPr>
        <p:spPr>
          <a:xfrm>
            <a:off x="3428992" y="3429000"/>
            <a:ext cx="4572000" cy="3139321"/>
          </a:xfrm>
          <a:prstGeom prst="rect">
            <a:avLst/>
          </a:prstGeom>
        </p:spPr>
        <p:txBody>
          <a:bodyPr>
            <a:spAutoFit/>
          </a:bodyPr>
          <a:lstStyle/>
          <a:p>
            <a:r>
              <a:rPr lang="ru-RU" dirty="0" smtClean="0"/>
              <a:t> </a:t>
            </a:r>
            <a:r>
              <a:rPr lang="ru-RU" dirty="0" smtClean="0">
                <a:solidFill>
                  <a:srgbClr val="996633"/>
                </a:solidFill>
                <a:latin typeface="Comic Sans MS" pitchFamily="66" charset="0"/>
              </a:rPr>
              <a:t>Греция находится в южной части Балканского полуострова. Это край  очень гористый, по всем направлениям расходятся горные хребты. От широкой части полуострова очень трудно пробраться  на юг; один хребет поднимается за другим. Узкий перешеек Истм соединяет среднюю Грецию с крайним югом – полуостровом Пелопоннес.</a:t>
            </a:r>
            <a:endParaRPr lang="ru-RU" dirty="0"/>
          </a:p>
        </p:txBody>
      </p:sp>
      <p:pic>
        <p:nvPicPr>
          <p:cNvPr id="15" name="Picture 2" descr="L:\Наташа\для тети Наташи\IMG_4836.jp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142844" y="1214422"/>
            <a:ext cx="3357586" cy="2238391"/>
          </a:xfrm>
          <a:prstGeom prst="rect">
            <a:avLst/>
          </a:prstGeom>
          <a:noFill/>
          <a:ln>
            <a:noFill/>
          </a:ln>
          <a:effectLst>
            <a:softEdge rad="1270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 name="Picture 2" descr="L:\Наташа\для тети Наташи\IMG_4851.jpg"/>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5643570" y="1357298"/>
            <a:ext cx="3000396" cy="2000264"/>
          </a:xfrm>
          <a:prstGeom prst="rect">
            <a:avLst/>
          </a:prstGeom>
          <a:noFill/>
          <a:ln>
            <a:noFill/>
          </a:ln>
          <a:effectLst>
            <a:softEdge rad="1270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20" name="Группа 19"/>
          <p:cNvGrpSpPr/>
          <p:nvPr/>
        </p:nvGrpSpPr>
        <p:grpSpPr>
          <a:xfrm>
            <a:off x="500034" y="3429000"/>
            <a:ext cx="2143140" cy="3222649"/>
            <a:chOff x="500034" y="3323696"/>
            <a:chExt cx="2143140" cy="3222649"/>
          </a:xfrm>
        </p:grpSpPr>
        <p:pic>
          <p:nvPicPr>
            <p:cNvPr id="11" name="Picture 2"/>
            <p:cNvPicPr>
              <a:picLocks noChangeAspect="1" noChangeArrowheads="1"/>
            </p:cNvPicPr>
            <p:nvPr/>
          </p:nvPicPr>
          <p:blipFill>
            <a:blip r:embed="rId5"/>
            <a:srcRect l="28571"/>
            <a:stretch>
              <a:fillRect/>
            </a:stretch>
          </p:blipFill>
          <p:spPr bwMode="auto">
            <a:xfrm>
              <a:off x="500034" y="3323696"/>
              <a:ext cx="2143140" cy="3222649"/>
            </a:xfrm>
            <a:prstGeom prst="rect">
              <a:avLst/>
            </a:prstGeom>
            <a:noFill/>
            <a:ln w="9525">
              <a:noFill/>
              <a:miter lim="800000"/>
              <a:headEnd/>
              <a:tailEnd/>
            </a:ln>
            <a:effectLst>
              <a:softEdge rad="127000"/>
            </a:effectLst>
          </p:spPr>
        </p:pic>
        <p:sp>
          <p:nvSpPr>
            <p:cNvPr id="19" name="Полилиния 18"/>
            <p:cNvSpPr/>
            <p:nvPr/>
          </p:nvSpPr>
          <p:spPr bwMode="auto">
            <a:xfrm>
              <a:off x="895350" y="4302125"/>
              <a:ext cx="1395413" cy="688975"/>
            </a:xfrm>
            <a:custGeom>
              <a:avLst/>
              <a:gdLst>
                <a:gd name="connsiteX0" fmla="*/ 1352550 w 1395413"/>
                <a:gd name="connsiteY0" fmla="*/ 212725 h 688975"/>
                <a:gd name="connsiteX1" fmla="*/ 1390650 w 1395413"/>
                <a:gd name="connsiteY1" fmla="*/ 88900 h 688975"/>
                <a:gd name="connsiteX2" fmla="*/ 1323975 w 1395413"/>
                <a:gd name="connsiteY2" fmla="*/ 3175 h 688975"/>
                <a:gd name="connsiteX3" fmla="*/ 1228725 w 1395413"/>
                <a:gd name="connsiteY3" fmla="*/ 69850 h 688975"/>
                <a:gd name="connsiteX4" fmla="*/ 1066800 w 1395413"/>
                <a:gd name="connsiteY4" fmla="*/ 107950 h 688975"/>
                <a:gd name="connsiteX5" fmla="*/ 933450 w 1395413"/>
                <a:gd name="connsiteY5" fmla="*/ 69850 h 688975"/>
                <a:gd name="connsiteX6" fmla="*/ 828675 w 1395413"/>
                <a:gd name="connsiteY6" fmla="*/ 41275 h 688975"/>
                <a:gd name="connsiteX7" fmla="*/ 695325 w 1395413"/>
                <a:gd name="connsiteY7" fmla="*/ 117475 h 688975"/>
                <a:gd name="connsiteX8" fmla="*/ 581025 w 1395413"/>
                <a:gd name="connsiteY8" fmla="*/ 136525 h 688975"/>
                <a:gd name="connsiteX9" fmla="*/ 476250 w 1395413"/>
                <a:gd name="connsiteY9" fmla="*/ 231775 h 688975"/>
                <a:gd name="connsiteX10" fmla="*/ 381000 w 1395413"/>
                <a:gd name="connsiteY10" fmla="*/ 269875 h 688975"/>
                <a:gd name="connsiteX11" fmla="*/ 314325 w 1395413"/>
                <a:gd name="connsiteY11" fmla="*/ 307975 h 688975"/>
                <a:gd name="connsiteX12" fmla="*/ 219075 w 1395413"/>
                <a:gd name="connsiteY12" fmla="*/ 317500 h 688975"/>
                <a:gd name="connsiteX13" fmla="*/ 142875 w 1395413"/>
                <a:gd name="connsiteY13" fmla="*/ 336550 h 688975"/>
                <a:gd name="connsiteX14" fmla="*/ 152400 w 1395413"/>
                <a:gd name="connsiteY14" fmla="*/ 441325 h 688975"/>
                <a:gd name="connsiteX15" fmla="*/ 152400 w 1395413"/>
                <a:gd name="connsiteY15" fmla="*/ 536575 h 688975"/>
                <a:gd name="connsiteX16" fmla="*/ 95250 w 1395413"/>
                <a:gd name="connsiteY16" fmla="*/ 612775 h 688975"/>
                <a:gd name="connsiteX17" fmla="*/ 28575 w 1395413"/>
                <a:gd name="connsiteY17" fmla="*/ 669925 h 688975"/>
                <a:gd name="connsiteX18" fmla="*/ 0 w 1395413"/>
                <a:gd name="connsiteY18" fmla="*/ 688975 h 68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95413" h="688975">
                  <a:moveTo>
                    <a:pt x="1352550" y="212725"/>
                  </a:moveTo>
                  <a:cubicBezTo>
                    <a:pt x="1373981" y="168275"/>
                    <a:pt x="1395413" y="123825"/>
                    <a:pt x="1390650" y="88900"/>
                  </a:cubicBezTo>
                  <a:cubicBezTo>
                    <a:pt x="1385888" y="53975"/>
                    <a:pt x="1350963" y="6350"/>
                    <a:pt x="1323975" y="3175"/>
                  </a:cubicBezTo>
                  <a:cubicBezTo>
                    <a:pt x="1296987" y="0"/>
                    <a:pt x="1271587" y="52388"/>
                    <a:pt x="1228725" y="69850"/>
                  </a:cubicBezTo>
                  <a:cubicBezTo>
                    <a:pt x="1185863" y="87312"/>
                    <a:pt x="1116012" y="107950"/>
                    <a:pt x="1066800" y="107950"/>
                  </a:cubicBezTo>
                  <a:cubicBezTo>
                    <a:pt x="1017588" y="107950"/>
                    <a:pt x="933450" y="69850"/>
                    <a:pt x="933450" y="69850"/>
                  </a:cubicBezTo>
                  <a:cubicBezTo>
                    <a:pt x="893763" y="58738"/>
                    <a:pt x="868362" y="33338"/>
                    <a:pt x="828675" y="41275"/>
                  </a:cubicBezTo>
                  <a:cubicBezTo>
                    <a:pt x="788988" y="49212"/>
                    <a:pt x="736600" y="101600"/>
                    <a:pt x="695325" y="117475"/>
                  </a:cubicBezTo>
                  <a:cubicBezTo>
                    <a:pt x="654050" y="133350"/>
                    <a:pt x="617537" y="117475"/>
                    <a:pt x="581025" y="136525"/>
                  </a:cubicBezTo>
                  <a:cubicBezTo>
                    <a:pt x="544513" y="155575"/>
                    <a:pt x="509587" y="209550"/>
                    <a:pt x="476250" y="231775"/>
                  </a:cubicBezTo>
                  <a:cubicBezTo>
                    <a:pt x="442913" y="254000"/>
                    <a:pt x="407987" y="257175"/>
                    <a:pt x="381000" y="269875"/>
                  </a:cubicBezTo>
                  <a:cubicBezTo>
                    <a:pt x="354013" y="282575"/>
                    <a:pt x="341312" y="300038"/>
                    <a:pt x="314325" y="307975"/>
                  </a:cubicBezTo>
                  <a:cubicBezTo>
                    <a:pt x="287338" y="315912"/>
                    <a:pt x="247650" y="312738"/>
                    <a:pt x="219075" y="317500"/>
                  </a:cubicBezTo>
                  <a:cubicBezTo>
                    <a:pt x="190500" y="322262"/>
                    <a:pt x="153987" y="315913"/>
                    <a:pt x="142875" y="336550"/>
                  </a:cubicBezTo>
                  <a:cubicBezTo>
                    <a:pt x="131763" y="357187"/>
                    <a:pt x="150813" y="407988"/>
                    <a:pt x="152400" y="441325"/>
                  </a:cubicBezTo>
                  <a:cubicBezTo>
                    <a:pt x="153987" y="474662"/>
                    <a:pt x="161925" y="508000"/>
                    <a:pt x="152400" y="536575"/>
                  </a:cubicBezTo>
                  <a:cubicBezTo>
                    <a:pt x="142875" y="565150"/>
                    <a:pt x="115887" y="590550"/>
                    <a:pt x="95250" y="612775"/>
                  </a:cubicBezTo>
                  <a:cubicBezTo>
                    <a:pt x="74613" y="635000"/>
                    <a:pt x="44450" y="657225"/>
                    <a:pt x="28575" y="669925"/>
                  </a:cubicBezTo>
                  <a:cubicBezTo>
                    <a:pt x="12700" y="682625"/>
                    <a:pt x="6350" y="685800"/>
                    <a:pt x="0" y="688975"/>
                  </a:cubicBezTo>
                </a:path>
              </a:pathLst>
            </a:custGeom>
            <a:ln>
              <a:solidFill>
                <a:srgbClr val="FF0000"/>
              </a:solidFill>
              <a:headEnd type="none" w="med" len="med"/>
              <a:tailEnd type="none" w="med" len="med"/>
            </a:ln>
            <a:extLst>
              <a:ext uri="{AF507438-7753-43E0-B8FC-AC1667EBCBE1}">
                <a14:hiddenEffects xmlns:a14="http://schemas.microsoft.com/office/drawing/2010/main" xmlns="">
                  <a:effectLst>
                    <a:outerShdw dist="35921" dir="2700000" algn="ctr" rotWithShape="0">
                      <a:schemeClr val="bg2"/>
                    </a:outerShdw>
                  </a:effectLst>
                </a14:hiddenEffects>
              </a:ext>
            </a:ex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ru-RU" sz="500" b="1" i="0" u="none" strike="noStrike" cap="none" normalizeH="0" baseline="0" dirty="0" smtClean="0">
                <a:ln>
                  <a:noFill/>
                </a:ln>
                <a:solidFill>
                  <a:srgbClr val="FF0000"/>
                </a:solidFill>
                <a:effectLst/>
                <a:latin typeface="Times New Roman" pitchFamily="16" charset="0"/>
              </a:endParaRPr>
            </a:p>
          </p:txBody>
        </p:sp>
      </p:grpSp>
      <p:pic>
        <p:nvPicPr>
          <p:cNvPr id="17" name="Picture 2"/>
          <p:cNvPicPr>
            <a:picLocks noChangeAspect="1" noChangeArrowheads="1"/>
          </p:cNvPicPr>
          <p:nvPr/>
        </p:nvPicPr>
        <p:blipFill>
          <a:blip r:embed="rId6" cstate="email">
            <a:extLst>
              <a:ext uri="{28A0092B-C50C-407E-A947-70E740481C1C}">
                <a14:useLocalDpi xmlns:a14="http://schemas.microsoft.com/office/drawing/2010/main" xmlns=""/>
              </a:ext>
            </a:extLst>
          </a:blip>
          <a:srcRect/>
          <a:stretch>
            <a:fillRect/>
          </a:stretch>
        </p:blipFill>
        <p:spPr bwMode="auto">
          <a:xfrm>
            <a:off x="535304" y="1512723"/>
            <a:ext cx="7592667" cy="5347705"/>
          </a:xfrm>
          <a:prstGeom prst="rect">
            <a:avLst/>
          </a:prstGeom>
          <a:noFill/>
          <a:ln w="9525">
            <a:noFill/>
            <a:miter lim="800000"/>
            <a:headEnd/>
            <a:tailEnd/>
          </a:ln>
          <a:effectLst/>
        </p:spPr>
      </p:pic>
      <p:sp>
        <p:nvSpPr>
          <p:cNvPr id="13" name="Управляющая кнопка: сведения 12">
            <a:hlinkClick r:id="" action="ppaction://noaction" highlightClick="1"/>
          </p:cNvPr>
          <p:cNvSpPr/>
          <p:nvPr/>
        </p:nvSpPr>
        <p:spPr bwMode="auto">
          <a:xfrm>
            <a:off x="8358214" y="6072206"/>
            <a:ext cx="500066" cy="470912"/>
          </a:xfrm>
          <a:prstGeom prst="actionButtonInformation">
            <a:avLst/>
          </a:prstGeom>
          <a:ln>
            <a:headEnd type="none" w="med" len="med"/>
            <a:tailEnd type="none" w="med" len="med"/>
          </a:ln>
          <a:extLst>
            <a:ext uri="{AF507438-7753-43E0-B8FC-AC1667EBCBE1}">
              <a14:hiddenEffects xmlns:a14="http://schemas.microsoft.com/office/drawing/2010/main" xmlns="">
                <a:effectLst>
                  <a:outerShdw dist="35921" dir="2700000" algn="ctr" rotWithShape="0">
                    <a:schemeClr val="bg2"/>
                  </a:outerShdw>
                </a:effectLst>
              </a14:hiddenEffects>
            </a:ext>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ru-RU" sz="500" b="1" i="0" u="none" strike="noStrike" cap="none" normalizeH="0" baseline="0" smtClean="0">
              <a:ln>
                <a:noFill/>
              </a:ln>
              <a:solidFill>
                <a:schemeClr val="bg1"/>
              </a:solidFill>
              <a:effectLst/>
              <a:latin typeface="Times New Roman" pitchFamily="16" charset="0"/>
            </a:endParaRPr>
          </a:p>
        </p:txBody>
      </p:sp>
    </p:spTree>
    <p:extLst>
      <p:ext uri="{BB962C8B-B14F-4D97-AF65-F5344CB8AC3E}">
        <p14:creationId xmlns:p14="http://schemas.microsoft.com/office/powerpoint/2010/main" xmlns="" val="2894973215"/>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nodeType="clickEffect">
                                  <p:stCondLst>
                                    <p:cond delay="0"/>
                                  </p:stCondLst>
                                  <p:childTnLst>
                                    <p:animEffect transition="out" filter="checkerboard(across)">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857224" y="214290"/>
            <a:ext cx="7770813" cy="1036624"/>
          </a:xfrm>
        </p:spPr>
        <p:txBody>
          <a:bodyPr/>
          <a:lstStyle/>
          <a:p>
            <a:r>
              <a:rPr lang="ru-RU" sz="4000" dirty="0" smtClean="0">
                <a:solidFill>
                  <a:srgbClr val="996633"/>
                </a:solidFill>
                <a:latin typeface="Comic Sans MS" pitchFamily="66" charset="0"/>
              </a:rPr>
              <a:t>Боги Древней Греции</a:t>
            </a:r>
            <a:endParaRPr lang="ru-RU" sz="4000" dirty="0">
              <a:solidFill>
                <a:srgbClr val="996633"/>
              </a:solidFill>
              <a:latin typeface="Comic Sans MS" pitchFamily="66" charset="0"/>
            </a:endParaRPr>
          </a:p>
        </p:txBody>
      </p:sp>
      <p:sp>
        <p:nvSpPr>
          <p:cNvPr id="4" name="Содержимое 3"/>
          <p:cNvSpPr>
            <a:spLocks noGrp="1"/>
          </p:cNvSpPr>
          <p:nvPr>
            <p:ph idx="4294967295"/>
          </p:nvPr>
        </p:nvSpPr>
        <p:spPr>
          <a:xfrm>
            <a:off x="645299" y="3136384"/>
            <a:ext cx="8194662" cy="3578740"/>
          </a:xfrm>
        </p:spPr>
        <p:txBody>
          <a:bodyPr/>
          <a:lstStyle/>
          <a:p>
            <a:r>
              <a:rPr lang="ru-RU" sz="1800" dirty="0" smtClean="0">
                <a:solidFill>
                  <a:srgbClr val="996633"/>
                </a:solidFill>
                <a:latin typeface="Comic Sans MS" pitchFamily="66" charset="0"/>
              </a:rPr>
              <a:t>        Греки верили, что боги, находящиеся на вершинах гор, под облаками, особенно на снежном, недоступном человеку Олимпе, вершат судьбы людей. Боги постоянно спускаются на землю, ведут воинов на бой, спасают своих любимцев и сыновей от смертельного удара. По Гесиоду Зевс – единый правитель мира; бесчисленному множеству бессмертных духов он поручает охранять людей. Дочь Зевса, Дева-Правда, открывает ему все обиды, творимые на земле, все замыслы нечестивцев.</a:t>
            </a:r>
          </a:p>
          <a:p>
            <a:r>
              <a:rPr lang="ru-RU" sz="1800" dirty="0" smtClean="0">
                <a:solidFill>
                  <a:srgbClr val="996633"/>
                </a:solidFill>
                <a:latin typeface="Comic Sans MS" pitchFamily="66" charset="0"/>
              </a:rPr>
              <a:t>         Каждый город чтил своего особого бога-покровителя. Покровительницей города Афин была Парфенон (от Парфенос, что значит Дева).</a:t>
            </a:r>
            <a:endParaRPr lang="ru-RU" sz="1800" dirty="0">
              <a:solidFill>
                <a:srgbClr val="996633"/>
              </a:solidFill>
              <a:latin typeface="Comic Sans MS" pitchFamily="66" charset="0"/>
            </a:endParaRPr>
          </a:p>
        </p:txBody>
      </p:sp>
      <p:pic>
        <p:nvPicPr>
          <p:cNvPr id="7" name="Picture 4" descr="C:\Documents and Settings\Светлана.SVETLANA-B736A3\Рабочий стол\tumblr_kq6smicfrv1qzbxixo1_500.jpg">
            <a:hlinkClick r:id="rId2"/>
          </p:cNvPr>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1464544" y="1199340"/>
            <a:ext cx="1226986" cy="1956192"/>
          </a:xfrm>
          <a:prstGeom prst="rect">
            <a:avLst/>
          </a:prstGeom>
          <a:noFill/>
          <a:effectLst>
            <a:softEdge rad="63500"/>
          </a:effectLst>
        </p:spPr>
      </p:pic>
      <p:pic>
        <p:nvPicPr>
          <p:cNvPr id="9" name="Объект 3">
            <a:hlinkClick r:id="rId4"/>
          </p:cNvPr>
          <p:cNvPicPr>
            <a:picLocks noChangeAspect="1"/>
          </p:cNvPicPr>
          <p:nvPr/>
        </p:nvPicPr>
        <p:blipFill>
          <a:blip r:embed="rId5" cstate="email">
            <a:extLst>
              <a:ext uri="{28A0092B-C50C-407E-A947-70E740481C1C}">
                <a14:useLocalDpi xmlns:a14="http://schemas.microsoft.com/office/drawing/2010/main" xmlns=""/>
              </a:ext>
            </a:extLst>
          </a:blip>
          <a:stretch>
            <a:fillRect/>
          </a:stretch>
        </p:blipFill>
        <p:spPr>
          <a:xfrm>
            <a:off x="2967473" y="1218489"/>
            <a:ext cx="4943104" cy="1917895"/>
          </a:xfrm>
          <a:prstGeom prst="rect">
            <a:avLst/>
          </a:prstGeom>
          <a:effectLst>
            <a:softEdge rad="63500"/>
          </a:effectLst>
        </p:spPr>
      </p:pic>
      <p:pic>
        <p:nvPicPr>
          <p:cNvPr id="5" name="Picture 2"/>
          <p:cNvPicPr>
            <a:picLocks noChangeAspect="1" noChangeArrowheads="1"/>
          </p:cNvPicPr>
          <p:nvPr/>
        </p:nvPicPr>
        <p:blipFill>
          <a:blip r:embed="rId6" cstate="email">
            <a:extLst>
              <a:ext uri="{28A0092B-C50C-407E-A947-70E740481C1C}">
                <a14:useLocalDpi xmlns:a14="http://schemas.microsoft.com/office/drawing/2010/main" xmlns=""/>
              </a:ext>
            </a:extLst>
          </a:blip>
          <a:srcRect/>
          <a:stretch>
            <a:fillRect/>
          </a:stretch>
        </p:blipFill>
        <p:spPr bwMode="auto">
          <a:xfrm>
            <a:off x="857224" y="1248681"/>
            <a:ext cx="7891240" cy="5397086"/>
          </a:xfrm>
          <a:prstGeom prst="rect">
            <a:avLst/>
          </a:prstGeom>
          <a:noFill/>
          <a:ln w="9525">
            <a:noFill/>
            <a:miter lim="800000"/>
            <a:headEnd/>
            <a:tailEnd/>
          </a:ln>
          <a:effectLst>
            <a:glow rad="63500">
              <a:schemeClr val="accent4">
                <a:satMod val="175000"/>
                <a:alpha val="40000"/>
              </a:schemeClr>
            </a:glow>
          </a:effectLst>
        </p:spPr>
      </p:pic>
      <p:sp>
        <p:nvSpPr>
          <p:cNvPr id="8" name="Управляющая кнопка: сведения 7">
            <a:hlinkClick r:id="" action="ppaction://noaction" highlightClick="1"/>
          </p:cNvPr>
          <p:cNvSpPr/>
          <p:nvPr/>
        </p:nvSpPr>
        <p:spPr bwMode="auto">
          <a:xfrm>
            <a:off x="214282" y="6215082"/>
            <a:ext cx="571504" cy="500042"/>
          </a:xfrm>
          <a:prstGeom prst="actionButtonInformation">
            <a:avLst/>
          </a:prstGeom>
          <a:ln>
            <a:headEnd type="none" w="med" len="med"/>
            <a:tailEnd type="none" w="med" len="med"/>
          </a:ln>
          <a:extLst>
            <a:ext uri="{AF507438-7753-43E0-B8FC-AC1667EBCBE1}">
              <a14:hiddenEffects xmlns:a14="http://schemas.microsoft.com/office/drawing/2010/main" xmlns="">
                <a:effectLst>
                  <a:outerShdw dist="35921" dir="2700000" algn="ctr" rotWithShape="0">
                    <a:schemeClr val="bg2"/>
                  </a:outerShdw>
                </a:effectLst>
              </a14:hiddenEffects>
            </a:ext>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ru-RU" sz="500" b="1" i="0" u="none" strike="noStrike" cap="none" normalizeH="0" baseline="0" smtClean="0">
              <a:ln>
                <a:noFill/>
              </a:ln>
              <a:solidFill>
                <a:schemeClr val="bg1"/>
              </a:solidFill>
              <a:effectLst/>
              <a:latin typeface="Times New Roman" pitchFamily="16" charset="0"/>
            </a:endParaRPr>
          </a:p>
        </p:txBody>
      </p:sp>
      <p:sp>
        <p:nvSpPr>
          <p:cNvPr id="3" name="Скругленный прямоугольник 2"/>
          <p:cNvSpPr/>
          <p:nvPr/>
        </p:nvSpPr>
        <p:spPr bwMode="auto">
          <a:xfrm>
            <a:off x="5148064" y="6453336"/>
            <a:ext cx="1424200" cy="338830"/>
          </a:xfrm>
          <a:prstGeom prst="roundRect">
            <a:avLst/>
          </a:prstGeom>
          <a:ln>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r>
              <a:rPr kumimoji="0" lang="ru-RU" i="0" u="none" strike="noStrike" cap="none" normalizeH="0" baseline="0" dirty="0" smtClean="0">
                <a:ln>
                  <a:noFill/>
                </a:ln>
                <a:solidFill>
                  <a:srgbClr val="996633"/>
                </a:solidFill>
                <a:effectLst/>
                <a:latin typeface="Comic Sans MS" panose="030F0702030302020204" pitchFamily="66" charset="0"/>
              </a:rPr>
              <a:t>далее</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nodeType="clickEffect">
                                  <p:stCondLst>
                                    <p:cond delay="0"/>
                                  </p:stCondLst>
                                  <p:childTnLst>
                                    <p:animEffect transition="out" filter="checkerboard(across)">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57158" y="3286124"/>
            <a:ext cx="8358214" cy="2357454"/>
          </a:xfrm>
        </p:spPr>
        <p:txBody>
          <a:bodyPr/>
          <a:lstStyle/>
          <a:p>
            <a:r>
              <a:rPr lang="ru-RU" sz="1800" dirty="0" smtClean="0">
                <a:solidFill>
                  <a:srgbClr val="996633"/>
                </a:solidFill>
                <a:latin typeface="Comic Sans MS" pitchFamily="66" charset="0"/>
              </a:rPr>
              <a:t>     Греция имеет широкий выход  в море. Не найдется места, от которого морской берег отстоял бы более, чем на 60 верст. Везде открывается для поездок удобнейшая дорога. Греция начинает торговать с окружающими территориями маслом и вином, которые сама производит. Для перевозки этой продукции понадобились амфоры. В это время были созданы тысячи мастерских для формовки и росписи разнообразных сосудов: амфор для масла и вина, кратеров для смешивания вина с водой, пиксид для женских украшений. </a:t>
            </a:r>
          </a:p>
          <a:p>
            <a:endParaRPr lang="ru-RU" dirty="0"/>
          </a:p>
        </p:txBody>
      </p:sp>
      <p:grpSp>
        <p:nvGrpSpPr>
          <p:cNvPr id="7" name="Группа 6"/>
          <p:cNvGrpSpPr/>
          <p:nvPr/>
        </p:nvGrpSpPr>
        <p:grpSpPr>
          <a:xfrm>
            <a:off x="357158" y="285728"/>
            <a:ext cx="8560416" cy="2590518"/>
            <a:chOff x="410782" y="4143380"/>
            <a:chExt cx="8560416" cy="2590518"/>
          </a:xfrm>
        </p:grpSpPr>
        <p:pic>
          <p:nvPicPr>
            <p:cNvPr id="4" name="Picture 2" descr="C:\Users\Череп\Desktop\амфора 001.jpg"/>
            <p:cNvPicPr>
              <a:picLocks noChangeAspect="1" noChangeArrowheads="1"/>
            </p:cNvPicPr>
            <p:nvPr/>
          </p:nvPicPr>
          <p:blipFill>
            <a:blip r:embed="rId2" cstate="email">
              <a:clrChange>
                <a:clrFrom>
                  <a:srgbClr val="F7E3C8"/>
                </a:clrFrom>
                <a:clrTo>
                  <a:srgbClr val="F7E3C8">
                    <a:alpha val="0"/>
                  </a:srgbClr>
                </a:clrTo>
              </a:clrChange>
              <a:extLst>
                <a:ext uri="{28A0092B-C50C-407E-A947-70E740481C1C}">
                  <a14:useLocalDpi xmlns:a14="http://schemas.microsoft.com/office/drawing/2010/main" xmlns=""/>
                </a:ext>
              </a:extLst>
            </a:blip>
            <a:srcRect/>
            <a:stretch>
              <a:fillRect/>
            </a:stretch>
          </p:blipFill>
          <p:spPr bwMode="auto">
            <a:xfrm rot="10800000">
              <a:off x="410782" y="4194277"/>
              <a:ext cx="5643602" cy="253962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2" descr="C:\Users\Череп\Desktop\амфора 001.jpg"/>
            <p:cNvPicPr>
              <a:picLocks noChangeAspect="1" noChangeArrowheads="1"/>
            </p:cNvPicPr>
            <p:nvPr/>
          </p:nvPicPr>
          <p:blipFill>
            <a:blip r:embed="rId3" cstate="email">
              <a:clrChange>
                <a:clrFrom>
                  <a:srgbClr val="FDE6C7"/>
                </a:clrFrom>
                <a:clrTo>
                  <a:srgbClr val="FDE6C7">
                    <a:alpha val="0"/>
                  </a:srgbClr>
                </a:clrTo>
              </a:clrChange>
              <a:extLst>
                <a:ext uri="{28A0092B-C50C-407E-A947-70E740481C1C}">
                  <a14:useLocalDpi xmlns:a14="http://schemas.microsoft.com/office/drawing/2010/main" xmlns=""/>
                </a:ext>
              </a:extLst>
            </a:blip>
            <a:srcRect/>
            <a:stretch>
              <a:fillRect/>
            </a:stretch>
          </p:blipFill>
          <p:spPr bwMode="auto">
            <a:xfrm rot="10800000">
              <a:off x="5744966" y="4143380"/>
              <a:ext cx="3226232" cy="250033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11" name="Скругленный прямоугольник 10">
            <a:hlinkClick r:id="rId4" action="ppaction://hlinksldjump"/>
          </p:cNvPr>
          <p:cNvSpPr/>
          <p:nvPr/>
        </p:nvSpPr>
        <p:spPr bwMode="auto">
          <a:xfrm>
            <a:off x="7358082" y="6286520"/>
            <a:ext cx="1500198" cy="414334"/>
          </a:xfrm>
          <a:prstGeom prst="roundRect">
            <a:avLst/>
          </a:prstGeom>
          <a:ln>
            <a:headEnd type="none" w="med" len="med"/>
            <a:tailEnd type="none" w="med" len="med"/>
          </a:ln>
          <a:extLst>
            <a:ext uri="{AF507438-7753-43E0-B8FC-AC1667EBCBE1}">
              <a14:hiddenEffects xmlns:a14="http://schemas.microsoft.com/office/drawing/2010/main" xmlns="">
                <a:effectLst>
                  <a:outerShdw dist="35921" dir="2700000" algn="ctr" rotWithShape="0">
                    <a:schemeClr val="bg2"/>
                  </a:outerShdw>
                </a:effectLst>
              </a14:hiddenEffects>
            </a:ext>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r>
              <a:rPr kumimoji="0" lang="ru-RU" b="1" i="0" u="none" strike="noStrike" cap="none" normalizeH="0" baseline="0" dirty="0" smtClean="0">
                <a:ln>
                  <a:noFill/>
                </a:ln>
                <a:solidFill>
                  <a:srgbClr val="996633"/>
                </a:solidFill>
                <a:effectLst/>
                <a:latin typeface="Comic Sans MS" pitchFamily="66" charset="0"/>
              </a:rPr>
              <a:t>   </a:t>
            </a:r>
            <a:r>
              <a:rPr lang="ru-RU" sz="1600" b="1" dirty="0">
                <a:solidFill>
                  <a:srgbClr val="996633"/>
                </a:solidFill>
                <a:latin typeface="Comic Sans MS" pitchFamily="66" charset="0"/>
              </a:rPr>
              <a:t>д</a:t>
            </a:r>
            <a:r>
              <a:rPr kumimoji="0" lang="ru-RU" sz="1600" b="1" i="0" u="none" strike="noStrike" cap="none" normalizeH="0" baseline="0" dirty="0" smtClean="0">
                <a:ln>
                  <a:noFill/>
                </a:ln>
                <a:solidFill>
                  <a:srgbClr val="996633"/>
                </a:solidFill>
                <a:effectLst/>
                <a:latin typeface="Comic Sans MS" pitchFamily="66" charset="0"/>
              </a:rPr>
              <a:t>алее</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TextBox 4"/>
          <p:cNvSpPr txBox="1">
            <a:spLocks noChangeArrowheads="1"/>
          </p:cNvSpPr>
          <p:nvPr/>
        </p:nvSpPr>
        <p:spPr bwMode="auto">
          <a:xfrm>
            <a:off x="785786" y="357166"/>
            <a:ext cx="8358214"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ru-RU" sz="4000" dirty="0">
                <a:solidFill>
                  <a:srgbClr val="996633"/>
                </a:solidFill>
                <a:latin typeface="Comic Sans MS" pitchFamily="66" charset="0"/>
              </a:rPr>
              <a:t>Вазопись </a:t>
            </a:r>
            <a:r>
              <a:rPr lang="ru-RU" sz="4000" dirty="0" smtClean="0">
                <a:solidFill>
                  <a:srgbClr val="996633"/>
                </a:solidFill>
                <a:latin typeface="Comic Sans MS" pitchFamily="66" charset="0"/>
              </a:rPr>
              <a:t>Древней </a:t>
            </a:r>
            <a:r>
              <a:rPr lang="ru-RU" sz="4000" dirty="0">
                <a:solidFill>
                  <a:srgbClr val="996633"/>
                </a:solidFill>
                <a:latin typeface="Comic Sans MS" pitchFamily="66" charset="0"/>
              </a:rPr>
              <a:t>Греции</a:t>
            </a:r>
          </a:p>
        </p:txBody>
      </p:sp>
      <p:sp>
        <p:nvSpPr>
          <p:cNvPr id="15366" name="TextBox 6"/>
          <p:cNvSpPr txBox="1">
            <a:spLocks noChangeArrowheads="1"/>
          </p:cNvSpPr>
          <p:nvPr/>
        </p:nvSpPr>
        <p:spPr bwMode="auto">
          <a:xfrm>
            <a:off x="571472" y="4071942"/>
            <a:ext cx="8001056" cy="25853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ru-RU" dirty="0">
                <a:solidFill>
                  <a:srgbClr val="996633"/>
                </a:solidFill>
                <a:latin typeface="Comic Sans MS" pitchFamily="66" charset="0"/>
              </a:rPr>
              <a:t>Вазопись одна из самых высокоразвитых областей искусства Древней Греции. Своего расцвета она достигла также в классический период в 5 в. до н.э.</a:t>
            </a:r>
          </a:p>
          <a:p>
            <a:r>
              <a:rPr lang="ru-RU" dirty="0">
                <a:solidFill>
                  <a:srgbClr val="996633"/>
                </a:solidFill>
                <a:latin typeface="Comic Sans MS" pitchFamily="66" charset="0"/>
              </a:rPr>
              <a:t>Существуют краснофигурная и чёрнофигурная вазопись.</a:t>
            </a:r>
          </a:p>
          <a:p>
            <a:r>
              <a:rPr lang="ru-RU" dirty="0">
                <a:solidFill>
                  <a:srgbClr val="996633"/>
                </a:solidFill>
                <a:latin typeface="Comic Sans MS" pitchFamily="66" charset="0"/>
              </a:rPr>
              <a:t>Керамическую поверхность ваз покрывали специальным чёрным лаком. Силуэты фигур, покрытые лаком- это чёрнофигурный стиль, там, где </a:t>
            </a:r>
            <a:r>
              <a:rPr lang="ru-RU" dirty="0" smtClean="0">
                <a:solidFill>
                  <a:srgbClr val="996633"/>
                </a:solidFill>
                <a:latin typeface="Comic Sans MS" pitchFamily="66" charset="0"/>
              </a:rPr>
              <a:t>силуэт </a:t>
            </a:r>
            <a:r>
              <a:rPr lang="ru-RU" dirty="0">
                <a:solidFill>
                  <a:srgbClr val="996633"/>
                </a:solidFill>
                <a:latin typeface="Comic Sans MS" pitchFamily="66" charset="0"/>
              </a:rPr>
              <a:t>оставался не закрашенным лаком –краснофигурный стиль</a:t>
            </a:r>
            <a:r>
              <a:rPr lang="ru-RU" dirty="0" smtClean="0">
                <a:solidFill>
                  <a:srgbClr val="996633"/>
                </a:solidFill>
                <a:latin typeface="Comic Sans MS" pitchFamily="66" charset="0"/>
              </a:rPr>
              <a:t>. Сюжет для росписи был взят из истории или мифов древней Греции.</a:t>
            </a:r>
            <a:endParaRPr lang="ru-RU" dirty="0">
              <a:solidFill>
                <a:srgbClr val="996633"/>
              </a:solidFill>
              <a:latin typeface="Comic Sans MS" pitchFamily="66" charset="0"/>
            </a:endParaRPr>
          </a:p>
        </p:txBody>
      </p:sp>
      <p:sp>
        <p:nvSpPr>
          <p:cNvPr id="2" name="Скругленный прямоугольник 1"/>
          <p:cNvSpPr/>
          <p:nvPr/>
        </p:nvSpPr>
        <p:spPr bwMode="auto">
          <a:xfrm>
            <a:off x="7668344" y="6381328"/>
            <a:ext cx="1149272" cy="359982"/>
          </a:xfrm>
          <a:prstGeom prst="roundRect">
            <a:avLst/>
          </a:prstGeom>
          <a:ln>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r>
              <a:rPr kumimoji="0" lang="ru-RU" i="0" u="none" strike="noStrike" cap="none" normalizeH="0" baseline="0" dirty="0" smtClean="0">
                <a:ln>
                  <a:noFill/>
                </a:ln>
                <a:solidFill>
                  <a:srgbClr val="996633"/>
                </a:solidFill>
                <a:effectLst/>
                <a:latin typeface="Comic Sans MS" panose="030F0702030302020204" pitchFamily="66" charset="0"/>
              </a:rPr>
              <a:t>далее</a:t>
            </a:r>
          </a:p>
        </p:txBody>
      </p:sp>
      <p:pic>
        <p:nvPicPr>
          <p:cNvPr id="3" name="Рисунок 2">
            <a:hlinkClick r:id="rId3"/>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99592" y="1412436"/>
            <a:ext cx="1567964" cy="2273548"/>
          </a:xfrm>
          <a:prstGeom prst="rect">
            <a:avLst/>
          </a:prstGeom>
          <a:ln>
            <a:noFill/>
          </a:ln>
          <a:effectLst>
            <a:softEdge rad="112500"/>
          </a:effectLst>
        </p:spPr>
      </p:pic>
      <p:pic>
        <p:nvPicPr>
          <p:cNvPr id="4" name="Рисунок 3">
            <a:hlinkClick r:id="rId5"/>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3975490" y="1479211"/>
            <a:ext cx="1978805" cy="2215081"/>
          </a:xfrm>
          <a:prstGeom prst="rect">
            <a:avLst/>
          </a:prstGeom>
        </p:spPr>
      </p:pic>
      <p:pic>
        <p:nvPicPr>
          <p:cNvPr id="5" name="Рисунок 4">
            <a:hlinkClick r:id="rId7"/>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7272248" y="1346031"/>
            <a:ext cx="1380007" cy="2289188"/>
          </a:xfrm>
          <a:prstGeom prst="rect">
            <a:avLst/>
          </a:prstGeom>
          <a:ln>
            <a:noFill/>
          </a:ln>
          <a:effectLst>
            <a:softEdge rad="112500"/>
          </a:effectLst>
        </p:spPr>
      </p:pic>
    </p:spTree>
    <p:extLst>
      <p:ext uri="{BB962C8B-B14F-4D97-AF65-F5344CB8AC3E}">
        <p14:creationId xmlns:p14="http://schemas.microsoft.com/office/powerpoint/2010/main" xmlns="" val="33502917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4348" y="214290"/>
            <a:ext cx="7770813" cy="714380"/>
          </a:xfrm>
        </p:spPr>
        <p:txBody>
          <a:bodyPr/>
          <a:lstStyle/>
          <a:p>
            <a:r>
              <a:rPr lang="ru-RU" sz="4000" dirty="0" smtClean="0">
                <a:solidFill>
                  <a:srgbClr val="996633"/>
                </a:solidFill>
                <a:latin typeface="Comic Sans MS" pitchFamily="66" charset="0"/>
              </a:rPr>
              <a:t>Олимпийские игры</a:t>
            </a:r>
            <a:endParaRPr lang="ru-RU" sz="4000" dirty="0">
              <a:solidFill>
                <a:srgbClr val="996633"/>
              </a:solidFill>
              <a:latin typeface="Comic Sans MS" pitchFamily="66" charset="0"/>
            </a:endParaRPr>
          </a:p>
        </p:txBody>
      </p:sp>
      <p:sp>
        <p:nvSpPr>
          <p:cNvPr id="3" name="Содержимое 2"/>
          <p:cNvSpPr>
            <a:spLocks noGrp="1"/>
          </p:cNvSpPr>
          <p:nvPr>
            <p:ph idx="1"/>
          </p:nvPr>
        </p:nvSpPr>
        <p:spPr>
          <a:xfrm>
            <a:off x="214282" y="5072074"/>
            <a:ext cx="8429684" cy="1308091"/>
          </a:xfrm>
        </p:spPr>
        <p:txBody>
          <a:bodyPr/>
          <a:lstStyle/>
          <a:p>
            <a:r>
              <a:rPr lang="ru-RU" sz="1600" dirty="0" smtClean="0">
                <a:solidFill>
                  <a:srgbClr val="996633"/>
                </a:solidFill>
                <a:latin typeface="Comic Sans MS" pitchFamily="66" charset="0"/>
              </a:rPr>
              <a:t>         Олимпийские игры Древней Греции– крупнейшие спортивные соревнования древности. Зародились как часть празднеств в честь бога Зевса и проводились с 776 до н.э. по 394 н.э. в Олимпии, считавшейся у греков священным местом.</a:t>
            </a:r>
            <a:r>
              <a:rPr lang="ru-RU" sz="1600" b="1" dirty="0" smtClean="0">
                <a:solidFill>
                  <a:srgbClr val="996633"/>
                </a:solidFill>
                <a:latin typeface="Comic Sans MS" pitchFamily="66" charset="0"/>
              </a:rPr>
              <a:t> </a:t>
            </a:r>
            <a:r>
              <a:rPr lang="ru-RU" sz="1600" dirty="0" smtClean="0">
                <a:solidFill>
                  <a:srgbClr val="996633"/>
                </a:solidFill>
                <a:latin typeface="Comic Sans MS" pitchFamily="66" charset="0"/>
              </a:rPr>
              <a:t>Олимпия расположена в северо-западной части Пелопонесского полуострова. </a:t>
            </a:r>
            <a:endParaRPr lang="ru-RU" sz="1600" dirty="0">
              <a:solidFill>
                <a:srgbClr val="996633"/>
              </a:solidFill>
              <a:latin typeface="Comic Sans MS" pitchFamily="66" charset="0"/>
            </a:endParaRPr>
          </a:p>
        </p:txBody>
      </p:sp>
      <p:pic>
        <p:nvPicPr>
          <p:cNvPr id="4" name="Picture 9" descr="olympos-zeus-temple">
            <a:hlinkClick r:id="rId2"/>
          </p:cNvPr>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285720" y="857232"/>
            <a:ext cx="4857784" cy="3643338"/>
          </a:xfrm>
          <a:prstGeom prst="rect">
            <a:avLst/>
          </a:prstGeom>
          <a:noFill/>
          <a:ln w="9525">
            <a:noFill/>
            <a:miter lim="800000"/>
            <a:headEnd/>
            <a:tailEnd/>
          </a:ln>
          <a:effectLst>
            <a:softEdge rad="127000"/>
          </a:effectLst>
        </p:spPr>
      </p:pic>
      <p:pic>
        <p:nvPicPr>
          <p:cNvPr id="5" name="Picture 4" descr="clip4569">
            <a:hlinkClick r:id="rId4"/>
          </p:cNvPr>
          <p:cNvPicPr>
            <a:picLocks noChangeAspect="1" noChangeArrowheads="1"/>
          </p:cNvPicPr>
          <p:nvPr/>
        </p:nvPicPr>
        <p:blipFill>
          <a:blip r:embed="rId5" cstate="email">
            <a:clrChange>
              <a:clrFrom>
                <a:srgbClr val="FDFDFD"/>
              </a:clrFrom>
              <a:clrTo>
                <a:srgbClr val="FDFDFD">
                  <a:alpha val="0"/>
                </a:srgbClr>
              </a:clrTo>
            </a:clrChange>
            <a:extLst>
              <a:ext uri="{28A0092B-C50C-407E-A947-70E740481C1C}">
                <a14:useLocalDpi xmlns:a14="http://schemas.microsoft.com/office/drawing/2010/main" xmlns=""/>
              </a:ext>
            </a:extLst>
          </a:blip>
          <a:srcRect/>
          <a:stretch>
            <a:fillRect/>
          </a:stretch>
        </p:blipFill>
        <p:spPr bwMode="auto">
          <a:xfrm>
            <a:off x="5857884" y="1142984"/>
            <a:ext cx="1809741" cy="1500182"/>
          </a:xfrm>
          <a:prstGeom prst="rect">
            <a:avLst/>
          </a:prstGeom>
          <a:noFill/>
          <a:ln w="9525">
            <a:noFill/>
            <a:miter lim="800000"/>
            <a:headEnd/>
            <a:tailEnd/>
          </a:ln>
        </p:spPr>
      </p:pic>
      <p:pic>
        <p:nvPicPr>
          <p:cNvPr id="6" name="Picture 5" descr="his2">
            <a:hlinkClick r:id="rId6"/>
          </p:cNvPr>
          <p:cNvPicPr>
            <a:picLocks noChangeAspect="1" noChangeArrowheads="1"/>
          </p:cNvPicPr>
          <p:nvPr/>
        </p:nvPicPr>
        <p:blipFill>
          <a:blip r:embed="rId7" cstate="email">
            <a:clrChange>
              <a:clrFrom>
                <a:srgbClr val="FFFFFF"/>
              </a:clrFrom>
              <a:clrTo>
                <a:srgbClr val="FFFFFF">
                  <a:alpha val="0"/>
                </a:srgbClr>
              </a:clrTo>
            </a:clrChange>
          </a:blip>
          <a:srcRect/>
          <a:stretch>
            <a:fillRect/>
          </a:stretch>
        </p:blipFill>
        <p:spPr bwMode="auto">
          <a:xfrm>
            <a:off x="3929058" y="3329528"/>
            <a:ext cx="5091106" cy="1804443"/>
          </a:xfrm>
          <a:prstGeom prst="rect">
            <a:avLst/>
          </a:prstGeom>
          <a:noFill/>
          <a:ln w="9525">
            <a:noFill/>
            <a:miter lim="800000"/>
            <a:headEnd/>
            <a:tailEnd/>
          </a:ln>
        </p:spPr>
      </p:pic>
      <p:sp>
        <p:nvSpPr>
          <p:cNvPr id="8" name="Скругленный прямоугольник 7">
            <a:hlinkClick r:id="rId8" action="ppaction://hlinksldjump"/>
          </p:cNvPr>
          <p:cNvSpPr/>
          <p:nvPr/>
        </p:nvSpPr>
        <p:spPr bwMode="auto">
          <a:xfrm>
            <a:off x="7236296" y="6453336"/>
            <a:ext cx="1369182" cy="338830"/>
          </a:xfrm>
          <a:prstGeom prst="roundRect">
            <a:avLst/>
          </a:prstGeom>
          <a:ln>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r>
              <a:rPr kumimoji="0" lang="ru-RU" i="0" u="none" strike="noStrike" cap="none" normalizeH="0" baseline="0" dirty="0" smtClean="0">
                <a:ln>
                  <a:noFill/>
                </a:ln>
                <a:solidFill>
                  <a:srgbClr val="996633"/>
                </a:solidFill>
                <a:effectLst/>
                <a:latin typeface="Comic Sans MS" panose="030F0702030302020204" pitchFamily="66" charset="0"/>
              </a:rPr>
              <a:t>выхо</a:t>
            </a:r>
            <a:r>
              <a:rPr kumimoji="0" lang="ru-RU" b="1" i="0" u="none" strike="noStrike" cap="none" normalizeH="0" baseline="0" dirty="0" smtClean="0">
                <a:ln>
                  <a:noFill/>
                </a:ln>
                <a:solidFill>
                  <a:srgbClr val="996633"/>
                </a:solidFill>
                <a:effectLst/>
                <a:latin typeface="Comic Sans MS" panose="030F0702030302020204" pitchFamily="66" charset="0"/>
              </a:rPr>
              <a:t>д</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Группа 31"/>
          <p:cNvGrpSpPr/>
          <p:nvPr/>
        </p:nvGrpSpPr>
        <p:grpSpPr>
          <a:xfrm>
            <a:off x="371954" y="1363677"/>
            <a:ext cx="8643998" cy="4572032"/>
            <a:chOff x="214282" y="928670"/>
            <a:chExt cx="8143932" cy="4286280"/>
          </a:xfrm>
        </p:grpSpPr>
        <p:pic>
          <p:nvPicPr>
            <p:cNvPr id="33" name="Picture 3"/>
            <p:cNvPicPr>
              <a:picLocks noChangeAspect="1" noChangeArrowheads="1"/>
            </p:cNvPicPr>
            <p:nvPr/>
          </p:nvPicPr>
          <p:blipFill>
            <a:blip r:embed="rId2" cstate="screen">
              <a:clrChange>
                <a:clrFrom>
                  <a:srgbClr val="FFF2E3"/>
                </a:clrFrom>
                <a:clrTo>
                  <a:srgbClr val="FFF2E3">
                    <a:alpha val="0"/>
                  </a:srgbClr>
                </a:clrTo>
              </a:clrChange>
              <a:extLst>
                <a:ext uri="{28A0092B-C50C-407E-A947-70E740481C1C}">
                  <a14:useLocalDpi xmlns:a14="http://schemas.microsoft.com/office/drawing/2010/main" xmlns=""/>
                </a:ext>
              </a:extLst>
            </a:blip>
            <a:srcRect/>
            <a:stretch>
              <a:fillRect/>
            </a:stretch>
          </p:blipFill>
          <p:spPr bwMode="auto">
            <a:xfrm>
              <a:off x="214282" y="928670"/>
              <a:ext cx="4143404" cy="4286280"/>
            </a:xfrm>
            <a:prstGeom prst="rect">
              <a:avLst/>
            </a:prstGeom>
            <a:noFill/>
            <a:ln w="9525">
              <a:noFill/>
              <a:miter lim="800000"/>
              <a:headEnd/>
              <a:tailEnd/>
            </a:ln>
            <a:effectLst/>
          </p:spPr>
        </p:pic>
        <p:pic>
          <p:nvPicPr>
            <p:cNvPr id="34" name="Picture 2"/>
            <p:cNvPicPr>
              <a:picLocks noChangeAspect="1" noChangeArrowheads="1"/>
            </p:cNvPicPr>
            <p:nvPr/>
          </p:nvPicPr>
          <p:blipFill>
            <a:blip r:embed="rId3" cstate="screen">
              <a:clrChange>
                <a:clrFrom>
                  <a:srgbClr val="FFF2E3"/>
                </a:clrFrom>
                <a:clrTo>
                  <a:srgbClr val="FFF2E3">
                    <a:alpha val="0"/>
                  </a:srgbClr>
                </a:clrTo>
              </a:clrChange>
              <a:extLst>
                <a:ext uri="{28A0092B-C50C-407E-A947-70E740481C1C}">
                  <a14:useLocalDpi xmlns:a14="http://schemas.microsoft.com/office/drawing/2010/main" xmlns=""/>
                </a:ext>
              </a:extLst>
            </a:blip>
            <a:srcRect/>
            <a:stretch>
              <a:fillRect/>
            </a:stretch>
          </p:blipFill>
          <p:spPr bwMode="auto">
            <a:xfrm>
              <a:off x="4286248" y="928670"/>
              <a:ext cx="4071966" cy="4286280"/>
            </a:xfrm>
            <a:prstGeom prst="rect">
              <a:avLst/>
            </a:prstGeom>
            <a:noFill/>
            <a:ln w="9525">
              <a:noFill/>
              <a:miter lim="800000"/>
              <a:headEnd/>
              <a:tailEnd/>
            </a:ln>
            <a:effectLst/>
          </p:spPr>
        </p:pic>
      </p:grpSp>
      <p:pic>
        <p:nvPicPr>
          <p:cNvPr id="6" name="Рисунок 5" descr="lupa.gif"/>
          <p:cNvPicPr>
            <a:picLocks noChangeAspect="1"/>
          </p:cNvPicPr>
          <p:nvPr/>
        </p:nvPicPr>
        <p:blipFill>
          <a:blip r:embed="rId4" cstate="email"/>
          <a:stretch>
            <a:fillRect/>
          </a:stretch>
        </p:blipFill>
        <p:spPr>
          <a:xfrm>
            <a:off x="7981205" y="4135216"/>
            <a:ext cx="500066" cy="672947"/>
          </a:xfrm>
          <a:prstGeom prst="rect">
            <a:avLst/>
          </a:prstGeom>
          <a:ln w="15875">
            <a:solidFill>
              <a:srgbClr val="FF0000"/>
            </a:solidFill>
          </a:ln>
        </p:spPr>
      </p:pic>
      <p:pic>
        <p:nvPicPr>
          <p:cNvPr id="8" name="Рисунок 7" descr="lupa.gif"/>
          <p:cNvPicPr>
            <a:picLocks noChangeAspect="1"/>
          </p:cNvPicPr>
          <p:nvPr/>
        </p:nvPicPr>
        <p:blipFill>
          <a:blip r:embed="rId4" cstate="email"/>
          <a:stretch>
            <a:fillRect/>
          </a:stretch>
        </p:blipFill>
        <p:spPr>
          <a:xfrm>
            <a:off x="2889397" y="2907669"/>
            <a:ext cx="357190" cy="642942"/>
          </a:xfrm>
          <a:prstGeom prst="rect">
            <a:avLst/>
          </a:prstGeom>
          <a:ln w="15875">
            <a:solidFill>
              <a:srgbClr val="FF0000"/>
            </a:solidFill>
          </a:ln>
        </p:spPr>
      </p:pic>
      <p:pic>
        <p:nvPicPr>
          <p:cNvPr id="9" name="Рисунок 8" descr="lupa.gif"/>
          <p:cNvPicPr>
            <a:picLocks noChangeAspect="1"/>
          </p:cNvPicPr>
          <p:nvPr/>
        </p:nvPicPr>
        <p:blipFill>
          <a:blip r:embed="rId4" cstate="email"/>
          <a:stretch>
            <a:fillRect/>
          </a:stretch>
        </p:blipFill>
        <p:spPr>
          <a:xfrm>
            <a:off x="5786446" y="2714620"/>
            <a:ext cx="428628" cy="576812"/>
          </a:xfrm>
          <a:prstGeom prst="rect">
            <a:avLst/>
          </a:prstGeom>
          <a:ln w="15875">
            <a:solidFill>
              <a:srgbClr val="FF0000"/>
            </a:solidFill>
          </a:ln>
        </p:spPr>
      </p:pic>
      <p:pic>
        <p:nvPicPr>
          <p:cNvPr id="7" name="Рисунок 6" descr="lupa.gif"/>
          <p:cNvPicPr>
            <a:picLocks noChangeAspect="1"/>
          </p:cNvPicPr>
          <p:nvPr/>
        </p:nvPicPr>
        <p:blipFill>
          <a:blip r:embed="rId4" cstate="email"/>
          <a:stretch>
            <a:fillRect/>
          </a:stretch>
        </p:blipFill>
        <p:spPr>
          <a:xfrm>
            <a:off x="6215074" y="2786058"/>
            <a:ext cx="428628" cy="576812"/>
          </a:xfrm>
          <a:prstGeom prst="rect">
            <a:avLst/>
          </a:prstGeom>
          <a:ln w="15875">
            <a:solidFill>
              <a:srgbClr val="FF0000"/>
            </a:solidFill>
          </a:ln>
        </p:spPr>
      </p:pic>
      <p:pic>
        <p:nvPicPr>
          <p:cNvPr id="11" name="Рисунок 10" descr="lupa.gif"/>
          <p:cNvPicPr>
            <a:picLocks noChangeAspect="1"/>
          </p:cNvPicPr>
          <p:nvPr/>
        </p:nvPicPr>
        <p:blipFill>
          <a:blip r:embed="rId4" cstate="email"/>
          <a:stretch>
            <a:fillRect/>
          </a:stretch>
        </p:blipFill>
        <p:spPr>
          <a:xfrm>
            <a:off x="7592586" y="2555394"/>
            <a:ext cx="424684" cy="571504"/>
          </a:xfrm>
          <a:prstGeom prst="rect">
            <a:avLst/>
          </a:prstGeom>
          <a:ln w="15875">
            <a:solidFill>
              <a:srgbClr val="FF0000"/>
            </a:solidFill>
          </a:ln>
        </p:spPr>
      </p:pic>
      <p:pic>
        <p:nvPicPr>
          <p:cNvPr id="12" name="Рисунок 11" descr="lupa.gif"/>
          <p:cNvPicPr>
            <a:picLocks noChangeAspect="1"/>
          </p:cNvPicPr>
          <p:nvPr/>
        </p:nvPicPr>
        <p:blipFill>
          <a:blip r:embed="rId4" cstate="email"/>
          <a:stretch>
            <a:fillRect/>
          </a:stretch>
        </p:blipFill>
        <p:spPr>
          <a:xfrm>
            <a:off x="5500694" y="2071678"/>
            <a:ext cx="357190" cy="576812"/>
          </a:xfrm>
          <a:prstGeom prst="rect">
            <a:avLst/>
          </a:prstGeom>
          <a:ln w="15875">
            <a:solidFill>
              <a:srgbClr val="FF0000"/>
            </a:solidFill>
          </a:ln>
        </p:spPr>
      </p:pic>
      <p:pic>
        <p:nvPicPr>
          <p:cNvPr id="13" name="Рисунок 12" descr="lupa.gif"/>
          <p:cNvPicPr>
            <a:picLocks noChangeAspect="1"/>
          </p:cNvPicPr>
          <p:nvPr/>
        </p:nvPicPr>
        <p:blipFill>
          <a:blip r:embed="rId4" cstate="email"/>
          <a:stretch>
            <a:fillRect/>
          </a:stretch>
        </p:blipFill>
        <p:spPr>
          <a:xfrm>
            <a:off x="6286512" y="2000240"/>
            <a:ext cx="357190" cy="480677"/>
          </a:xfrm>
          <a:prstGeom prst="rect">
            <a:avLst/>
          </a:prstGeom>
          <a:ln w="15875">
            <a:solidFill>
              <a:srgbClr val="FF0000"/>
            </a:solidFill>
          </a:ln>
        </p:spPr>
      </p:pic>
      <p:pic>
        <p:nvPicPr>
          <p:cNvPr id="14" name="Рисунок 13" descr="lupa.gif"/>
          <p:cNvPicPr>
            <a:picLocks noChangeAspect="1"/>
          </p:cNvPicPr>
          <p:nvPr/>
        </p:nvPicPr>
        <p:blipFill>
          <a:blip r:embed="rId4" cstate="email"/>
          <a:stretch>
            <a:fillRect/>
          </a:stretch>
        </p:blipFill>
        <p:spPr>
          <a:xfrm>
            <a:off x="5929322" y="2357430"/>
            <a:ext cx="357190" cy="571504"/>
          </a:xfrm>
          <a:prstGeom prst="rect">
            <a:avLst/>
          </a:prstGeom>
          <a:ln w="15875">
            <a:solidFill>
              <a:srgbClr val="FF0000"/>
            </a:solidFill>
          </a:ln>
        </p:spPr>
      </p:pic>
      <p:sp>
        <p:nvSpPr>
          <p:cNvPr id="36" name="Скругленный прямоугольник 35">
            <a:hlinkClick r:id="rId5" action="ppaction://hlinksldjump"/>
          </p:cNvPr>
          <p:cNvSpPr/>
          <p:nvPr/>
        </p:nvSpPr>
        <p:spPr>
          <a:xfrm>
            <a:off x="92886" y="952954"/>
            <a:ext cx="1571636" cy="738664"/>
          </a:xfrm>
          <a:prstGeom prst="roundRect">
            <a:avLst/>
          </a:prstGeom>
        </p:spPr>
        <p:style>
          <a:lnRef idx="0">
            <a:schemeClr val="accent2">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37" name="Скругленный прямоугольник 4"/>
          <p:cNvSpPr/>
          <p:nvPr/>
        </p:nvSpPr>
        <p:spPr>
          <a:xfrm>
            <a:off x="214282" y="142852"/>
            <a:ext cx="1889716" cy="94433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82880" tIns="91440" rIns="182880" bIns="91440" numCol="1" spcCol="1270" anchor="ctr" anchorCtr="0">
            <a:noAutofit/>
          </a:bodyPr>
          <a:lstStyle/>
          <a:p>
            <a:pPr lvl="0" algn="ctr" defTabSz="2133600">
              <a:lnSpc>
                <a:spcPct val="90000"/>
              </a:lnSpc>
              <a:spcBef>
                <a:spcPct val="0"/>
              </a:spcBef>
              <a:spcAft>
                <a:spcPct val="35000"/>
              </a:spcAft>
            </a:pPr>
            <a:endParaRPr lang="ru-RU" sz="4800" kern="1200" dirty="0">
              <a:solidFill>
                <a:srgbClr val="FF0000"/>
              </a:solidFill>
            </a:endParaRPr>
          </a:p>
        </p:txBody>
      </p:sp>
      <p:sp>
        <p:nvSpPr>
          <p:cNvPr id="15" name="TextBox 14"/>
          <p:cNvSpPr txBox="1"/>
          <p:nvPr/>
        </p:nvSpPr>
        <p:spPr>
          <a:xfrm>
            <a:off x="87655" y="926970"/>
            <a:ext cx="1228685" cy="738664"/>
          </a:xfrm>
          <a:prstGeom prst="rect">
            <a:avLst/>
          </a:prstGeom>
          <a:noFill/>
        </p:spPr>
        <p:txBody>
          <a:bodyPr wrap="square" rtlCol="0">
            <a:spAutoFit/>
          </a:bodyPr>
          <a:lstStyle/>
          <a:p>
            <a:r>
              <a:rPr lang="ru-RU" sz="1400" dirty="0" smtClean="0">
                <a:solidFill>
                  <a:srgbClr val="996633"/>
                </a:solidFill>
                <a:latin typeface="Comic Sans MS" pitchFamily="66" charset="0"/>
              </a:rPr>
              <a:t>Культура аборигенов Австралии</a:t>
            </a:r>
            <a:endParaRPr lang="ru-RU" sz="1400" dirty="0">
              <a:solidFill>
                <a:srgbClr val="996633"/>
              </a:solidFill>
              <a:latin typeface="Comic Sans MS" pitchFamily="66" charset="0"/>
            </a:endParaRPr>
          </a:p>
        </p:txBody>
      </p:sp>
      <p:sp>
        <p:nvSpPr>
          <p:cNvPr id="45" name="Скругленный прямоугольник 44">
            <a:hlinkClick r:id="rId6" action="ppaction://hlinksldjump"/>
          </p:cNvPr>
          <p:cNvSpPr/>
          <p:nvPr/>
        </p:nvSpPr>
        <p:spPr>
          <a:xfrm>
            <a:off x="4000496" y="1214422"/>
            <a:ext cx="1489410" cy="754077"/>
          </a:xfrm>
          <a:prstGeom prst="roundRect">
            <a:avLst/>
          </a:prstGeom>
        </p:spPr>
        <p:style>
          <a:lnRef idx="0">
            <a:schemeClr val="accent2">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46" name="Скругленный прямоугольник 4"/>
          <p:cNvSpPr/>
          <p:nvPr/>
        </p:nvSpPr>
        <p:spPr>
          <a:xfrm>
            <a:off x="4974323" y="1319786"/>
            <a:ext cx="454933" cy="68045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82880" tIns="91440" rIns="182880" bIns="91440" numCol="1" spcCol="1270" anchor="ctr" anchorCtr="0">
            <a:noAutofit/>
          </a:bodyPr>
          <a:lstStyle/>
          <a:p>
            <a:pPr lvl="0" algn="ctr" defTabSz="2133600">
              <a:lnSpc>
                <a:spcPct val="90000"/>
              </a:lnSpc>
              <a:spcBef>
                <a:spcPct val="0"/>
              </a:spcBef>
              <a:spcAft>
                <a:spcPct val="35000"/>
              </a:spcAft>
            </a:pPr>
            <a:endParaRPr lang="ru-RU" sz="4800" kern="1200" dirty="0">
              <a:solidFill>
                <a:srgbClr val="FF0000"/>
              </a:solidFill>
            </a:endParaRPr>
          </a:p>
        </p:txBody>
      </p:sp>
      <p:sp>
        <p:nvSpPr>
          <p:cNvPr id="52" name="Скругленный прямоугольник 4"/>
          <p:cNvSpPr/>
          <p:nvPr/>
        </p:nvSpPr>
        <p:spPr>
          <a:xfrm>
            <a:off x="7437253" y="684766"/>
            <a:ext cx="1531536" cy="77356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82880" tIns="91440" rIns="182880" bIns="91440" numCol="1" spcCol="1270" anchor="ctr" anchorCtr="0">
            <a:noAutofit/>
          </a:bodyPr>
          <a:lstStyle/>
          <a:p>
            <a:pPr lvl="0" algn="ctr" defTabSz="2133600">
              <a:lnSpc>
                <a:spcPct val="90000"/>
              </a:lnSpc>
              <a:spcBef>
                <a:spcPct val="0"/>
              </a:spcBef>
              <a:spcAft>
                <a:spcPct val="35000"/>
              </a:spcAft>
            </a:pPr>
            <a:endParaRPr lang="ru-RU" sz="4800" kern="1200" dirty="0">
              <a:solidFill>
                <a:srgbClr val="FF0000"/>
              </a:solidFill>
            </a:endParaRPr>
          </a:p>
        </p:txBody>
      </p:sp>
      <p:sp>
        <p:nvSpPr>
          <p:cNvPr id="19" name="TextBox 18"/>
          <p:cNvSpPr txBox="1"/>
          <p:nvPr/>
        </p:nvSpPr>
        <p:spPr>
          <a:xfrm>
            <a:off x="3949111" y="1269873"/>
            <a:ext cx="1099735" cy="584775"/>
          </a:xfrm>
          <a:prstGeom prst="rect">
            <a:avLst/>
          </a:prstGeom>
          <a:noFill/>
        </p:spPr>
        <p:txBody>
          <a:bodyPr wrap="square" rtlCol="0">
            <a:spAutoFit/>
          </a:bodyPr>
          <a:lstStyle/>
          <a:p>
            <a:r>
              <a:rPr lang="ru-RU" sz="1600" dirty="0" smtClean="0">
                <a:solidFill>
                  <a:srgbClr val="996633"/>
                </a:solidFill>
                <a:latin typeface="Comic Sans MS" pitchFamily="66" charset="0"/>
              </a:rPr>
              <a:t>Культура</a:t>
            </a:r>
          </a:p>
          <a:p>
            <a:r>
              <a:rPr lang="ru-RU" sz="1600" dirty="0" smtClean="0">
                <a:solidFill>
                  <a:srgbClr val="996633"/>
                </a:solidFill>
                <a:latin typeface="Comic Sans MS" pitchFamily="66" charset="0"/>
              </a:rPr>
              <a:t> Египта</a:t>
            </a:r>
            <a:endParaRPr lang="ru-RU" sz="1600" dirty="0">
              <a:solidFill>
                <a:srgbClr val="996633"/>
              </a:solidFill>
              <a:latin typeface="Comic Sans MS" pitchFamily="66" charset="0"/>
            </a:endParaRPr>
          </a:p>
        </p:txBody>
      </p:sp>
      <p:sp>
        <p:nvSpPr>
          <p:cNvPr id="54" name="Скругленный прямоугольник 53">
            <a:hlinkClick r:id="rId7" action="ppaction://hlinksldjump"/>
          </p:cNvPr>
          <p:cNvSpPr/>
          <p:nvPr/>
        </p:nvSpPr>
        <p:spPr>
          <a:xfrm>
            <a:off x="7298745" y="276633"/>
            <a:ext cx="1643074" cy="785818"/>
          </a:xfrm>
          <a:prstGeom prst="roundRect">
            <a:avLst/>
          </a:prstGeom>
        </p:spPr>
        <p:style>
          <a:lnRef idx="0">
            <a:schemeClr val="accent2">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55" name="Скругленный прямоугольник 4"/>
          <p:cNvSpPr/>
          <p:nvPr/>
        </p:nvSpPr>
        <p:spPr>
          <a:xfrm>
            <a:off x="390474" y="5896253"/>
            <a:ext cx="1576442" cy="70909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82880" tIns="91440" rIns="182880" bIns="91440" numCol="1" spcCol="1270" anchor="ctr" anchorCtr="0">
            <a:noAutofit/>
          </a:bodyPr>
          <a:lstStyle/>
          <a:p>
            <a:pPr lvl="0" algn="ctr" defTabSz="2133600">
              <a:lnSpc>
                <a:spcPct val="90000"/>
              </a:lnSpc>
              <a:spcBef>
                <a:spcPct val="0"/>
              </a:spcBef>
              <a:spcAft>
                <a:spcPct val="35000"/>
              </a:spcAft>
            </a:pPr>
            <a:endParaRPr lang="ru-RU" sz="4800" kern="1200" dirty="0">
              <a:solidFill>
                <a:srgbClr val="FF0000"/>
              </a:solidFill>
            </a:endParaRPr>
          </a:p>
        </p:txBody>
      </p:sp>
      <p:sp>
        <p:nvSpPr>
          <p:cNvPr id="57" name="Скругленный прямоугольник 56">
            <a:hlinkClick r:id="rId8" action="ppaction://hlinksldjump"/>
          </p:cNvPr>
          <p:cNvSpPr/>
          <p:nvPr/>
        </p:nvSpPr>
        <p:spPr>
          <a:xfrm>
            <a:off x="2143108" y="5857892"/>
            <a:ext cx="1500198" cy="785818"/>
          </a:xfrm>
          <a:prstGeom prst="roundRect">
            <a:avLst/>
          </a:prstGeom>
        </p:spPr>
        <p:style>
          <a:lnRef idx="0">
            <a:schemeClr val="accent2">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58" name="Скругленный прямоугольник 4"/>
          <p:cNvSpPr/>
          <p:nvPr/>
        </p:nvSpPr>
        <p:spPr>
          <a:xfrm>
            <a:off x="2173527" y="5896253"/>
            <a:ext cx="1439360" cy="70909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82880" tIns="91440" rIns="182880" bIns="91440" numCol="1" spcCol="1270" anchor="ctr" anchorCtr="0">
            <a:noAutofit/>
          </a:bodyPr>
          <a:lstStyle/>
          <a:p>
            <a:pPr lvl="0" algn="ctr" defTabSz="2133600">
              <a:lnSpc>
                <a:spcPct val="90000"/>
              </a:lnSpc>
              <a:spcBef>
                <a:spcPct val="0"/>
              </a:spcBef>
              <a:spcAft>
                <a:spcPct val="35000"/>
              </a:spcAft>
            </a:pPr>
            <a:endParaRPr lang="ru-RU" sz="4800" kern="1200" dirty="0">
              <a:solidFill>
                <a:srgbClr val="FF0000"/>
              </a:solidFill>
            </a:endParaRPr>
          </a:p>
        </p:txBody>
      </p:sp>
      <p:sp>
        <p:nvSpPr>
          <p:cNvPr id="60" name="Скругленный прямоугольник 59">
            <a:hlinkClick r:id="rId9" action="ppaction://hlinksldjump"/>
          </p:cNvPr>
          <p:cNvSpPr/>
          <p:nvPr/>
        </p:nvSpPr>
        <p:spPr>
          <a:xfrm>
            <a:off x="325213" y="5896118"/>
            <a:ext cx="1458304" cy="780805"/>
          </a:xfrm>
          <a:prstGeom prst="roundRect">
            <a:avLst/>
          </a:prstGeom>
        </p:spPr>
        <p:style>
          <a:lnRef idx="0">
            <a:schemeClr val="accent2">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61" name="Скругленный прямоугольник 4"/>
          <p:cNvSpPr/>
          <p:nvPr/>
        </p:nvSpPr>
        <p:spPr>
          <a:xfrm>
            <a:off x="6169709" y="5896253"/>
            <a:ext cx="1233737" cy="70909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82880" tIns="91440" rIns="182880" bIns="91440" numCol="1" spcCol="1270" anchor="ctr" anchorCtr="0">
            <a:noAutofit/>
          </a:bodyPr>
          <a:lstStyle/>
          <a:p>
            <a:pPr lvl="0" algn="ctr" defTabSz="2133600">
              <a:lnSpc>
                <a:spcPct val="90000"/>
              </a:lnSpc>
              <a:spcBef>
                <a:spcPct val="0"/>
              </a:spcBef>
              <a:spcAft>
                <a:spcPct val="35000"/>
              </a:spcAft>
            </a:pPr>
            <a:endParaRPr lang="ru-RU" sz="4800" kern="1200" dirty="0">
              <a:solidFill>
                <a:srgbClr val="FF0000"/>
              </a:solidFill>
            </a:endParaRPr>
          </a:p>
        </p:txBody>
      </p:sp>
      <p:sp>
        <p:nvSpPr>
          <p:cNvPr id="63" name="Скругленный прямоугольник 62">
            <a:hlinkClick r:id="rId10" action="ppaction://hlinksldjump"/>
          </p:cNvPr>
          <p:cNvSpPr/>
          <p:nvPr/>
        </p:nvSpPr>
        <p:spPr>
          <a:xfrm>
            <a:off x="7601470" y="5857892"/>
            <a:ext cx="1399686" cy="785818"/>
          </a:xfrm>
          <a:prstGeom prst="roundRect">
            <a:avLst/>
          </a:prstGeom>
        </p:spPr>
        <p:style>
          <a:lnRef idx="0">
            <a:schemeClr val="accent2">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21" name="TextBox 20"/>
          <p:cNvSpPr txBox="1"/>
          <p:nvPr/>
        </p:nvSpPr>
        <p:spPr>
          <a:xfrm>
            <a:off x="7298745" y="263138"/>
            <a:ext cx="1183838" cy="830997"/>
          </a:xfrm>
          <a:prstGeom prst="rect">
            <a:avLst/>
          </a:prstGeom>
          <a:noFill/>
        </p:spPr>
        <p:txBody>
          <a:bodyPr wrap="square" rtlCol="0">
            <a:spAutoFit/>
          </a:bodyPr>
          <a:lstStyle/>
          <a:p>
            <a:r>
              <a:rPr lang="ru-RU" sz="1600" dirty="0" smtClean="0">
                <a:solidFill>
                  <a:srgbClr val="996633"/>
                </a:solidFill>
                <a:latin typeface="Comic Sans MS" pitchFamily="66" charset="0"/>
              </a:rPr>
              <a:t>Культура</a:t>
            </a:r>
          </a:p>
          <a:p>
            <a:r>
              <a:rPr lang="ru-RU" sz="1600" dirty="0" smtClean="0">
                <a:solidFill>
                  <a:srgbClr val="996633"/>
                </a:solidFill>
                <a:latin typeface="Comic Sans MS" pitchFamily="66" charset="0"/>
              </a:rPr>
              <a:t> Древнего</a:t>
            </a:r>
          </a:p>
          <a:p>
            <a:r>
              <a:rPr lang="ru-RU" sz="1600" dirty="0" smtClean="0">
                <a:solidFill>
                  <a:srgbClr val="996633"/>
                </a:solidFill>
                <a:latin typeface="Comic Sans MS" pitchFamily="66" charset="0"/>
              </a:rPr>
              <a:t> Китая</a:t>
            </a:r>
            <a:endParaRPr lang="ru-RU" sz="1600" dirty="0">
              <a:solidFill>
                <a:srgbClr val="996633"/>
              </a:solidFill>
              <a:latin typeface="Comic Sans MS" pitchFamily="66" charset="0"/>
            </a:endParaRPr>
          </a:p>
        </p:txBody>
      </p:sp>
      <p:sp>
        <p:nvSpPr>
          <p:cNvPr id="22" name="TextBox 21"/>
          <p:cNvSpPr txBox="1"/>
          <p:nvPr/>
        </p:nvSpPr>
        <p:spPr>
          <a:xfrm>
            <a:off x="2081363" y="5870404"/>
            <a:ext cx="1214446" cy="830997"/>
          </a:xfrm>
          <a:prstGeom prst="rect">
            <a:avLst/>
          </a:prstGeom>
          <a:noFill/>
        </p:spPr>
        <p:txBody>
          <a:bodyPr wrap="square" rtlCol="0">
            <a:spAutoFit/>
          </a:bodyPr>
          <a:lstStyle/>
          <a:p>
            <a:r>
              <a:rPr lang="ru-RU" sz="1600" dirty="0" smtClean="0">
                <a:solidFill>
                  <a:srgbClr val="996633"/>
                </a:solidFill>
                <a:latin typeface="Comic Sans MS" pitchFamily="66" charset="0"/>
              </a:rPr>
              <a:t>Культура Западной Европы</a:t>
            </a:r>
            <a:endParaRPr lang="ru-RU" sz="1600" dirty="0">
              <a:solidFill>
                <a:srgbClr val="996633"/>
              </a:solidFill>
              <a:latin typeface="Comic Sans MS" pitchFamily="66" charset="0"/>
            </a:endParaRPr>
          </a:p>
        </p:txBody>
      </p:sp>
      <p:sp>
        <p:nvSpPr>
          <p:cNvPr id="23" name="TextBox 22"/>
          <p:cNvSpPr txBox="1"/>
          <p:nvPr/>
        </p:nvSpPr>
        <p:spPr>
          <a:xfrm>
            <a:off x="269859" y="5929330"/>
            <a:ext cx="1174803" cy="646331"/>
          </a:xfrm>
          <a:prstGeom prst="rect">
            <a:avLst/>
          </a:prstGeom>
          <a:noFill/>
        </p:spPr>
        <p:txBody>
          <a:bodyPr wrap="square" rtlCol="0">
            <a:spAutoFit/>
          </a:bodyPr>
          <a:lstStyle/>
          <a:p>
            <a:r>
              <a:rPr lang="ru-RU" dirty="0" smtClean="0">
                <a:solidFill>
                  <a:srgbClr val="996633"/>
                </a:solidFill>
                <a:latin typeface="Comic Sans MS" pitchFamily="66" charset="0"/>
              </a:rPr>
              <a:t>Культура России</a:t>
            </a:r>
            <a:endParaRPr lang="ru-RU" dirty="0">
              <a:solidFill>
                <a:srgbClr val="996633"/>
              </a:solidFill>
              <a:latin typeface="Comic Sans MS" pitchFamily="66" charset="0"/>
            </a:endParaRPr>
          </a:p>
        </p:txBody>
      </p:sp>
      <p:sp>
        <p:nvSpPr>
          <p:cNvPr id="24" name="TextBox 23"/>
          <p:cNvSpPr txBox="1"/>
          <p:nvPr/>
        </p:nvSpPr>
        <p:spPr>
          <a:xfrm>
            <a:off x="7570302" y="5938184"/>
            <a:ext cx="1111487" cy="584775"/>
          </a:xfrm>
          <a:prstGeom prst="rect">
            <a:avLst/>
          </a:prstGeom>
          <a:noFill/>
        </p:spPr>
        <p:txBody>
          <a:bodyPr wrap="square" rtlCol="0">
            <a:spAutoFit/>
          </a:bodyPr>
          <a:lstStyle/>
          <a:p>
            <a:r>
              <a:rPr lang="ru-RU" sz="1600" dirty="0" smtClean="0">
                <a:solidFill>
                  <a:srgbClr val="996633"/>
                </a:solidFill>
                <a:latin typeface="Comic Sans MS" pitchFamily="66" charset="0"/>
              </a:rPr>
              <a:t>Культура Греции</a:t>
            </a:r>
            <a:endParaRPr lang="ru-RU" sz="1600" dirty="0">
              <a:solidFill>
                <a:srgbClr val="996633"/>
              </a:solidFill>
              <a:latin typeface="Comic Sans MS" pitchFamily="66" charset="0"/>
            </a:endParaRPr>
          </a:p>
        </p:txBody>
      </p:sp>
      <p:grpSp>
        <p:nvGrpSpPr>
          <p:cNvPr id="67" name="Группа 66"/>
          <p:cNvGrpSpPr/>
          <p:nvPr/>
        </p:nvGrpSpPr>
        <p:grpSpPr>
          <a:xfrm>
            <a:off x="2789446" y="2734137"/>
            <a:ext cx="3286148" cy="3850030"/>
            <a:chOff x="5000628" y="500042"/>
            <a:chExt cx="3286148" cy="3850030"/>
          </a:xfrm>
        </p:grpSpPr>
        <p:pic>
          <p:nvPicPr>
            <p:cNvPr id="68" name="Содержимое 3" descr="lupa.gif"/>
            <p:cNvPicPr>
              <a:picLocks noChangeAspect="1"/>
            </p:cNvPicPr>
            <p:nvPr/>
          </p:nvPicPr>
          <p:blipFill>
            <a:blip r:embed="rId4" cstate="email">
              <a:extLst>
                <a:ext uri="{28A0092B-C50C-407E-A947-70E740481C1C}">
                  <a14:useLocalDpi xmlns:a14="http://schemas.microsoft.com/office/drawing/2010/main" xmlns=""/>
                </a:ext>
              </a:extLst>
            </a:blip>
            <a:srcRect l="3339" t="3615" r="17638" b="32701"/>
            <a:stretch>
              <a:fillRect/>
            </a:stretch>
          </p:blipFill>
          <p:spPr>
            <a:xfrm>
              <a:off x="5000628" y="500042"/>
              <a:ext cx="3286148" cy="3850030"/>
            </a:xfrm>
            <a:prstGeom prst="rect">
              <a:avLst/>
            </a:prstGeom>
          </p:spPr>
        </p:pic>
        <p:pic>
          <p:nvPicPr>
            <p:cNvPr id="69" name="Picture 2" descr="C:\Users\Череп\Desktop\австралия.jpg"/>
            <p:cNvPicPr>
              <a:picLocks noChangeAspect="1" noChangeArrowheads="1"/>
            </p:cNvPicPr>
            <p:nvPr/>
          </p:nvPicPr>
          <p:blipFill>
            <a:blip r:embed="rId11" cstate="screen">
              <a:extLst>
                <a:ext uri="{28A0092B-C50C-407E-A947-70E740481C1C}">
                  <a14:useLocalDpi xmlns:a14="http://schemas.microsoft.com/office/drawing/2010/main" xmlns=""/>
                </a:ext>
              </a:extLst>
            </a:blip>
            <a:srcRect/>
            <a:stretch>
              <a:fillRect/>
            </a:stretch>
          </p:blipFill>
          <p:spPr bwMode="auto">
            <a:xfrm>
              <a:off x="5143504" y="714356"/>
              <a:ext cx="2928958" cy="2867938"/>
            </a:xfrm>
            <a:prstGeom prst="ellipse">
              <a:avLst/>
            </a:prstGeom>
            <a:ln>
              <a:noFill/>
            </a:ln>
            <a:effectLst>
              <a:softEdge rad="112500"/>
            </a:effectLst>
          </p:spPr>
        </p:pic>
      </p:grpSp>
      <p:grpSp>
        <p:nvGrpSpPr>
          <p:cNvPr id="70" name="Группа 69"/>
          <p:cNvGrpSpPr/>
          <p:nvPr/>
        </p:nvGrpSpPr>
        <p:grpSpPr>
          <a:xfrm>
            <a:off x="2812410" y="2820598"/>
            <a:ext cx="3214710" cy="3714776"/>
            <a:chOff x="5694769" y="674321"/>
            <a:chExt cx="3071834" cy="3598942"/>
          </a:xfrm>
        </p:grpSpPr>
        <p:pic>
          <p:nvPicPr>
            <p:cNvPr id="71" name="Содержимое 3" descr="lupa.gif"/>
            <p:cNvPicPr>
              <a:picLocks noChangeAspect="1"/>
            </p:cNvPicPr>
            <p:nvPr/>
          </p:nvPicPr>
          <p:blipFill>
            <a:blip r:embed="rId4" cstate="email">
              <a:extLst>
                <a:ext uri="{28A0092B-C50C-407E-A947-70E740481C1C}">
                  <a14:useLocalDpi xmlns:a14="http://schemas.microsoft.com/office/drawing/2010/main" xmlns=""/>
                </a:ext>
              </a:extLst>
            </a:blip>
            <a:srcRect l="3339" t="3615" r="17638" b="32701"/>
            <a:stretch>
              <a:fillRect/>
            </a:stretch>
          </p:blipFill>
          <p:spPr>
            <a:xfrm>
              <a:off x="5694769" y="674321"/>
              <a:ext cx="3071834" cy="3598942"/>
            </a:xfrm>
            <a:prstGeom prst="rect">
              <a:avLst/>
            </a:prstGeom>
          </p:spPr>
        </p:pic>
        <p:pic>
          <p:nvPicPr>
            <p:cNvPr id="72" name="Picture 2"/>
            <p:cNvPicPr>
              <a:picLocks noChangeAspect="1" noChangeArrowheads="1"/>
            </p:cNvPicPr>
            <p:nvPr/>
          </p:nvPicPr>
          <p:blipFill>
            <a:blip r:embed="rId12" cstate="screen">
              <a:extLst>
                <a:ext uri="{28A0092B-C50C-407E-A947-70E740481C1C}">
                  <a14:useLocalDpi xmlns:a14="http://schemas.microsoft.com/office/drawing/2010/main" xmlns=""/>
                </a:ext>
              </a:extLst>
            </a:blip>
            <a:srcRect/>
            <a:stretch>
              <a:fillRect/>
            </a:stretch>
          </p:blipFill>
          <p:spPr bwMode="auto">
            <a:xfrm>
              <a:off x="5813478" y="931174"/>
              <a:ext cx="2786082" cy="2524887"/>
            </a:xfrm>
            <a:prstGeom prst="ellipse">
              <a:avLst/>
            </a:prstGeom>
            <a:ln>
              <a:noFill/>
            </a:ln>
            <a:effectLst>
              <a:softEdge rad="112500"/>
            </a:effectLst>
          </p:spPr>
        </p:pic>
      </p:grpSp>
      <p:grpSp>
        <p:nvGrpSpPr>
          <p:cNvPr id="76" name="Группа 75"/>
          <p:cNvGrpSpPr/>
          <p:nvPr/>
        </p:nvGrpSpPr>
        <p:grpSpPr>
          <a:xfrm>
            <a:off x="2773076" y="2934608"/>
            <a:ext cx="3286148" cy="3598942"/>
            <a:chOff x="5297542" y="569357"/>
            <a:chExt cx="3071834" cy="3598942"/>
          </a:xfrm>
        </p:grpSpPr>
        <p:pic>
          <p:nvPicPr>
            <p:cNvPr id="77" name="Содержимое 3" descr="lupa.gif"/>
            <p:cNvPicPr>
              <a:picLocks noChangeAspect="1"/>
            </p:cNvPicPr>
            <p:nvPr/>
          </p:nvPicPr>
          <p:blipFill>
            <a:blip r:embed="rId4" cstate="email">
              <a:extLst>
                <a:ext uri="{28A0092B-C50C-407E-A947-70E740481C1C}">
                  <a14:useLocalDpi xmlns:a14="http://schemas.microsoft.com/office/drawing/2010/main" xmlns=""/>
                </a:ext>
              </a:extLst>
            </a:blip>
            <a:srcRect l="3339" t="3615" r="17638" b="32701"/>
            <a:stretch>
              <a:fillRect/>
            </a:stretch>
          </p:blipFill>
          <p:spPr>
            <a:xfrm>
              <a:off x="5297542" y="569357"/>
              <a:ext cx="3071834" cy="3598942"/>
            </a:xfrm>
            <a:prstGeom prst="rect">
              <a:avLst/>
            </a:prstGeom>
          </p:spPr>
        </p:pic>
        <p:pic>
          <p:nvPicPr>
            <p:cNvPr id="78" name="Picture 2"/>
            <p:cNvPicPr>
              <a:picLocks noChangeAspect="1" noChangeArrowheads="1"/>
            </p:cNvPicPr>
            <p:nvPr/>
          </p:nvPicPr>
          <p:blipFill>
            <a:blip r:embed="rId13" cstate="screen">
              <a:extLst>
                <a:ext uri="{28A0092B-C50C-407E-A947-70E740481C1C}">
                  <a14:useLocalDpi xmlns:a14="http://schemas.microsoft.com/office/drawing/2010/main" xmlns=""/>
                </a:ext>
              </a:extLst>
            </a:blip>
            <a:srcRect/>
            <a:stretch>
              <a:fillRect/>
            </a:stretch>
          </p:blipFill>
          <p:spPr bwMode="auto">
            <a:xfrm>
              <a:off x="5368442" y="787015"/>
              <a:ext cx="2857520" cy="2643206"/>
            </a:xfrm>
            <a:prstGeom prst="ellipse">
              <a:avLst/>
            </a:prstGeom>
            <a:ln>
              <a:noFill/>
            </a:ln>
            <a:effectLst>
              <a:softEdge rad="112500"/>
            </a:effectLst>
          </p:spPr>
        </p:pic>
      </p:grpSp>
      <p:grpSp>
        <p:nvGrpSpPr>
          <p:cNvPr id="82" name="Группа 81"/>
          <p:cNvGrpSpPr/>
          <p:nvPr/>
        </p:nvGrpSpPr>
        <p:grpSpPr>
          <a:xfrm>
            <a:off x="3022592" y="2841146"/>
            <a:ext cx="3071834" cy="3598942"/>
            <a:chOff x="5000628" y="571480"/>
            <a:chExt cx="3071834" cy="3598942"/>
          </a:xfrm>
        </p:grpSpPr>
        <p:pic>
          <p:nvPicPr>
            <p:cNvPr id="83" name="Содержимое 3" descr="lupa.gif"/>
            <p:cNvPicPr>
              <a:picLocks noChangeAspect="1"/>
            </p:cNvPicPr>
            <p:nvPr/>
          </p:nvPicPr>
          <p:blipFill>
            <a:blip r:embed="rId4" cstate="email">
              <a:extLst>
                <a:ext uri="{28A0092B-C50C-407E-A947-70E740481C1C}">
                  <a14:useLocalDpi xmlns:a14="http://schemas.microsoft.com/office/drawing/2010/main" xmlns=""/>
                </a:ext>
              </a:extLst>
            </a:blip>
            <a:srcRect l="3339" t="3615" r="17638" b="32701"/>
            <a:stretch>
              <a:fillRect/>
            </a:stretch>
          </p:blipFill>
          <p:spPr>
            <a:xfrm>
              <a:off x="5000628" y="571480"/>
              <a:ext cx="3071834" cy="3598942"/>
            </a:xfrm>
            <a:prstGeom prst="rect">
              <a:avLst/>
            </a:prstGeom>
          </p:spPr>
        </p:pic>
        <p:pic>
          <p:nvPicPr>
            <p:cNvPr id="84" name="Picture 2"/>
            <p:cNvPicPr>
              <a:picLocks noChangeAspect="1" noChangeArrowheads="1"/>
            </p:cNvPicPr>
            <p:nvPr/>
          </p:nvPicPr>
          <p:blipFill>
            <a:blip r:embed="rId14" cstate="screen">
              <a:extLst>
                <a:ext uri="{28A0092B-C50C-407E-A947-70E740481C1C}">
                  <a14:useLocalDpi xmlns:a14="http://schemas.microsoft.com/office/drawing/2010/main" xmlns=""/>
                </a:ext>
              </a:extLst>
            </a:blip>
            <a:srcRect/>
            <a:stretch>
              <a:fillRect/>
            </a:stretch>
          </p:blipFill>
          <p:spPr bwMode="auto">
            <a:xfrm>
              <a:off x="5143504" y="785794"/>
              <a:ext cx="2786081" cy="2643206"/>
            </a:xfrm>
            <a:prstGeom prst="ellipse">
              <a:avLst/>
            </a:prstGeom>
            <a:ln>
              <a:noFill/>
            </a:ln>
            <a:effectLst>
              <a:softEdge rad="112500"/>
            </a:effectLst>
          </p:spPr>
        </p:pic>
      </p:grpSp>
      <p:grpSp>
        <p:nvGrpSpPr>
          <p:cNvPr id="88" name="Группа 87"/>
          <p:cNvGrpSpPr/>
          <p:nvPr/>
        </p:nvGrpSpPr>
        <p:grpSpPr>
          <a:xfrm>
            <a:off x="2700665" y="2472443"/>
            <a:ext cx="3429024" cy="4000528"/>
            <a:chOff x="4929190" y="1643051"/>
            <a:chExt cx="3286148" cy="3444596"/>
          </a:xfrm>
        </p:grpSpPr>
        <p:pic>
          <p:nvPicPr>
            <p:cNvPr id="89" name="Рисунок 88" descr="lupa.gif"/>
            <p:cNvPicPr>
              <a:picLocks noChangeAspect="1"/>
            </p:cNvPicPr>
            <p:nvPr/>
          </p:nvPicPr>
          <p:blipFill>
            <a:blip r:embed="rId4" cstate="email">
              <a:extLst>
                <a:ext uri="{28A0092B-C50C-407E-A947-70E740481C1C}">
                  <a14:useLocalDpi xmlns:a14="http://schemas.microsoft.com/office/drawing/2010/main" xmlns=""/>
                </a:ext>
              </a:extLst>
            </a:blip>
            <a:srcRect l="3339" t="3615" r="17638" b="32701"/>
            <a:stretch>
              <a:fillRect/>
            </a:stretch>
          </p:blipFill>
          <p:spPr>
            <a:xfrm>
              <a:off x="4929190" y="1643051"/>
              <a:ext cx="3286148" cy="3444596"/>
            </a:xfrm>
            <a:prstGeom prst="rect">
              <a:avLst/>
            </a:prstGeom>
          </p:spPr>
        </p:pic>
        <p:pic>
          <p:nvPicPr>
            <p:cNvPr id="90" name="Picture 2"/>
            <p:cNvPicPr>
              <a:picLocks noChangeAspect="1" noChangeArrowheads="1"/>
            </p:cNvPicPr>
            <p:nvPr/>
          </p:nvPicPr>
          <p:blipFill>
            <a:blip r:embed="rId15" cstate="screen">
              <a:extLst>
                <a:ext uri="{28A0092B-C50C-407E-A947-70E740481C1C}">
                  <a14:useLocalDpi xmlns:a14="http://schemas.microsoft.com/office/drawing/2010/main" xmlns=""/>
                </a:ext>
              </a:extLst>
            </a:blip>
            <a:srcRect/>
            <a:stretch>
              <a:fillRect/>
            </a:stretch>
          </p:blipFill>
          <p:spPr bwMode="auto">
            <a:xfrm>
              <a:off x="5072066" y="1857364"/>
              <a:ext cx="3000396" cy="2482267"/>
            </a:xfrm>
            <a:prstGeom prst="ellipse">
              <a:avLst/>
            </a:prstGeom>
            <a:ln>
              <a:noFill/>
            </a:ln>
            <a:effectLst>
              <a:softEdge rad="112500"/>
            </a:effectLst>
          </p:spPr>
        </p:pic>
      </p:grpSp>
      <p:grpSp>
        <p:nvGrpSpPr>
          <p:cNvPr id="91" name="Группа 90"/>
          <p:cNvGrpSpPr/>
          <p:nvPr/>
        </p:nvGrpSpPr>
        <p:grpSpPr>
          <a:xfrm>
            <a:off x="2557141" y="2471426"/>
            <a:ext cx="3611817" cy="4000528"/>
            <a:chOff x="642910" y="1357298"/>
            <a:chExt cx="3754693" cy="4071966"/>
          </a:xfrm>
        </p:grpSpPr>
        <p:grpSp>
          <p:nvGrpSpPr>
            <p:cNvPr id="92" name="Группа 22"/>
            <p:cNvGrpSpPr/>
            <p:nvPr/>
          </p:nvGrpSpPr>
          <p:grpSpPr>
            <a:xfrm>
              <a:off x="642910" y="1357298"/>
              <a:ext cx="3754693" cy="4071966"/>
              <a:chOff x="4714876" y="1357298"/>
              <a:chExt cx="3754693" cy="4071966"/>
            </a:xfrm>
          </p:grpSpPr>
          <p:pic>
            <p:nvPicPr>
              <p:cNvPr id="94" name="Содержимое 3" descr="lupa.gif"/>
              <p:cNvPicPr>
                <a:picLocks noChangeAspect="1"/>
              </p:cNvPicPr>
              <p:nvPr/>
            </p:nvPicPr>
            <p:blipFill>
              <a:blip r:embed="rId4" cstate="email">
                <a:extLst>
                  <a:ext uri="{28A0092B-C50C-407E-A947-70E740481C1C}">
                    <a14:useLocalDpi xmlns:a14="http://schemas.microsoft.com/office/drawing/2010/main" xmlns=""/>
                  </a:ext>
                </a:extLst>
              </a:blip>
              <a:srcRect l="3339" t="3615" r="17638" b="32701"/>
              <a:stretch>
                <a:fillRect/>
              </a:stretch>
            </p:blipFill>
            <p:spPr>
              <a:xfrm>
                <a:off x="4714876" y="1357298"/>
                <a:ext cx="3754693" cy="4071966"/>
              </a:xfrm>
              <a:prstGeom prst="rect">
                <a:avLst/>
              </a:prstGeom>
            </p:spPr>
          </p:pic>
          <p:pic>
            <p:nvPicPr>
              <p:cNvPr id="95" name="Picture 2"/>
              <p:cNvPicPr>
                <a:picLocks noChangeAspect="1" noChangeArrowheads="1"/>
              </p:cNvPicPr>
              <p:nvPr/>
            </p:nvPicPr>
            <p:blipFill>
              <a:blip r:embed="rId16" cstate="screen">
                <a:extLst>
                  <a:ext uri="{28A0092B-C50C-407E-A947-70E740481C1C}">
                    <a14:useLocalDpi xmlns:a14="http://schemas.microsoft.com/office/drawing/2010/main" xmlns=""/>
                  </a:ext>
                </a:extLst>
              </a:blip>
              <a:srcRect/>
              <a:stretch>
                <a:fillRect/>
              </a:stretch>
            </p:blipFill>
            <p:spPr bwMode="auto">
              <a:xfrm>
                <a:off x="4929190" y="1643050"/>
                <a:ext cx="3324764" cy="2928958"/>
              </a:xfrm>
              <a:prstGeom prst="ellipse">
                <a:avLst/>
              </a:prstGeom>
              <a:ln>
                <a:noFill/>
              </a:ln>
              <a:effectLst>
                <a:softEdge rad="112500"/>
              </a:effectLst>
            </p:spPr>
          </p:pic>
        </p:grpSp>
        <p:sp>
          <p:nvSpPr>
            <p:cNvPr id="93" name="Овал 92"/>
            <p:cNvSpPr/>
            <p:nvPr/>
          </p:nvSpPr>
          <p:spPr>
            <a:xfrm>
              <a:off x="1714480" y="2000240"/>
              <a:ext cx="785818" cy="8572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grpSp>
        <p:nvGrpSpPr>
          <p:cNvPr id="96" name="Группа 95"/>
          <p:cNvGrpSpPr/>
          <p:nvPr/>
        </p:nvGrpSpPr>
        <p:grpSpPr>
          <a:xfrm>
            <a:off x="2464579" y="2361296"/>
            <a:ext cx="3714776" cy="4143404"/>
            <a:chOff x="5000628" y="571480"/>
            <a:chExt cx="3071834" cy="3598942"/>
          </a:xfrm>
        </p:grpSpPr>
        <p:pic>
          <p:nvPicPr>
            <p:cNvPr id="97" name="Содержимое 3" descr="lupa.gif"/>
            <p:cNvPicPr>
              <a:picLocks noChangeAspect="1"/>
            </p:cNvPicPr>
            <p:nvPr/>
          </p:nvPicPr>
          <p:blipFill>
            <a:blip r:embed="rId4" cstate="email">
              <a:extLst>
                <a:ext uri="{28A0092B-C50C-407E-A947-70E740481C1C}">
                  <a14:useLocalDpi xmlns:a14="http://schemas.microsoft.com/office/drawing/2010/main" xmlns=""/>
                </a:ext>
              </a:extLst>
            </a:blip>
            <a:srcRect l="3339" t="3615" r="17638" b="32701"/>
            <a:stretch>
              <a:fillRect/>
            </a:stretch>
          </p:blipFill>
          <p:spPr>
            <a:xfrm>
              <a:off x="5000628" y="571480"/>
              <a:ext cx="3071834" cy="3598942"/>
            </a:xfrm>
            <a:prstGeom prst="rect">
              <a:avLst/>
            </a:prstGeom>
          </p:spPr>
        </p:pic>
        <p:pic>
          <p:nvPicPr>
            <p:cNvPr id="98" name="Picture 2"/>
            <p:cNvPicPr>
              <a:picLocks noChangeAspect="1" noChangeArrowheads="1"/>
            </p:cNvPicPr>
            <p:nvPr/>
          </p:nvPicPr>
          <p:blipFill>
            <a:blip r:embed="rId17" cstate="screen">
              <a:extLst>
                <a:ext uri="{28A0092B-C50C-407E-A947-70E740481C1C}">
                  <a14:useLocalDpi xmlns:a14="http://schemas.microsoft.com/office/drawing/2010/main" xmlns=""/>
                </a:ext>
              </a:extLst>
            </a:blip>
            <a:srcRect/>
            <a:stretch>
              <a:fillRect/>
            </a:stretch>
          </p:blipFill>
          <p:spPr bwMode="auto">
            <a:xfrm>
              <a:off x="5143504" y="697039"/>
              <a:ext cx="2786082" cy="2803400"/>
            </a:xfrm>
            <a:prstGeom prst="ellipse">
              <a:avLst/>
            </a:prstGeom>
            <a:ln>
              <a:noFill/>
            </a:ln>
            <a:effectLst>
              <a:softEdge rad="112500"/>
            </a:effectLst>
          </p:spPr>
        </p:pic>
      </p:grpSp>
      <p:grpSp>
        <p:nvGrpSpPr>
          <p:cNvPr id="99" name="Группа 98"/>
          <p:cNvGrpSpPr/>
          <p:nvPr/>
        </p:nvGrpSpPr>
        <p:grpSpPr>
          <a:xfrm>
            <a:off x="2511809" y="2411590"/>
            <a:ext cx="3683255" cy="4143404"/>
            <a:chOff x="357158" y="285728"/>
            <a:chExt cx="3754693" cy="4071966"/>
          </a:xfrm>
        </p:grpSpPr>
        <p:grpSp>
          <p:nvGrpSpPr>
            <p:cNvPr id="100" name="Группа 14"/>
            <p:cNvGrpSpPr/>
            <p:nvPr/>
          </p:nvGrpSpPr>
          <p:grpSpPr>
            <a:xfrm>
              <a:off x="357158" y="285728"/>
              <a:ext cx="3754693" cy="4071966"/>
              <a:chOff x="4714876" y="1357298"/>
              <a:chExt cx="3754693" cy="4071966"/>
            </a:xfrm>
          </p:grpSpPr>
          <p:pic>
            <p:nvPicPr>
              <p:cNvPr id="102" name="Содержимое 3" descr="lupa.gif"/>
              <p:cNvPicPr>
                <a:picLocks noChangeAspect="1"/>
              </p:cNvPicPr>
              <p:nvPr/>
            </p:nvPicPr>
            <p:blipFill>
              <a:blip r:embed="rId4" cstate="email">
                <a:extLst>
                  <a:ext uri="{28A0092B-C50C-407E-A947-70E740481C1C}">
                    <a14:useLocalDpi xmlns:a14="http://schemas.microsoft.com/office/drawing/2010/main" xmlns=""/>
                  </a:ext>
                </a:extLst>
              </a:blip>
              <a:srcRect l="3339" t="3615" r="17638" b="32701"/>
              <a:stretch>
                <a:fillRect/>
              </a:stretch>
            </p:blipFill>
            <p:spPr>
              <a:xfrm>
                <a:off x="4714876" y="1357298"/>
                <a:ext cx="3754693" cy="4071966"/>
              </a:xfrm>
              <a:prstGeom prst="rect">
                <a:avLst/>
              </a:prstGeom>
            </p:spPr>
          </p:pic>
          <p:pic>
            <p:nvPicPr>
              <p:cNvPr id="103" name="Picture 2"/>
              <p:cNvPicPr>
                <a:picLocks noChangeAspect="1" noChangeArrowheads="1"/>
              </p:cNvPicPr>
              <p:nvPr/>
            </p:nvPicPr>
            <p:blipFill>
              <a:blip r:embed="rId16" cstate="screen">
                <a:extLst>
                  <a:ext uri="{28A0092B-C50C-407E-A947-70E740481C1C}">
                    <a14:useLocalDpi xmlns:a14="http://schemas.microsoft.com/office/drawing/2010/main" xmlns=""/>
                  </a:ext>
                </a:extLst>
              </a:blip>
              <a:srcRect/>
              <a:stretch>
                <a:fillRect/>
              </a:stretch>
            </p:blipFill>
            <p:spPr bwMode="auto">
              <a:xfrm>
                <a:off x="4929190" y="1643050"/>
                <a:ext cx="3324764" cy="2928958"/>
              </a:xfrm>
              <a:prstGeom prst="ellipse">
                <a:avLst/>
              </a:prstGeom>
              <a:ln>
                <a:noFill/>
              </a:ln>
              <a:effectLst>
                <a:softEdge rad="112500"/>
              </a:effectLst>
            </p:spPr>
          </p:pic>
        </p:grpSp>
        <p:sp>
          <p:nvSpPr>
            <p:cNvPr id="101" name="Овал 100"/>
            <p:cNvSpPr/>
            <p:nvPr/>
          </p:nvSpPr>
          <p:spPr>
            <a:xfrm>
              <a:off x="2500298" y="1643050"/>
              <a:ext cx="714380" cy="9144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sp>
        <p:nvSpPr>
          <p:cNvPr id="104" name="Скругленный прямоугольник 103">
            <a:hlinkClick r:id="rId18" action="ppaction://hlinksldjump"/>
          </p:cNvPr>
          <p:cNvSpPr/>
          <p:nvPr/>
        </p:nvSpPr>
        <p:spPr>
          <a:xfrm>
            <a:off x="2285983" y="357166"/>
            <a:ext cx="1508690" cy="714380"/>
          </a:xfrm>
          <a:prstGeom prst="round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ru-RU" dirty="0"/>
          </a:p>
        </p:txBody>
      </p:sp>
      <p:sp>
        <p:nvSpPr>
          <p:cNvPr id="17" name="TextBox 16"/>
          <p:cNvSpPr txBox="1"/>
          <p:nvPr/>
        </p:nvSpPr>
        <p:spPr>
          <a:xfrm>
            <a:off x="2296724" y="420995"/>
            <a:ext cx="1071570" cy="584775"/>
          </a:xfrm>
          <a:prstGeom prst="rect">
            <a:avLst/>
          </a:prstGeom>
          <a:noFill/>
        </p:spPr>
        <p:txBody>
          <a:bodyPr wrap="square" rtlCol="0">
            <a:spAutoFit/>
          </a:bodyPr>
          <a:lstStyle/>
          <a:p>
            <a:r>
              <a:rPr lang="ru-RU" sz="1600" dirty="0" smtClean="0">
                <a:solidFill>
                  <a:srgbClr val="996633"/>
                </a:solidFill>
                <a:latin typeface="Comic Sans MS" pitchFamily="66" charset="0"/>
              </a:rPr>
              <a:t>Культура</a:t>
            </a:r>
          </a:p>
          <a:p>
            <a:r>
              <a:rPr lang="ru-RU" sz="1600" dirty="0" smtClean="0">
                <a:solidFill>
                  <a:srgbClr val="996633"/>
                </a:solidFill>
                <a:latin typeface="Comic Sans MS" pitchFamily="66" charset="0"/>
              </a:rPr>
              <a:t> Шумер</a:t>
            </a:r>
            <a:endParaRPr lang="ru-RU" sz="1600" dirty="0">
              <a:solidFill>
                <a:srgbClr val="996633"/>
              </a:solidFill>
              <a:latin typeface="Comic Sans MS" pitchFamily="66" charset="0"/>
            </a:endParaRPr>
          </a:p>
        </p:txBody>
      </p:sp>
      <p:sp>
        <p:nvSpPr>
          <p:cNvPr id="105" name="Скругленный прямоугольник 104">
            <a:hlinkClick r:id="rId19" action="ppaction://hlinksldjump"/>
          </p:cNvPr>
          <p:cNvSpPr/>
          <p:nvPr/>
        </p:nvSpPr>
        <p:spPr>
          <a:xfrm>
            <a:off x="5500694" y="285728"/>
            <a:ext cx="1571636" cy="785818"/>
          </a:xfrm>
          <a:prstGeom prst="round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ru-RU" dirty="0"/>
          </a:p>
        </p:txBody>
      </p:sp>
      <p:sp>
        <p:nvSpPr>
          <p:cNvPr id="18" name="TextBox 17"/>
          <p:cNvSpPr txBox="1"/>
          <p:nvPr/>
        </p:nvSpPr>
        <p:spPr>
          <a:xfrm>
            <a:off x="5489906" y="265829"/>
            <a:ext cx="1182118" cy="830997"/>
          </a:xfrm>
          <a:prstGeom prst="rect">
            <a:avLst/>
          </a:prstGeom>
          <a:noFill/>
        </p:spPr>
        <p:txBody>
          <a:bodyPr wrap="square" rtlCol="0">
            <a:spAutoFit/>
          </a:bodyPr>
          <a:lstStyle/>
          <a:p>
            <a:r>
              <a:rPr lang="ru-RU" sz="1600" dirty="0" smtClean="0">
                <a:solidFill>
                  <a:srgbClr val="996633"/>
                </a:solidFill>
                <a:latin typeface="Comic Sans MS" pitchFamily="66" charset="0"/>
              </a:rPr>
              <a:t>Культура племени</a:t>
            </a:r>
          </a:p>
          <a:p>
            <a:r>
              <a:rPr lang="ru-RU" sz="1600" dirty="0" smtClean="0">
                <a:solidFill>
                  <a:srgbClr val="996633"/>
                </a:solidFill>
                <a:latin typeface="Comic Sans MS" pitchFamily="66" charset="0"/>
              </a:rPr>
              <a:t> майя</a:t>
            </a:r>
            <a:endParaRPr lang="ru-RU" sz="1600" dirty="0">
              <a:solidFill>
                <a:srgbClr val="996633"/>
              </a:solidFill>
              <a:latin typeface="Comic Sans MS" pitchFamily="66" charset="0"/>
            </a:endParaRPr>
          </a:p>
        </p:txBody>
      </p:sp>
      <p:sp>
        <p:nvSpPr>
          <p:cNvPr id="65" name="Скругленный прямоугольник 64">
            <a:hlinkClick r:id="rId20" action="ppaction://hlinksldjump"/>
          </p:cNvPr>
          <p:cNvSpPr/>
          <p:nvPr/>
        </p:nvSpPr>
        <p:spPr>
          <a:xfrm>
            <a:off x="6055220" y="5861217"/>
            <a:ext cx="1437300" cy="815706"/>
          </a:xfrm>
          <a:prstGeom prst="roundRect">
            <a:avLst/>
          </a:prstGeom>
        </p:spPr>
        <p:style>
          <a:lnRef idx="1">
            <a:schemeClr val="accent5"/>
          </a:lnRef>
          <a:fillRef idx="2">
            <a:schemeClr val="accent5"/>
          </a:fillRef>
          <a:effectRef idx="1">
            <a:schemeClr val="accent5"/>
          </a:effectRef>
          <a:fontRef idx="minor">
            <a:schemeClr val="dk1"/>
          </a:fontRef>
        </p:style>
        <p:txBody>
          <a:bodyPr/>
          <a:lstStyle/>
          <a:p>
            <a:r>
              <a:rPr lang="ru-RU" b="1" spc="50" dirty="0" smtClean="0">
                <a:ln w="0"/>
                <a:solidFill>
                  <a:schemeClr val="bg2"/>
                </a:solidFill>
                <a:effectLst>
                  <a:innerShdw blurRad="63500" dist="50800" dir="13500000">
                    <a:srgbClr val="000000">
                      <a:alpha val="50000"/>
                    </a:srgbClr>
                  </a:innerShdw>
                </a:effectLst>
                <a:latin typeface="Comic Sans MS" panose="030F0702030302020204" pitchFamily="66" charset="0"/>
              </a:rPr>
              <a:t>Работы учащихся</a:t>
            </a:r>
            <a:endParaRPr lang="ru-RU" b="1" spc="50" dirty="0">
              <a:ln w="0"/>
              <a:solidFill>
                <a:schemeClr val="bg2"/>
              </a:solidFill>
              <a:effectLst>
                <a:innerShdw blurRad="63500" dist="50800" dir="13500000">
                  <a:srgbClr val="000000">
                    <a:alpha val="50000"/>
                  </a:srgbClr>
                </a:innerShdw>
              </a:effectLst>
              <a:latin typeface="Comic Sans MS" panose="030F0702030302020204" pitchFamily="66" charset="0"/>
            </a:endParaRPr>
          </a:p>
        </p:txBody>
      </p:sp>
    </p:spTree>
    <p:extLst>
      <p:ext uri="{BB962C8B-B14F-4D97-AF65-F5344CB8AC3E}">
        <p14:creationId xmlns:p14="http://schemas.microsoft.com/office/powerpoint/2010/main" xmlns="" val="6313407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childTnLst>
              </p:cTn>
              <p:nextCondLst>
                <p:cond evt="onClick" delay="0">
                  <p:tgtEl>
                    <p:spTgt spid="18"/>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22"/>
                    </p:tgtEl>
                  </p:cond>
                </p:stCondLst>
                <p:endSync evt="end" delay="0">
                  <p:rtn val="all"/>
                </p:endSync>
                <p:childTnLst>
                  <p:par>
                    <p:cTn id="33" fill="hold">
                      <p:stCondLst>
                        <p:cond delay="0"/>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3"/>
                    </p:tgtEl>
                  </p:cond>
                </p:stCondLst>
                <p:endSync evt="end" delay="0">
                  <p:rtn val="all"/>
                </p:endSync>
                <p:childTnLst>
                  <p:par>
                    <p:cTn id="39" fill="hold">
                      <p:stCondLst>
                        <p:cond delay="0"/>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00"/>
                                        <p:tgtEl>
                                          <p:spTgt spid="13"/>
                                        </p:tgtEl>
                                      </p:cBhvr>
                                    </p:animEffect>
                                  </p:childTnLst>
                                </p:cTn>
                              </p:par>
                            </p:childTnLst>
                          </p:cTn>
                        </p:par>
                      </p:childTnLst>
                    </p:cTn>
                  </p:par>
                </p:childTnLst>
              </p:cTn>
              <p:nextCondLst>
                <p:cond evt="onClick" delay="0">
                  <p:tgtEl>
                    <p:spTgt spid="23"/>
                  </p:tgtEl>
                </p:cond>
              </p:nextCondLst>
            </p:seq>
            <p:seq concurrent="1" nextAc="seek">
              <p:cTn id="44" restart="whenNotActive" fill="hold" evtFilter="cancelBubble" nodeType="interactiveSeq">
                <p:stCondLst>
                  <p:cond evt="onClick" delay="0">
                    <p:tgtEl>
                      <p:spTgt spid="24"/>
                    </p:tgtEl>
                  </p:cond>
                </p:stCondLst>
                <p:endSync evt="end" delay="0">
                  <p:rtn val="all"/>
                </p:endSync>
                <p:childTnLst>
                  <p:par>
                    <p:cTn id="45" fill="hold">
                      <p:stCondLst>
                        <p:cond delay="0"/>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down)">
                                      <p:cBhvr>
                                        <p:cTn id="49" dur="500"/>
                                        <p:tgtEl>
                                          <p:spTgt spid="14"/>
                                        </p:tgtEl>
                                      </p:cBhvr>
                                    </p:animEffect>
                                  </p:childTnLst>
                                </p:cTn>
                              </p:par>
                            </p:childTnLst>
                          </p:cTn>
                        </p:par>
                      </p:childTnLst>
                    </p:cTn>
                  </p:par>
                </p:childTnLst>
              </p:cTn>
              <p:nextCondLst>
                <p:cond evt="onClick" delay="0">
                  <p:tgtEl>
                    <p:spTgt spid="24"/>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67"/>
                                        </p:tgtEl>
                                        <p:attrNameLst>
                                          <p:attrName>style.visibility</p:attrName>
                                        </p:attrNameLst>
                                      </p:cBhvr>
                                      <p:to>
                                        <p:strVal val="visible"/>
                                      </p:to>
                                    </p:set>
                                    <p:animEffect transition="in" filter="wipe(down)">
                                      <p:cBhvr>
                                        <p:cTn id="55" dur="500"/>
                                        <p:tgtEl>
                                          <p:spTgt spid="67"/>
                                        </p:tgtEl>
                                      </p:cBhvr>
                                    </p:animEffect>
                                  </p:childTnLst>
                                </p:cTn>
                              </p:par>
                            </p:childTnLst>
                          </p:cTn>
                        </p:par>
                      </p:childTnLst>
                    </p:cTn>
                  </p:par>
                </p:childTnLst>
              </p:cTn>
              <p:nextCondLst>
                <p:cond evt="onClick" delay="0">
                  <p:tgtEl>
                    <p:spTgt spid="6"/>
                  </p:tgtEl>
                </p:cond>
              </p:nextCondLst>
            </p:seq>
            <p:seq concurrent="1" nextAc="seek">
              <p:cTn id="56" restart="whenNotActive" fill="hold" evtFilter="cancelBubble" nodeType="interactiveSeq">
                <p:stCondLst>
                  <p:cond evt="onClick" delay="0">
                    <p:tgtEl>
                      <p:spTgt spid="67"/>
                    </p:tgtEl>
                  </p:cond>
                </p:stCondLst>
                <p:endSync evt="end" delay="0">
                  <p:rtn val="all"/>
                </p:endSync>
                <p:childTnLst>
                  <p:par>
                    <p:cTn id="57" fill="hold">
                      <p:stCondLst>
                        <p:cond delay="0"/>
                      </p:stCondLst>
                      <p:childTnLst>
                        <p:par>
                          <p:cTn id="58" fill="hold">
                            <p:stCondLst>
                              <p:cond delay="0"/>
                            </p:stCondLst>
                            <p:childTnLst>
                              <p:par>
                                <p:cTn id="59" presetID="5" presetClass="exit" presetSubtype="10" fill="hold" nodeType="clickEffect">
                                  <p:stCondLst>
                                    <p:cond delay="0"/>
                                  </p:stCondLst>
                                  <p:childTnLst>
                                    <p:animEffect transition="out" filter="checkerboard(across)">
                                      <p:cBhvr>
                                        <p:cTn id="60" dur="500"/>
                                        <p:tgtEl>
                                          <p:spTgt spid="67"/>
                                        </p:tgtEl>
                                      </p:cBhvr>
                                    </p:animEffect>
                                    <p:set>
                                      <p:cBhvr>
                                        <p:cTn id="61"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62" restart="whenNotActive" fill="hold" evtFilter="cancelBubble" nodeType="interactiveSeq">
                <p:stCondLst>
                  <p:cond evt="onClick" delay="0">
                    <p:tgtEl>
                      <p:spTgt spid="7"/>
                    </p:tgtEl>
                  </p:cond>
                </p:stCondLst>
                <p:endSync evt="end" delay="0">
                  <p:rtn val="all"/>
                </p:endSync>
                <p:childTnLst>
                  <p:par>
                    <p:cTn id="63" fill="hold">
                      <p:stCondLst>
                        <p:cond delay="0"/>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70"/>
                                        </p:tgtEl>
                                        <p:attrNameLst>
                                          <p:attrName>style.visibility</p:attrName>
                                        </p:attrNameLst>
                                      </p:cBhvr>
                                      <p:to>
                                        <p:strVal val="visible"/>
                                      </p:to>
                                    </p:set>
                                    <p:animEffect transition="in" filter="wipe(down)">
                                      <p:cBhvr>
                                        <p:cTn id="67" dur="500"/>
                                        <p:tgtEl>
                                          <p:spTgt spid="70"/>
                                        </p:tgtEl>
                                      </p:cBhvr>
                                    </p:animEffect>
                                  </p:child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70"/>
                    </p:tgtEl>
                  </p:cond>
                </p:stCondLst>
                <p:endSync evt="end" delay="0">
                  <p:rtn val="all"/>
                </p:endSync>
                <p:childTnLst>
                  <p:par>
                    <p:cTn id="69" fill="hold">
                      <p:stCondLst>
                        <p:cond delay="0"/>
                      </p:stCondLst>
                      <p:childTnLst>
                        <p:par>
                          <p:cTn id="70" fill="hold">
                            <p:stCondLst>
                              <p:cond delay="0"/>
                            </p:stCondLst>
                            <p:childTnLst>
                              <p:par>
                                <p:cTn id="71" presetID="5" presetClass="exit" presetSubtype="10" fill="hold" nodeType="clickEffect">
                                  <p:stCondLst>
                                    <p:cond delay="0"/>
                                  </p:stCondLst>
                                  <p:childTnLst>
                                    <p:animEffect transition="out" filter="checkerboard(across)">
                                      <p:cBhvr>
                                        <p:cTn id="72" dur="500"/>
                                        <p:tgtEl>
                                          <p:spTgt spid="70"/>
                                        </p:tgtEl>
                                      </p:cBhvr>
                                    </p:animEffect>
                                    <p:set>
                                      <p:cBhvr>
                                        <p:cTn id="73"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74" restart="whenNotActive" fill="hold" evtFilter="cancelBubble" nodeType="interactiveSeq">
                <p:stCondLst>
                  <p:cond evt="onClick" delay="0">
                    <p:tgtEl>
                      <p:spTgt spid="8"/>
                    </p:tgtEl>
                  </p:cond>
                </p:stCondLst>
                <p:endSync evt="end" delay="0">
                  <p:rtn val="all"/>
                </p:endSync>
                <p:childTnLst>
                  <p:par>
                    <p:cTn id="75" fill="hold">
                      <p:stCondLst>
                        <p:cond delay="0"/>
                      </p:stCondLst>
                      <p:childTnLst>
                        <p:par>
                          <p:cTn id="76" fill="hold">
                            <p:stCondLst>
                              <p:cond delay="0"/>
                            </p:stCondLst>
                            <p:childTnLst>
                              <p:par>
                                <p:cTn id="77" presetID="22" presetClass="entr" presetSubtype="4" fill="hold" nodeType="clickEffect">
                                  <p:stCondLst>
                                    <p:cond delay="0"/>
                                  </p:stCondLst>
                                  <p:childTnLst>
                                    <p:set>
                                      <p:cBhvr>
                                        <p:cTn id="78" dur="1" fill="hold">
                                          <p:stCondLst>
                                            <p:cond delay="0"/>
                                          </p:stCondLst>
                                        </p:cTn>
                                        <p:tgtEl>
                                          <p:spTgt spid="76"/>
                                        </p:tgtEl>
                                        <p:attrNameLst>
                                          <p:attrName>style.visibility</p:attrName>
                                        </p:attrNameLst>
                                      </p:cBhvr>
                                      <p:to>
                                        <p:strVal val="visible"/>
                                      </p:to>
                                    </p:set>
                                    <p:animEffect transition="in" filter="wipe(down)">
                                      <p:cBhvr>
                                        <p:cTn id="79" dur="500"/>
                                        <p:tgtEl>
                                          <p:spTgt spid="76"/>
                                        </p:tgtEl>
                                      </p:cBhvr>
                                    </p:animEffect>
                                  </p:childTnLst>
                                </p:cTn>
                              </p:par>
                            </p:childTnLst>
                          </p:cTn>
                        </p:par>
                      </p:childTnLst>
                    </p:cTn>
                  </p:par>
                </p:childTnLst>
              </p:cTn>
              <p:nextCondLst>
                <p:cond evt="onClick" delay="0">
                  <p:tgtEl>
                    <p:spTgt spid="8"/>
                  </p:tgtEl>
                </p:cond>
              </p:nextCondLst>
            </p:seq>
            <p:seq concurrent="1" nextAc="seek">
              <p:cTn id="80" restart="whenNotActive" fill="hold" evtFilter="cancelBubble" nodeType="interactiveSeq">
                <p:stCondLst>
                  <p:cond evt="onClick" delay="0">
                    <p:tgtEl>
                      <p:spTgt spid="76"/>
                    </p:tgtEl>
                  </p:cond>
                </p:stCondLst>
                <p:endSync evt="end" delay="0">
                  <p:rtn val="all"/>
                </p:endSync>
                <p:childTnLst>
                  <p:par>
                    <p:cTn id="81" fill="hold">
                      <p:stCondLst>
                        <p:cond delay="0"/>
                      </p:stCondLst>
                      <p:childTnLst>
                        <p:par>
                          <p:cTn id="82" fill="hold">
                            <p:stCondLst>
                              <p:cond delay="0"/>
                            </p:stCondLst>
                            <p:childTnLst>
                              <p:par>
                                <p:cTn id="83" presetID="5" presetClass="exit" presetSubtype="10" fill="hold" nodeType="clickEffect">
                                  <p:stCondLst>
                                    <p:cond delay="0"/>
                                  </p:stCondLst>
                                  <p:childTnLst>
                                    <p:animEffect transition="out" filter="checkerboard(across)">
                                      <p:cBhvr>
                                        <p:cTn id="84" dur="500"/>
                                        <p:tgtEl>
                                          <p:spTgt spid="76"/>
                                        </p:tgtEl>
                                      </p:cBhvr>
                                    </p:animEffect>
                                    <p:set>
                                      <p:cBhvr>
                                        <p:cTn id="85"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86" restart="whenNotActive" fill="hold" evtFilter="cancelBubble" nodeType="interactiveSeq">
                <p:stCondLst>
                  <p:cond evt="onClick" delay="0">
                    <p:tgtEl>
                      <p:spTgt spid="9"/>
                    </p:tgtEl>
                  </p:cond>
                </p:stCondLst>
                <p:endSync evt="end" delay="0">
                  <p:rtn val="all"/>
                </p:endSync>
                <p:childTnLst>
                  <p:par>
                    <p:cTn id="87" fill="hold">
                      <p:stCondLst>
                        <p:cond delay="0"/>
                      </p:stCondLst>
                      <p:childTnLst>
                        <p:par>
                          <p:cTn id="88" fill="hold">
                            <p:stCondLst>
                              <p:cond delay="0"/>
                            </p:stCondLst>
                            <p:childTnLst>
                              <p:par>
                                <p:cTn id="89" presetID="22" presetClass="entr" presetSubtype="4" fill="hold" nodeType="clickEffect">
                                  <p:stCondLst>
                                    <p:cond delay="0"/>
                                  </p:stCondLst>
                                  <p:childTnLst>
                                    <p:set>
                                      <p:cBhvr>
                                        <p:cTn id="90" dur="1" fill="hold">
                                          <p:stCondLst>
                                            <p:cond delay="0"/>
                                          </p:stCondLst>
                                        </p:cTn>
                                        <p:tgtEl>
                                          <p:spTgt spid="82"/>
                                        </p:tgtEl>
                                        <p:attrNameLst>
                                          <p:attrName>style.visibility</p:attrName>
                                        </p:attrNameLst>
                                      </p:cBhvr>
                                      <p:to>
                                        <p:strVal val="visible"/>
                                      </p:to>
                                    </p:set>
                                    <p:animEffect transition="in" filter="wipe(down)">
                                      <p:cBhvr>
                                        <p:cTn id="91" dur="500"/>
                                        <p:tgtEl>
                                          <p:spTgt spid="82"/>
                                        </p:tgtEl>
                                      </p:cBhvr>
                                    </p:animEffect>
                                  </p:childTnLst>
                                </p:cTn>
                              </p:par>
                            </p:childTnLst>
                          </p:cTn>
                        </p:par>
                      </p:childTnLst>
                    </p:cTn>
                  </p:par>
                </p:childTnLst>
              </p:cTn>
              <p:nextCondLst>
                <p:cond evt="onClick" delay="0">
                  <p:tgtEl>
                    <p:spTgt spid="9"/>
                  </p:tgtEl>
                </p:cond>
              </p:nextCondLst>
            </p:seq>
            <p:seq concurrent="1" nextAc="seek">
              <p:cTn id="92" restart="whenNotActive" fill="hold" evtFilter="cancelBubble" nodeType="interactiveSeq">
                <p:stCondLst>
                  <p:cond evt="onClick" delay="0">
                    <p:tgtEl>
                      <p:spTgt spid="82"/>
                    </p:tgtEl>
                  </p:cond>
                </p:stCondLst>
                <p:endSync evt="end" delay="0">
                  <p:rtn val="all"/>
                </p:endSync>
                <p:childTnLst>
                  <p:par>
                    <p:cTn id="93" fill="hold">
                      <p:stCondLst>
                        <p:cond delay="0"/>
                      </p:stCondLst>
                      <p:childTnLst>
                        <p:par>
                          <p:cTn id="94" fill="hold">
                            <p:stCondLst>
                              <p:cond delay="0"/>
                            </p:stCondLst>
                            <p:childTnLst>
                              <p:par>
                                <p:cTn id="95" presetID="5" presetClass="exit" presetSubtype="10" fill="hold" nodeType="clickEffect">
                                  <p:stCondLst>
                                    <p:cond delay="0"/>
                                  </p:stCondLst>
                                  <p:childTnLst>
                                    <p:animEffect transition="out" filter="checkerboard(across)">
                                      <p:cBhvr>
                                        <p:cTn id="96" dur="500"/>
                                        <p:tgtEl>
                                          <p:spTgt spid="82"/>
                                        </p:tgtEl>
                                      </p:cBhvr>
                                    </p:animEffect>
                                    <p:set>
                                      <p:cBhvr>
                                        <p:cTn id="97"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98" restart="whenNotActive" fill="hold" evtFilter="cancelBubble" nodeType="interactiveSeq">
                <p:stCondLst>
                  <p:cond evt="onClick" delay="0">
                    <p:tgtEl>
                      <p:spTgt spid="11"/>
                    </p:tgtEl>
                  </p:cond>
                </p:stCondLst>
                <p:endSync evt="end" delay="0">
                  <p:rtn val="all"/>
                </p:endSync>
                <p:childTnLst>
                  <p:par>
                    <p:cTn id="99" fill="hold">
                      <p:stCondLst>
                        <p:cond delay="0"/>
                      </p:stCondLst>
                      <p:childTnLst>
                        <p:par>
                          <p:cTn id="100" fill="hold">
                            <p:stCondLst>
                              <p:cond delay="0"/>
                            </p:stCondLst>
                            <p:childTnLst>
                              <p:par>
                                <p:cTn id="101" presetID="22" presetClass="entr" presetSubtype="4" fill="hold" nodeType="clickEffect">
                                  <p:stCondLst>
                                    <p:cond delay="0"/>
                                  </p:stCondLst>
                                  <p:childTnLst>
                                    <p:set>
                                      <p:cBhvr>
                                        <p:cTn id="102" dur="1" fill="hold">
                                          <p:stCondLst>
                                            <p:cond delay="0"/>
                                          </p:stCondLst>
                                        </p:cTn>
                                        <p:tgtEl>
                                          <p:spTgt spid="88"/>
                                        </p:tgtEl>
                                        <p:attrNameLst>
                                          <p:attrName>style.visibility</p:attrName>
                                        </p:attrNameLst>
                                      </p:cBhvr>
                                      <p:to>
                                        <p:strVal val="visible"/>
                                      </p:to>
                                    </p:set>
                                    <p:animEffect transition="in" filter="wipe(down)">
                                      <p:cBhvr>
                                        <p:cTn id="103" dur="500"/>
                                        <p:tgtEl>
                                          <p:spTgt spid="88"/>
                                        </p:tgtEl>
                                      </p:cBhvr>
                                    </p:animEffect>
                                  </p:childTnLst>
                                </p:cTn>
                              </p:par>
                            </p:childTnLst>
                          </p:cTn>
                        </p:par>
                      </p:childTnLst>
                    </p:cTn>
                  </p:par>
                </p:childTnLst>
              </p:cTn>
              <p:nextCondLst>
                <p:cond evt="onClick" delay="0">
                  <p:tgtEl>
                    <p:spTgt spid="11"/>
                  </p:tgtEl>
                </p:cond>
              </p:nextCondLst>
            </p:seq>
            <p:seq concurrent="1" nextAc="seek">
              <p:cTn id="104" restart="whenNotActive" fill="hold" evtFilter="cancelBubble" nodeType="interactiveSeq">
                <p:stCondLst>
                  <p:cond evt="onClick" delay="0">
                    <p:tgtEl>
                      <p:spTgt spid="88"/>
                    </p:tgtEl>
                  </p:cond>
                </p:stCondLst>
                <p:endSync evt="end" delay="0">
                  <p:rtn val="all"/>
                </p:endSync>
                <p:childTnLst>
                  <p:par>
                    <p:cTn id="105" fill="hold">
                      <p:stCondLst>
                        <p:cond delay="0"/>
                      </p:stCondLst>
                      <p:childTnLst>
                        <p:par>
                          <p:cTn id="106" fill="hold">
                            <p:stCondLst>
                              <p:cond delay="0"/>
                            </p:stCondLst>
                            <p:childTnLst>
                              <p:par>
                                <p:cTn id="107" presetID="5" presetClass="exit" presetSubtype="10" fill="hold" nodeType="clickEffect">
                                  <p:stCondLst>
                                    <p:cond delay="0"/>
                                  </p:stCondLst>
                                  <p:childTnLst>
                                    <p:animEffect transition="out" filter="checkerboard(across)">
                                      <p:cBhvr>
                                        <p:cTn id="108" dur="500"/>
                                        <p:tgtEl>
                                          <p:spTgt spid="88"/>
                                        </p:tgtEl>
                                      </p:cBhvr>
                                    </p:animEffect>
                                    <p:set>
                                      <p:cBhvr>
                                        <p:cTn id="109" dur="1" fill="hold">
                                          <p:stCondLst>
                                            <p:cond delay="499"/>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110" restart="whenNotActive" fill="hold" evtFilter="cancelBubble" nodeType="interactiveSeq">
                <p:stCondLst>
                  <p:cond evt="onClick" delay="0">
                    <p:tgtEl>
                      <p:spTgt spid="12"/>
                    </p:tgtEl>
                  </p:cond>
                </p:stCondLst>
                <p:endSync evt="end" delay="0">
                  <p:rtn val="all"/>
                </p:endSync>
                <p:childTnLst>
                  <p:par>
                    <p:cTn id="111" fill="hold">
                      <p:stCondLst>
                        <p:cond delay="0"/>
                      </p:stCondLst>
                      <p:childTnLst>
                        <p:par>
                          <p:cTn id="112" fill="hold">
                            <p:stCondLst>
                              <p:cond delay="0"/>
                            </p:stCondLst>
                            <p:childTnLst>
                              <p:par>
                                <p:cTn id="113" presetID="22" presetClass="entr" presetSubtype="4" fill="hold" nodeType="clickEffect">
                                  <p:stCondLst>
                                    <p:cond delay="0"/>
                                  </p:stCondLst>
                                  <p:childTnLst>
                                    <p:set>
                                      <p:cBhvr>
                                        <p:cTn id="114" dur="1" fill="hold">
                                          <p:stCondLst>
                                            <p:cond delay="0"/>
                                          </p:stCondLst>
                                        </p:cTn>
                                        <p:tgtEl>
                                          <p:spTgt spid="91"/>
                                        </p:tgtEl>
                                        <p:attrNameLst>
                                          <p:attrName>style.visibility</p:attrName>
                                        </p:attrNameLst>
                                      </p:cBhvr>
                                      <p:to>
                                        <p:strVal val="visible"/>
                                      </p:to>
                                    </p:set>
                                    <p:animEffect transition="in" filter="wipe(down)">
                                      <p:cBhvr>
                                        <p:cTn id="115" dur="500"/>
                                        <p:tgtEl>
                                          <p:spTgt spid="91"/>
                                        </p:tgtEl>
                                      </p:cBhvr>
                                    </p:animEffect>
                                  </p:childTnLst>
                                </p:cTn>
                              </p:par>
                            </p:childTnLst>
                          </p:cTn>
                        </p:par>
                      </p:childTnLst>
                    </p:cTn>
                  </p:par>
                </p:childTnLst>
              </p:cTn>
              <p:nextCondLst>
                <p:cond evt="onClick" delay="0">
                  <p:tgtEl>
                    <p:spTgt spid="12"/>
                  </p:tgtEl>
                </p:cond>
              </p:nextCondLst>
            </p:seq>
            <p:seq concurrent="1" nextAc="seek">
              <p:cTn id="116" restart="whenNotActive" fill="hold" evtFilter="cancelBubble" nodeType="interactiveSeq">
                <p:stCondLst>
                  <p:cond evt="onClick" delay="0">
                    <p:tgtEl>
                      <p:spTgt spid="91"/>
                    </p:tgtEl>
                  </p:cond>
                </p:stCondLst>
                <p:endSync evt="end" delay="0">
                  <p:rtn val="all"/>
                </p:endSync>
                <p:childTnLst>
                  <p:par>
                    <p:cTn id="117" fill="hold">
                      <p:stCondLst>
                        <p:cond delay="0"/>
                      </p:stCondLst>
                      <p:childTnLst>
                        <p:par>
                          <p:cTn id="118" fill="hold">
                            <p:stCondLst>
                              <p:cond delay="0"/>
                            </p:stCondLst>
                            <p:childTnLst>
                              <p:par>
                                <p:cTn id="119" presetID="5" presetClass="exit" presetSubtype="10" fill="hold" nodeType="clickEffect">
                                  <p:stCondLst>
                                    <p:cond delay="0"/>
                                  </p:stCondLst>
                                  <p:childTnLst>
                                    <p:animEffect transition="out" filter="checkerboard(across)">
                                      <p:cBhvr>
                                        <p:cTn id="120" dur="500"/>
                                        <p:tgtEl>
                                          <p:spTgt spid="91"/>
                                        </p:tgtEl>
                                      </p:cBhvr>
                                    </p:animEffect>
                                    <p:set>
                                      <p:cBhvr>
                                        <p:cTn id="121"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122" restart="whenNotActive" fill="hold" evtFilter="cancelBubble" nodeType="interactiveSeq">
                <p:stCondLst>
                  <p:cond evt="onClick" delay="0">
                    <p:tgtEl>
                      <p:spTgt spid="13"/>
                    </p:tgtEl>
                  </p:cond>
                </p:stCondLst>
                <p:endSync evt="end" delay="0">
                  <p:rtn val="all"/>
                </p:endSync>
                <p:childTnLst>
                  <p:par>
                    <p:cTn id="123" fill="hold">
                      <p:stCondLst>
                        <p:cond delay="0"/>
                      </p:stCondLst>
                      <p:childTnLst>
                        <p:par>
                          <p:cTn id="124" fill="hold">
                            <p:stCondLst>
                              <p:cond delay="0"/>
                            </p:stCondLst>
                            <p:childTnLst>
                              <p:par>
                                <p:cTn id="125" presetID="22" presetClass="entr" presetSubtype="4" fill="hold" nodeType="clickEffect">
                                  <p:stCondLst>
                                    <p:cond delay="0"/>
                                  </p:stCondLst>
                                  <p:childTnLst>
                                    <p:set>
                                      <p:cBhvr>
                                        <p:cTn id="126" dur="1" fill="hold">
                                          <p:stCondLst>
                                            <p:cond delay="0"/>
                                          </p:stCondLst>
                                        </p:cTn>
                                        <p:tgtEl>
                                          <p:spTgt spid="96"/>
                                        </p:tgtEl>
                                        <p:attrNameLst>
                                          <p:attrName>style.visibility</p:attrName>
                                        </p:attrNameLst>
                                      </p:cBhvr>
                                      <p:to>
                                        <p:strVal val="visible"/>
                                      </p:to>
                                    </p:set>
                                    <p:animEffect transition="in" filter="wipe(down)">
                                      <p:cBhvr>
                                        <p:cTn id="127" dur="500"/>
                                        <p:tgtEl>
                                          <p:spTgt spid="96"/>
                                        </p:tgtEl>
                                      </p:cBhvr>
                                    </p:animEffect>
                                  </p:childTnLst>
                                </p:cTn>
                              </p:par>
                            </p:childTnLst>
                          </p:cTn>
                        </p:par>
                      </p:childTnLst>
                    </p:cTn>
                  </p:par>
                </p:childTnLst>
              </p:cTn>
              <p:nextCondLst>
                <p:cond evt="onClick" delay="0">
                  <p:tgtEl>
                    <p:spTgt spid="13"/>
                  </p:tgtEl>
                </p:cond>
              </p:nextCondLst>
            </p:seq>
            <p:seq concurrent="1" nextAc="seek">
              <p:cTn id="128" restart="whenNotActive" fill="hold" evtFilter="cancelBubble" nodeType="interactiveSeq">
                <p:stCondLst>
                  <p:cond evt="onClick" delay="0">
                    <p:tgtEl>
                      <p:spTgt spid="96"/>
                    </p:tgtEl>
                  </p:cond>
                </p:stCondLst>
                <p:endSync evt="end" delay="0">
                  <p:rtn val="all"/>
                </p:endSync>
                <p:childTnLst>
                  <p:par>
                    <p:cTn id="129" fill="hold">
                      <p:stCondLst>
                        <p:cond delay="0"/>
                      </p:stCondLst>
                      <p:childTnLst>
                        <p:par>
                          <p:cTn id="130" fill="hold">
                            <p:stCondLst>
                              <p:cond delay="0"/>
                            </p:stCondLst>
                            <p:childTnLst>
                              <p:par>
                                <p:cTn id="131" presetID="5" presetClass="exit" presetSubtype="10" fill="hold" nodeType="clickEffect">
                                  <p:stCondLst>
                                    <p:cond delay="0"/>
                                  </p:stCondLst>
                                  <p:childTnLst>
                                    <p:animEffect transition="out" filter="checkerboard(across)">
                                      <p:cBhvr>
                                        <p:cTn id="132" dur="500"/>
                                        <p:tgtEl>
                                          <p:spTgt spid="96"/>
                                        </p:tgtEl>
                                      </p:cBhvr>
                                    </p:animEffect>
                                    <p:set>
                                      <p:cBhvr>
                                        <p:cTn id="133" dur="1" fill="hold">
                                          <p:stCondLst>
                                            <p:cond delay="499"/>
                                          </p:stCondLst>
                                        </p:cTn>
                                        <p:tgtEl>
                                          <p:spTgt spid="96"/>
                                        </p:tgtEl>
                                        <p:attrNameLst>
                                          <p:attrName>style.visibility</p:attrName>
                                        </p:attrNameLst>
                                      </p:cBhvr>
                                      <p:to>
                                        <p:strVal val="hidden"/>
                                      </p:to>
                                    </p:set>
                                  </p:childTnLst>
                                </p:cTn>
                              </p:par>
                            </p:childTnLst>
                          </p:cTn>
                        </p:par>
                      </p:childTnLst>
                    </p:cTn>
                  </p:par>
                </p:childTnLst>
              </p:cTn>
              <p:nextCondLst>
                <p:cond evt="onClick" delay="0">
                  <p:tgtEl>
                    <p:spTgt spid="96"/>
                  </p:tgtEl>
                </p:cond>
              </p:nextCondLst>
            </p:seq>
            <p:seq concurrent="1" nextAc="seek">
              <p:cTn id="134" restart="whenNotActive" fill="hold" evtFilter="cancelBubble" nodeType="interactiveSeq">
                <p:stCondLst>
                  <p:cond evt="onClick" delay="0">
                    <p:tgtEl>
                      <p:spTgt spid="14"/>
                    </p:tgtEl>
                  </p:cond>
                </p:stCondLst>
                <p:endSync evt="end" delay="0">
                  <p:rtn val="all"/>
                </p:endSync>
                <p:childTnLst>
                  <p:par>
                    <p:cTn id="135" fill="hold">
                      <p:stCondLst>
                        <p:cond delay="0"/>
                      </p:stCondLst>
                      <p:childTnLst>
                        <p:par>
                          <p:cTn id="136" fill="hold">
                            <p:stCondLst>
                              <p:cond delay="0"/>
                            </p:stCondLst>
                            <p:childTnLst>
                              <p:par>
                                <p:cTn id="137" presetID="22" presetClass="entr" presetSubtype="4" fill="hold" nodeType="clickEffect">
                                  <p:stCondLst>
                                    <p:cond delay="0"/>
                                  </p:stCondLst>
                                  <p:childTnLst>
                                    <p:set>
                                      <p:cBhvr>
                                        <p:cTn id="138" dur="1" fill="hold">
                                          <p:stCondLst>
                                            <p:cond delay="0"/>
                                          </p:stCondLst>
                                        </p:cTn>
                                        <p:tgtEl>
                                          <p:spTgt spid="99"/>
                                        </p:tgtEl>
                                        <p:attrNameLst>
                                          <p:attrName>style.visibility</p:attrName>
                                        </p:attrNameLst>
                                      </p:cBhvr>
                                      <p:to>
                                        <p:strVal val="visible"/>
                                      </p:to>
                                    </p:set>
                                    <p:animEffect transition="in" filter="wipe(down)">
                                      <p:cBhvr>
                                        <p:cTn id="139" dur="500"/>
                                        <p:tgtEl>
                                          <p:spTgt spid="99"/>
                                        </p:tgtEl>
                                      </p:cBhvr>
                                    </p:animEffect>
                                  </p:childTnLst>
                                </p:cTn>
                              </p:par>
                            </p:childTnLst>
                          </p:cTn>
                        </p:par>
                      </p:childTnLst>
                    </p:cTn>
                  </p:par>
                </p:childTnLst>
              </p:cTn>
              <p:nextCondLst>
                <p:cond evt="onClick" delay="0">
                  <p:tgtEl>
                    <p:spTgt spid="14"/>
                  </p:tgtEl>
                </p:cond>
              </p:nextCondLst>
            </p:seq>
            <p:seq concurrent="1" nextAc="seek">
              <p:cTn id="140" restart="whenNotActive" fill="hold" evtFilter="cancelBubble" nodeType="interactiveSeq">
                <p:stCondLst>
                  <p:cond evt="onClick" delay="0">
                    <p:tgtEl>
                      <p:spTgt spid="99"/>
                    </p:tgtEl>
                  </p:cond>
                </p:stCondLst>
                <p:endSync evt="end" delay="0">
                  <p:rtn val="all"/>
                </p:endSync>
                <p:childTnLst>
                  <p:par>
                    <p:cTn id="141" fill="hold">
                      <p:stCondLst>
                        <p:cond delay="0"/>
                      </p:stCondLst>
                      <p:childTnLst>
                        <p:par>
                          <p:cTn id="142" fill="hold">
                            <p:stCondLst>
                              <p:cond delay="0"/>
                            </p:stCondLst>
                            <p:childTnLst>
                              <p:par>
                                <p:cTn id="143" presetID="5" presetClass="exit" presetSubtype="10" fill="hold" nodeType="clickEffect">
                                  <p:stCondLst>
                                    <p:cond delay="0"/>
                                  </p:stCondLst>
                                  <p:childTnLst>
                                    <p:animEffect transition="out" filter="checkerboard(across)">
                                      <p:cBhvr>
                                        <p:cTn id="144" dur="500"/>
                                        <p:tgtEl>
                                          <p:spTgt spid="99"/>
                                        </p:tgtEl>
                                      </p:cBhvr>
                                    </p:animEffect>
                                    <p:set>
                                      <p:cBhvr>
                                        <p:cTn id="145" dur="1" fill="hold">
                                          <p:stCondLst>
                                            <p:cond delay="499"/>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99"/>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600" dirty="0" smtClean="0">
                <a:solidFill>
                  <a:srgbClr val="996633"/>
                </a:solidFill>
                <a:latin typeface="Comic Sans MS" panose="030F0702030302020204" pitchFamily="66" charset="0"/>
              </a:rPr>
              <a:t>Географическое положение Китая</a:t>
            </a:r>
            <a:endParaRPr lang="ru-RU" sz="3600" dirty="0">
              <a:solidFill>
                <a:srgbClr val="996633"/>
              </a:solidFill>
              <a:latin typeface="Comic Sans MS" panose="030F0702030302020204" pitchFamily="66" charset="0"/>
            </a:endParaRPr>
          </a:p>
        </p:txBody>
      </p:sp>
      <p:sp>
        <p:nvSpPr>
          <p:cNvPr id="3" name="Объект 2"/>
          <p:cNvSpPr>
            <a:spLocks noGrp="1"/>
          </p:cNvSpPr>
          <p:nvPr>
            <p:ph idx="1"/>
          </p:nvPr>
        </p:nvSpPr>
        <p:spPr>
          <a:xfrm>
            <a:off x="0" y="5414090"/>
            <a:ext cx="8964488" cy="1443910"/>
          </a:xfrm>
        </p:spPr>
        <p:txBody>
          <a:bodyPr/>
          <a:lstStyle/>
          <a:p>
            <a:r>
              <a:rPr lang="ru-RU" sz="1800" dirty="0" smtClean="0">
                <a:solidFill>
                  <a:srgbClr val="996633"/>
                </a:solidFill>
                <a:latin typeface="Comic Sans MS" panose="030F0702030302020204" pitchFamily="66" charset="0"/>
              </a:rPr>
              <a:t>     Китай</a:t>
            </a:r>
            <a:r>
              <a:rPr lang="ru-RU" sz="1800" dirty="0">
                <a:solidFill>
                  <a:srgbClr val="996633"/>
                </a:solidFill>
                <a:latin typeface="Comic Sans MS" panose="030F0702030302020204" pitchFamily="66" charset="0"/>
              </a:rPr>
              <a:t> </a:t>
            </a:r>
            <a:r>
              <a:rPr lang="ru-RU" sz="1800" dirty="0" smtClean="0">
                <a:solidFill>
                  <a:srgbClr val="996633"/>
                </a:solidFill>
                <a:latin typeface="Comic Sans MS" panose="030F0702030302020204" pitchFamily="66" charset="0"/>
              </a:rPr>
              <a:t>занимает значительную </a:t>
            </a:r>
            <a:r>
              <a:rPr lang="ru-RU" sz="1800" dirty="0">
                <a:solidFill>
                  <a:srgbClr val="996633"/>
                </a:solidFill>
                <a:latin typeface="Comic Sans MS" panose="030F0702030302020204" pitchFamily="66" charset="0"/>
              </a:rPr>
              <a:t>часть территории Восточной и Центральной Азии</a:t>
            </a:r>
            <a:r>
              <a:rPr lang="ru-RU" sz="1800" dirty="0" smtClean="0">
                <a:solidFill>
                  <a:srgbClr val="996633"/>
                </a:solidFill>
                <a:latin typeface="Comic Sans MS" panose="030F0702030302020204" pitchFamily="66" charset="0"/>
              </a:rPr>
              <a:t>.</a:t>
            </a:r>
            <a:r>
              <a:rPr lang="ru-RU" sz="1800" dirty="0"/>
              <a:t> </a:t>
            </a:r>
            <a:r>
              <a:rPr lang="ru-RU" sz="1800" dirty="0">
                <a:solidFill>
                  <a:srgbClr val="996633"/>
                </a:solidFill>
                <a:latin typeface="Comic Sans MS" panose="030F0702030302020204" pitchFamily="66" charset="0"/>
              </a:rPr>
              <a:t>Формировалась древнекитайская цивилизация в бассейне реки Хуанхэ. При этом длительное время она была относительно </a:t>
            </a:r>
            <a:r>
              <a:rPr lang="ru-RU" sz="1800" dirty="0" smtClean="0">
                <a:solidFill>
                  <a:srgbClr val="996633"/>
                </a:solidFill>
                <a:latin typeface="Comic Sans MS" panose="030F0702030302020204" pitchFamily="66" charset="0"/>
              </a:rPr>
              <a:t>изолированной.</a:t>
            </a:r>
            <a:endParaRPr lang="ru-RU" sz="1800" dirty="0">
              <a:solidFill>
                <a:srgbClr val="996633"/>
              </a:solidFill>
              <a:latin typeface="Comic Sans MS" panose="030F0702030302020204" pitchFamily="66" charset="0"/>
            </a:endParaRPr>
          </a:p>
        </p:txBody>
      </p:sp>
      <p:pic>
        <p:nvPicPr>
          <p:cNvPr id="5" name="Рисунок 4">
            <a:hlinkClick r:id="rId2"/>
          </p:cNvPr>
          <p:cNvPicPr>
            <a:picLocks noChangeAspect="1"/>
          </p:cNvPicPr>
          <p:nvPr/>
        </p:nvPicPr>
        <p:blipFill rotWithShape="1">
          <a:blip r:embed="rId3" cstate="print">
            <a:extLst>
              <a:ext uri="{28A0092B-C50C-407E-A947-70E740481C1C}">
                <a14:useLocalDpi xmlns:a14="http://schemas.microsoft.com/office/drawing/2010/main" xmlns="" val="0"/>
              </a:ext>
            </a:extLst>
          </a:blip>
          <a:srcRect/>
          <a:stretch/>
        </p:blipFill>
        <p:spPr>
          <a:xfrm>
            <a:off x="2123728" y="1897063"/>
            <a:ext cx="5000188" cy="3291263"/>
          </a:xfrm>
          <a:prstGeom prst="rect">
            <a:avLst/>
          </a:prstGeom>
          <a:ln>
            <a:noFill/>
          </a:ln>
          <a:effectLst>
            <a:softEdge rad="112500"/>
          </a:effectLst>
        </p:spPr>
      </p:pic>
      <p:sp>
        <p:nvSpPr>
          <p:cNvPr id="6" name="Скругленный прямоугольник 5"/>
          <p:cNvSpPr/>
          <p:nvPr/>
        </p:nvSpPr>
        <p:spPr bwMode="auto">
          <a:xfrm>
            <a:off x="7668344" y="6381328"/>
            <a:ext cx="1149272" cy="359982"/>
          </a:xfrm>
          <a:prstGeom prst="roundRect">
            <a:avLst/>
          </a:prstGeom>
          <a:ln>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r>
              <a:rPr kumimoji="0" lang="ru-RU" i="0" u="none" strike="noStrike" cap="none" normalizeH="0" baseline="0" dirty="0" smtClean="0">
                <a:ln>
                  <a:noFill/>
                </a:ln>
                <a:solidFill>
                  <a:srgbClr val="996633"/>
                </a:solidFill>
                <a:effectLst/>
                <a:latin typeface="Comic Sans MS" panose="030F0702030302020204" pitchFamily="66" charset="0"/>
              </a:rPr>
              <a:t>далее</a:t>
            </a:r>
          </a:p>
        </p:txBody>
      </p:sp>
    </p:spTree>
    <p:extLst>
      <p:ext uri="{BB962C8B-B14F-4D97-AF65-F5344CB8AC3E}">
        <p14:creationId xmlns:p14="http://schemas.microsoft.com/office/powerpoint/2010/main" xmlns="" val="32420509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43608" y="233564"/>
            <a:ext cx="8334232" cy="505173"/>
          </a:xfrm>
        </p:spPr>
        <p:txBody>
          <a:bodyPr/>
          <a:lstStyle/>
          <a:p>
            <a:r>
              <a:rPr lang="ru-RU" sz="2000" b="1" dirty="0">
                <a:solidFill>
                  <a:srgbClr val="996633"/>
                </a:solidFill>
                <a:latin typeface="Comic Sans MS" panose="030F0702030302020204" pitchFamily="66" charset="0"/>
              </a:rPr>
              <a:t>Конфуцианство – учение о долге и человеколюбии</a:t>
            </a:r>
          </a:p>
          <a:p>
            <a:endParaRPr lang="ru-RU" dirty="0"/>
          </a:p>
        </p:txBody>
      </p:sp>
      <p:pic>
        <p:nvPicPr>
          <p:cNvPr id="4" name="Picture 2" descr="C:\Documents and Settings\Maria\Мои документы\Культурология\Репродукции\Древний Китай\Конфуций.jpg">
            <a:hlinkClick r:id="rId2"/>
          </p:cNvPr>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a:xfrm>
            <a:off x="4065828" y="1040151"/>
            <a:ext cx="1204739" cy="1700808"/>
          </a:xfrm>
          <a:prstGeom prst="rect">
            <a:avLst/>
          </a:prstGeom>
          <a:noFill/>
        </p:spPr>
      </p:pic>
      <p:pic>
        <p:nvPicPr>
          <p:cNvPr id="5" name="Picture 10" descr="http://im4-tub-ru.yandex.net/i?id=102132548-13-72&amp;n=21">
            <a:hlinkClick r:id="rId4"/>
          </p:cNvPr>
          <p:cNvPicPr>
            <a:picLocks noChangeAspect="1" noChangeArrowheads="1"/>
          </p:cNvPicPr>
          <p:nvPr/>
        </p:nvPicPr>
        <p:blipFill>
          <a:blip r:embed="rId5" cstate="email">
            <a:extLst>
              <a:ext uri="{28A0092B-C50C-407E-A947-70E740481C1C}">
                <a14:useLocalDpi xmlns:a14="http://schemas.microsoft.com/office/drawing/2010/main" xmlns=""/>
              </a:ext>
            </a:extLst>
          </a:blip>
          <a:srcRect/>
          <a:stretch>
            <a:fillRect/>
          </a:stretch>
        </p:blipFill>
        <p:spPr bwMode="auto">
          <a:xfrm>
            <a:off x="6677923" y="1249109"/>
            <a:ext cx="1637488" cy="1228116"/>
          </a:xfrm>
          <a:prstGeom prst="rect">
            <a:avLst/>
          </a:prstGeom>
          <a:noFill/>
          <a:effectLst>
            <a:softEdge rad="31750"/>
          </a:effectLst>
        </p:spPr>
      </p:pic>
      <p:pic>
        <p:nvPicPr>
          <p:cNvPr id="6" name="Picture 4" descr="&amp;Lcy;&amp;ucy;&amp;ncy;&amp;softcy; &amp;yucy;&amp;jcy;"/>
          <p:cNvPicPr>
            <a:picLocks noChangeAspect="1" noChangeArrowheads="1"/>
          </p:cNvPicPr>
          <p:nvPr/>
        </p:nvPicPr>
        <p:blipFill>
          <a:blip r:embed="rId6" cstate="email">
            <a:clrChange>
              <a:clrFrom>
                <a:srgbClr val="030303"/>
              </a:clrFrom>
              <a:clrTo>
                <a:srgbClr val="030303">
                  <a:alpha val="0"/>
                </a:srgbClr>
              </a:clrTo>
            </a:clrChange>
            <a:extLst>
              <a:ext uri="{28A0092B-C50C-407E-A947-70E740481C1C}">
                <a14:useLocalDpi xmlns:a14="http://schemas.microsoft.com/office/drawing/2010/main" xmlns=""/>
              </a:ext>
            </a:extLst>
          </a:blip>
          <a:srcRect/>
          <a:stretch>
            <a:fillRect/>
          </a:stretch>
        </p:blipFill>
        <p:spPr bwMode="auto">
          <a:xfrm>
            <a:off x="764704" y="1347236"/>
            <a:ext cx="1800200" cy="1202861"/>
          </a:xfrm>
          <a:prstGeom prst="rect">
            <a:avLst/>
          </a:prstGeom>
          <a:noFill/>
        </p:spPr>
      </p:pic>
      <p:pic>
        <p:nvPicPr>
          <p:cNvPr id="7" name="Picture 8" descr="http://upload.wikimedia.org/wikipedia/commons/thumb/9/91/Changchun-Temple-DaoZangGe-0295-rotated.jpg/220px-Changchun-Temple-DaoZangGe-0295-rotated.jpg">
            <a:hlinkClick r:id="rId7"/>
          </p:cNvPr>
          <p:cNvPicPr>
            <a:picLocks noChangeAspect="1" noChangeArrowheads="1"/>
          </p:cNvPicPr>
          <p:nvPr/>
        </p:nvPicPr>
        <p:blipFill>
          <a:blip r:embed="rId8" cstate="email">
            <a:extLst>
              <a:ext uri="{28A0092B-C50C-407E-A947-70E740481C1C}">
                <a14:useLocalDpi xmlns:a14="http://schemas.microsoft.com/office/drawing/2010/main" xmlns=""/>
              </a:ext>
            </a:extLst>
          </a:blip>
          <a:srcRect/>
          <a:stretch>
            <a:fillRect/>
          </a:stretch>
        </p:blipFill>
        <p:spPr bwMode="auto">
          <a:xfrm>
            <a:off x="6758471" y="4180608"/>
            <a:ext cx="1852258" cy="1164269"/>
          </a:xfrm>
          <a:prstGeom prst="rect">
            <a:avLst/>
          </a:prstGeom>
          <a:noFill/>
          <a:effectLst>
            <a:softEdge rad="31750"/>
          </a:effectLst>
        </p:spPr>
      </p:pic>
      <p:pic>
        <p:nvPicPr>
          <p:cNvPr id="8" name="Picture 6" descr="http://im6-tub-ru.yandex.net/i?id=13619450-71-72&amp;n=21"/>
          <p:cNvPicPr>
            <a:picLocks noChangeAspect="1" noChangeArrowheads="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xmlns=""/>
              </a:ext>
            </a:extLst>
          </a:blip>
          <a:srcRect/>
          <a:stretch>
            <a:fillRect/>
          </a:stretch>
        </p:blipFill>
        <p:spPr bwMode="auto">
          <a:xfrm>
            <a:off x="1177848" y="4290214"/>
            <a:ext cx="973912" cy="973912"/>
          </a:xfrm>
          <a:prstGeom prst="rect">
            <a:avLst/>
          </a:prstGeom>
          <a:solidFill>
            <a:schemeClr val="bg1"/>
          </a:solidFill>
          <a:effectLst>
            <a:softEdge rad="31750"/>
          </a:effectLst>
        </p:spPr>
      </p:pic>
      <p:pic>
        <p:nvPicPr>
          <p:cNvPr id="10" name="Picture 2" descr="http://www.tengu.org.ua/filosof/1001.jpg">
            <a:hlinkClick r:id="rId10"/>
          </p:cNvPr>
          <p:cNvPicPr>
            <a:picLocks noChangeAspect="1" noChangeArrowheads="1"/>
          </p:cNvPicPr>
          <p:nvPr/>
        </p:nvPicPr>
        <p:blipFill>
          <a:blip r:embed="rId11" cstate="email">
            <a:extLst>
              <a:ext uri="{28A0092B-C50C-407E-A947-70E740481C1C}">
                <a14:useLocalDpi xmlns:a14="http://schemas.microsoft.com/office/drawing/2010/main" xmlns=""/>
              </a:ext>
            </a:extLst>
          </a:blip>
          <a:srcRect/>
          <a:stretch>
            <a:fillRect/>
          </a:stretch>
        </p:blipFill>
        <p:spPr bwMode="auto">
          <a:xfrm>
            <a:off x="4137169" y="4106740"/>
            <a:ext cx="1153674" cy="1489140"/>
          </a:xfrm>
          <a:prstGeom prst="rect">
            <a:avLst/>
          </a:prstGeom>
          <a:noFill/>
        </p:spPr>
      </p:pic>
      <p:sp>
        <p:nvSpPr>
          <p:cNvPr id="11" name="Прямоугольник 10"/>
          <p:cNvSpPr/>
          <p:nvPr/>
        </p:nvSpPr>
        <p:spPr>
          <a:xfrm>
            <a:off x="377815" y="5452261"/>
            <a:ext cx="3127617" cy="1200329"/>
          </a:xfrm>
          <a:prstGeom prst="rect">
            <a:avLst/>
          </a:prstGeom>
        </p:spPr>
        <p:txBody>
          <a:bodyPr wrap="square">
            <a:spAutoFit/>
          </a:bodyPr>
          <a:lstStyle/>
          <a:p>
            <a:r>
              <a:rPr lang="ru-RU" dirty="0">
                <a:solidFill>
                  <a:srgbClr val="996633"/>
                </a:solidFill>
                <a:latin typeface="Comic Sans MS" panose="030F0702030302020204" pitchFamily="66" charset="0"/>
              </a:rPr>
              <a:t>Знак Инь и </a:t>
            </a:r>
            <a:r>
              <a:rPr lang="ru-RU" dirty="0" err="1">
                <a:solidFill>
                  <a:srgbClr val="996633"/>
                </a:solidFill>
                <a:latin typeface="Comic Sans MS" panose="030F0702030302020204" pitchFamily="66" charset="0"/>
              </a:rPr>
              <a:t>Янь</a:t>
            </a:r>
            <a:r>
              <a:rPr lang="ru-RU" dirty="0">
                <a:solidFill>
                  <a:srgbClr val="996633"/>
                </a:solidFill>
                <a:latin typeface="Comic Sans MS" panose="030F0702030302020204" pitchFamily="66" charset="0"/>
              </a:rPr>
              <a:t> – символ мира, в котором день переходит в ночь, а смерть в жизнь</a:t>
            </a:r>
          </a:p>
        </p:txBody>
      </p:sp>
      <p:sp>
        <p:nvSpPr>
          <p:cNvPr id="12" name="Прямоугольник 11"/>
          <p:cNvSpPr/>
          <p:nvPr/>
        </p:nvSpPr>
        <p:spPr>
          <a:xfrm>
            <a:off x="1232536" y="3557011"/>
            <a:ext cx="6534472" cy="369332"/>
          </a:xfrm>
          <a:prstGeom prst="rect">
            <a:avLst/>
          </a:prstGeom>
        </p:spPr>
        <p:txBody>
          <a:bodyPr wrap="square">
            <a:spAutoFit/>
          </a:bodyPr>
          <a:lstStyle/>
          <a:p>
            <a:r>
              <a:rPr lang="ru-RU" b="1" dirty="0">
                <a:solidFill>
                  <a:srgbClr val="996633"/>
                </a:solidFill>
                <a:latin typeface="Comic Sans MS" panose="030F0702030302020204" pitchFamily="66" charset="0"/>
              </a:rPr>
              <a:t>Даосизм – учение о Пути жизни природы и человека</a:t>
            </a:r>
          </a:p>
        </p:txBody>
      </p:sp>
      <p:sp>
        <p:nvSpPr>
          <p:cNvPr id="13" name="Прямоугольник 12"/>
          <p:cNvSpPr/>
          <p:nvPr/>
        </p:nvSpPr>
        <p:spPr>
          <a:xfrm>
            <a:off x="4065828" y="5627020"/>
            <a:ext cx="1225015" cy="369332"/>
          </a:xfrm>
          <a:prstGeom prst="rect">
            <a:avLst/>
          </a:prstGeom>
        </p:spPr>
        <p:txBody>
          <a:bodyPr wrap="none">
            <a:spAutoFit/>
          </a:bodyPr>
          <a:lstStyle/>
          <a:p>
            <a:r>
              <a:rPr lang="ru-RU" dirty="0" smtClean="0">
                <a:solidFill>
                  <a:srgbClr val="996633"/>
                </a:solidFill>
                <a:latin typeface="Comic Sans MS" panose="030F0702030302020204" pitchFamily="66" charset="0"/>
              </a:rPr>
              <a:t>Лао-Цзы</a:t>
            </a:r>
            <a:r>
              <a:rPr lang="ru-RU" dirty="0" smtClean="0"/>
              <a:t> </a:t>
            </a:r>
            <a:endParaRPr lang="ru-RU" dirty="0"/>
          </a:p>
        </p:txBody>
      </p:sp>
      <p:sp>
        <p:nvSpPr>
          <p:cNvPr id="14" name="Прямоугольник 13"/>
          <p:cNvSpPr/>
          <p:nvPr/>
        </p:nvSpPr>
        <p:spPr>
          <a:xfrm>
            <a:off x="6564598" y="5534687"/>
            <a:ext cx="2740068" cy="923330"/>
          </a:xfrm>
          <a:prstGeom prst="rect">
            <a:avLst/>
          </a:prstGeom>
        </p:spPr>
        <p:txBody>
          <a:bodyPr wrap="square">
            <a:spAutoFit/>
          </a:bodyPr>
          <a:lstStyle/>
          <a:p>
            <a:r>
              <a:rPr lang="ru-RU" dirty="0">
                <a:solidFill>
                  <a:srgbClr val="996633"/>
                </a:solidFill>
                <a:latin typeface="Comic Sans MS" panose="030F0702030302020204" pitchFamily="66" charset="0"/>
              </a:rPr>
              <a:t>Даосский храм Чан-</a:t>
            </a:r>
            <a:r>
              <a:rPr lang="ru-RU" dirty="0" err="1">
                <a:solidFill>
                  <a:srgbClr val="996633"/>
                </a:solidFill>
                <a:latin typeface="Comic Sans MS" panose="030F0702030302020204" pitchFamily="66" charset="0"/>
              </a:rPr>
              <a:t>Чун</a:t>
            </a:r>
            <a:r>
              <a:rPr lang="ru-RU" dirty="0">
                <a:solidFill>
                  <a:srgbClr val="996633"/>
                </a:solidFill>
                <a:latin typeface="Comic Sans MS" panose="030F0702030302020204" pitchFamily="66" charset="0"/>
              </a:rPr>
              <a:t> (Вечная весна) в Ухане</a:t>
            </a:r>
          </a:p>
        </p:txBody>
      </p:sp>
      <p:sp>
        <p:nvSpPr>
          <p:cNvPr id="15" name="Прямоугольник 14"/>
          <p:cNvSpPr/>
          <p:nvPr/>
        </p:nvSpPr>
        <p:spPr>
          <a:xfrm>
            <a:off x="6465356" y="2671406"/>
            <a:ext cx="2438488" cy="369332"/>
          </a:xfrm>
          <a:prstGeom prst="rect">
            <a:avLst/>
          </a:prstGeom>
        </p:spPr>
        <p:txBody>
          <a:bodyPr wrap="none">
            <a:spAutoFit/>
          </a:bodyPr>
          <a:lstStyle/>
          <a:p>
            <a:r>
              <a:rPr lang="ru-RU" dirty="0">
                <a:solidFill>
                  <a:srgbClr val="996633"/>
                </a:solidFill>
                <a:latin typeface="Comic Sans MS" panose="030F0702030302020204" pitchFamily="66" charset="0"/>
              </a:rPr>
              <a:t>Храм неба в Пекине</a:t>
            </a:r>
          </a:p>
        </p:txBody>
      </p:sp>
      <p:sp>
        <p:nvSpPr>
          <p:cNvPr id="16" name="Прямоугольник 15"/>
          <p:cNvSpPr/>
          <p:nvPr/>
        </p:nvSpPr>
        <p:spPr>
          <a:xfrm>
            <a:off x="3932928" y="2738467"/>
            <a:ext cx="1562155" cy="646331"/>
          </a:xfrm>
          <a:prstGeom prst="rect">
            <a:avLst/>
          </a:prstGeom>
        </p:spPr>
        <p:txBody>
          <a:bodyPr wrap="square">
            <a:spAutoFit/>
          </a:bodyPr>
          <a:lstStyle/>
          <a:p>
            <a:pPr algn="ctr"/>
            <a:r>
              <a:rPr lang="ru-RU" dirty="0" smtClean="0">
                <a:solidFill>
                  <a:srgbClr val="996633"/>
                </a:solidFill>
                <a:latin typeface="Comic Sans MS" panose="030F0702030302020204" pitchFamily="66" charset="0"/>
              </a:rPr>
              <a:t>Кун-</a:t>
            </a:r>
            <a:r>
              <a:rPr lang="ru-RU" dirty="0" err="1" smtClean="0">
                <a:solidFill>
                  <a:srgbClr val="996633"/>
                </a:solidFill>
                <a:latin typeface="Comic Sans MS" panose="030F0702030302020204" pitchFamily="66" charset="0"/>
              </a:rPr>
              <a:t>Цзы</a:t>
            </a:r>
            <a:endParaRPr lang="ru-RU" dirty="0">
              <a:solidFill>
                <a:srgbClr val="996633"/>
              </a:solidFill>
              <a:latin typeface="Comic Sans MS" panose="030F0702030302020204" pitchFamily="66" charset="0"/>
            </a:endParaRPr>
          </a:p>
          <a:p>
            <a:pPr algn="ctr"/>
            <a:r>
              <a:rPr lang="ru-RU" dirty="0">
                <a:solidFill>
                  <a:srgbClr val="996633"/>
                </a:solidFill>
                <a:latin typeface="Comic Sans MS" panose="030F0702030302020204" pitchFamily="66" charset="0"/>
              </a:rPr>
              <a:t>(Конфуций)</a:t>
            </a:r>
          </a:p>
        </p:txBody>
      </p:sp>
      <p:sp>
        <p:nvSpPr>
          <p:cNvPr id="17" name="Прямоугольник 16"/>
          <p:cNvSpPr/>
          <p:nvPr/>
        </p:nvSpPr>
        <p:spPr>
          <a:xfrm>
            <a:off x="766697" y="2717572"/>
            <a:ext cx="2104341" cy="646331"/>
          </a:xfrm>
          <a:prstGeom prst="rect">
            <a:avLst/>
          </a:prstGeom>
        </p:spPr>
        <p:txBody>
          <a:bodyPr wrap="square">
            <a:spAutoFit/>
          </a:bodyPr>
          <a:lstStyle/>
          <a:p>
            <a:r>
              <a:rPr lang="ru-RU" dirty="0">
                <a:solidFill>
                  <a:srgbClr val="996633"/>
                </a:solidFill>
                <a:latin typeface="Comic Sans MS" panose="030F0702030302020204" pitchFamily="66" charset="0"/>
              </a:rPr>
              <a:t>Книга изречений Конфуция</a:t>
            </a:r>
          </a:p>
        </p:txBody>
      </p:sp>
      <p:sp>
        <p:nvSpPr>
          <p:cNvPr id="9" name="Управляющая кнопка: сведения 8">
            <a:hlinkClick r:id="" action="ppaction://noaction" highlightClick="1"/>
          </p:cNvPr>
          <p:cNvSpPr/>
          <p:nvPr/>
        </p:nvSpPr>
        <p:spPr bwMode="auto">
          <a:xfrm>
            <a:off x="635494" y="2107646"/>
            <a:ext cx="278904" cy="361045"/>
          </a:xfrm>
          <a:prstGeom prst="actionButtonInformation">
            <a:avLst/>
          </a:prstGeom>
          <a:ln>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ru-RU" sz="500" b="1" i="0" u="none" strike="noStrike" cap="none" normalizeH="0" baseline="0" smtClean="0">
              <a:ln>
                <a:noFill/>
              </a:ln>
              <a:solidFill>
                <a:schemeClr val="bg1"/>
              </a:solidFill>
              <a:effectLst/>
              <a:latin typeface="Times New Roman" pitchFamily="16" charset="0"/>
            </a:endParaRPr>
          </a:p>
        </p:txBody>
      </p:sp>
      <p:pic>
        <p:nvPicPr>
          <p:cNvPr id="18" name="Объект 4"/>
          <p:cNvPicPr>
            <a:picLocks noChangeAspect="1"/>
          </p:cNvPicPr>
          <p:nvPr/>
        </p:nvPicPr>
        <p:blipFill rotWithShape="1">
          <a:blip r:embed="rId12" cstate="email">
            <a:extLst>
              <a:ext uri="{28A0092B-C50C-407E-A947-70E740481C1C}">
                <a14:useLocalDpi xmlns:a14="http://schemas.microsoft.com/office/drawing/2010/main" xmlns=""/>
              </a:ext>
            </a:extLst>
          </a:blip>
          <a:srcRect/>
          <a:stretch/>
        </p:blipFill>
        <p:spPr bwMode="auto">
          <a:xfrm>
            <a:off x="918905" y="597133"/>
            <a:ext cx="4432232" cy="298571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9" name="Управляющая кнопка: сведения 18">
            <a:hlinkClick r:id="" action="ppaction://noaction" highlightClick="1"/>
          </p:cNvPr>
          <p:cNvSpPr/>
          <p:nvPr/>
        </p:nvSpPr>
        <p:spPr bwMode="auto">
          <a:xfrm>
            <a:off x="7794139" y="3582851"/>
            <a:ext cx="280985" cy="302045"/>
          </a:xfrm>
          <a:prstGeom prst="actionButtonInformation">
            <a:avLst/>
          </a:prstGeom>
          <a:ln>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ru-RU" sz="500" b="1" i="0" u="none" strike="noStrike" cap="none" normalizeH="0" baseline="0" smtClean="0">
              <a:ln>
                <a:noFill/>
              </a:ln>
              <a:solidFill>
                <a:schemeClr val="bg1"/>
              </a:solidFill>
              <a:effectLst/>
              <a:latin typeface="Times New Roman" pitchFamily="16" charset="0"/>
            </a:endParaRPr>
          </a:p>
        </p:txBody>
      </p:sp>
      <p:pic>
        <p:nvPicPr>
          <p:cNvPr id="20" name="Объект 6"/>
          <p:cNvPicPr>
            <a:picLocks noChangeAspect="1"/>
          </p:cNvPicPr>
          <p:nvPr/>
        </p:nvPicPr>
        <p:blipFill rotWithShape="1">
          <a:blip r:embed="rId13" cstate="email">
            <a:extLst>
              <a:ext uri="{28A0092B-C50C-407E-A947-70E740481C1C}">
                <a14:useLocalDpi xmlns:a14="http://schemas.microsoft.com/office/drawing/2010/main" xmlns=""/>
              </a:ext>
            </a:extLst>
          </a:blip>
          <a:srcRect/>
          <a:stretch/>
        </p:blipFill>
        <p:spPr bwMode="auto">
          <a:xfrm>
            <a:off x="320241" y="3926343"/>
            <a:ext cx="6087541" cy="2849487"/>
          </a:xfrm>
          <a:prstGeom prst="rect">
            <a:avLst/>
          </a:prstGeom>
          <a:noFill/>
          <a:ln>
            <a:noFill/>
          </a:ln>
          <a:effectLst>
            <a:glow rad="635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1" name="Скругленный прямоугольник 20"/>
          <p:cNvSpPr/>
          <p:nvPr/>
        </p:nvSpPr>
        <p:spPr bwMode="auto">
          <a:xfrm>
            <a:off x="7668344" y="6381328"/>
            <a:ext cx="1149272" cy="359982"/>
          </a:xfrm>
          <a:prstGeom prst="roundRect">
            <a:avLst/>
          </a:prstGeom>
          <a:ln>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r>
              <a:rPr kumimoji="0" lang="ru-RU" i="0" u="none" strike="noStrike" cap="none" normalizeH="0" baseline="0" dirty="0" smtClean="0">
                <a:ln>
                  <a:noFill/>
                </a:ln>
                <a:solidFill>
                  <a:srgbClr val="996633"/>
                </a:solidFill>
                <a:effectLst/>
                <a:latin typeface="Comic Sans MS" panose="030F0702030302020204" pitchFamily="66" charset="0"/>
              </a:rPr>
              <a:t>далее</a:t>
            </a:r>
          </a:p>
        </p:txBody>
      </p:sp>
    </p:spTree>
    <p:extLst>
      <p:ext uri="{BB962C8B-B14F-4D97-AF65-F5344CB8AC3E}">
        <p14:creationId xmlns:p14="http://schemas.microsoft.com/office/powerpoint/2010/main" xmlns="" val="19200076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nodeType="clickEffect">
                                  <p:stCondLst>
                                    <p:cond delay="0"/>
                                  </p:stCondLst>
                                  <p:childTnLst>
                                    <p:animEffect transition="out" filter="fade">
                                      <p:cBhvr>
                                        <p:cTn id="11" dur="1000"/>
                                        <p:tgtEl>
                                          <p:spTgt spid="18"/>
                                        </p:tgtEl>
                                      </p:cBhvr>
                                    </p:animEffect>
                                    <p:anim calcmode="lin" valueType="num">
                                      <p:cBhvr>
                                        <p:cTn id="12" dur="1000"/>
                                        <p:tgtEl>
                                          <p:spTgt spid="18"/>
                                        </p:tgtEl>
                                        <p:attrNameLst>
                                          <p:attrName>ppt_x</p:attrName>
                                        </p:attrNameLst>
                                      </p:cBhvr>
                                      <p:tavLst>
                                        <p:tav tm="0">
                                          <p:val>
                                            <p:strVal val="ppt_x"/>
                                          </p:val>
                                        </p:tav>
                                        <p:tav tm="100000">
                                          <p:val>
                                            <p:strVal val="ppt_x"/>
                                          </p:val>
                                        </p:tav>
                                      </p:tavLst>
                                    </p:anim>
                                    <p:anim calcmode="lin" valueType="num">
                                      <p:cBhvr>
                                        <p:cTn id="13" dur="1000"/>
                                        <p:tgtEl>
                                          <p:spTgt spid="18"/>
                                        </p:tgtEl>
                                        <p:attrNameLst>
                                          <p:attrName>ppt_y</p:attrName>
                                        </p:attrNameLst>
                                      </p:cBhvr>
                                      <p:tavLst>
                                        <p:tav tm="0">
                                          <p:val>
                                            <p:strVal val="ppt_y"/>
                                          </p:val>
                                        </p:tav>
                                        <p:tav tm="100000">
                                          <p:val>
                                            <p:strVal val="ppt_y+.1"/>
                                          </p:val>
                                        </p:tav>
                                      </p:tavLst>
                                    </p:anim>
                                    <p:set>
                                      <p:cBhvr>
                                        <p:cTn id="14"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5" restart="whenNotActive" fill="hold" evtFilter="cancelBubble" nodeType="interactiveSeq">
                <p:stCondLst>
                  <p:cond evt="onClick" delay="0">
                    <p:tgtEl>
                      <p:spTgt spid="19"/>
                    </p:tgtEl>
                  </p:cond>
                </p:stCondLst>
                <p:endSync evt="end" delay="0">
                  <p:rtn val="all"/>
                </p:endSync>
                <p:childTnLst>
                  <p:par>
                    <p:cTn id="16" fill="hold">
                      <p:stCondLst>
                        <p:cond delay="0"/>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xit" presetSubtype="0" fill="hold" nodeType="clickEffect">
                                  <p:stCondLst>
                                    <p:cond delay="0"/>
                                  </p:stCondLst>
                                  <p:childTnLst>
                                    <p:animEffect transition="out" filter="fade">
                                      <p:cBhvr>
                                        <p:cTn id="24" dur="1000"/>
                                        <p:tgtEl>
                                          <p:spTgt spid="20"/>
                                        </p:tgtEl>
                                      </p:cBhvr>
                                    </p:animEffect>
                                    <p:anim calcmode="lin" valueType="num">
                                      <p:cBhvr>
                                        <p:cTn id="25" dur="1000"/>
                                        <p:tgtEl>
                                          <p:spTgt spid="20"/>
                                        </p:tgtEl>
                                        <p:attrNameLst>
                                          <p:attrName>ppt_x</p:attrName>
                                        </p:attrNameLst>
                                      </p:cBhvr>
                                      <p:tavLst>
                                        <p:tav tm="0">
                                          <p:val>
                                            <p:strVal val="ppt_x"/>
                                          </p:val>
                                        </p:tav>
                                        <p:tav tm="100000">
                                          <p:val>
                                            <p:strVal val="ppt_x"/>
                                          </p:val>
                                        </p:tav>
                                      </p:tavLst>
                                    </p:anim>
                                    <p:anim calcmode="lin" valueType="num">
                                      <p:cBhvr>
                                        <p:cTn id="26" dur="1000"/>
                                        <p:tgtEl>
                                          <p:spTgt spid="20"/>
                                        </p:tgtEl>
                                        <p:attrNameLst>
                                          <p:attrName>ppt_y</p:attrName>
                                        </p:attrNameLst>
                                      </p:cBhvr>
                                      <p:tavLst>
                                        <p:tav tm="0">
                                          <p:val>
                                            <p:strVal val="ppt_y"/>
                                          </p:val>
                                        </p:tav>
                                        <p:tav tm="100000">
                                          <p:val>
                                            <p:strVal val="ppt_y+.1"/>
                                          </p:val>
                                        </p:tav>
                                      </p:tavLst>
                                    </p:anim>
                                    <p:set>
                                      <p:cBhvr>
                                        <p:cTn id="27"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260648"/>
            <a:ext cx="7770813" cy="733202"/>
          </a:xfrm>
        </p:spPr>
        <p:txBody>
          <a:bodyPr/>
          <a:lstStyle/>
          <a:p>
            <a:r>
              <a:rPr lang="ru-RU" sz="2400" b="1" dirty="0">
                <a:solidFill>
                  <a:srgbClr val="996633"/>
                </a:solidFill>
                <a:latin typeface="Comic Sans MS" panose="030F0702030302020204" pitchFamily="66" charset="0"/>
              </a:rPr>
              <a:t>Буддизм – учение о преодолении зла</a:t>
            </a:r>
          </a:p>
        </p:txBody>
      </p:sp>
      <p:sp>
        <p:nvSpPr>
          <p:cNvPr id="3" name="Объект 2"/>
          <p:cNvSpPr>
            <a:spLocks noGrp="1"/>
          </p:cNvSpPr>
          <p:nvPr>
            <p:ph idx="1"/>
          </p:nvPr>
        </p:nvSpPr>
        <p:spPr>
          <a:xfrm>
            <a:off x="-180528" y="4188850"/>
            <a:ext cx="9217024" cy="1561459"/>
          </a:xfrm>
        </p:spPr>
        <p:txBody>
          <a:bodyPr/>
          <a:lstStyle/>
          <a:p>
            <a:pPr algn="just"/>
            <a:r>
              <a:rPr lang="ru-RU" sz="1600" dirty="0" smtClean="0">
                <a:solidFill>
                  <a:srgbClr val="996633"/>
                </a:solidFill>
                <a:latin typeface="Comic Sans MS" panose="030F0702030302020204" pitchFamily="66" charset="0"/>
              </a:rPr>
              <a:t>     Буддизм </a:t>
            </a:r>
            <a:r>
              <a:rPr lang="ru-RU" sz="1600" dirty="0">
                <a:solidFill>
                  <a:srgbClr val="996633"/>
                </a:solidFill>
                <a:latin typeface="Comic Sans MS" panose="030F0702030302020204" pitchFamily="66" charset="0"/>
              </a:rPr>
              <a:t>проник в Китай на рубеже III - II до н. э. и воспринимался как </a:t>
            </a:r>
            <a:r>
              <a:rPr lang="ru-RU" sz="1600" dirty="0" smtClean="0">
                <a:solidFill>
                  <a:srgbClr val="996633"/>
                </a:solidFill>
                <a:latin typeface="Comic Sans MS" panose="030F0702030302020204" pitchFamily="66" charset="0"/>
              </a:rPr>
              <a:t>часть даосизма</a:t>
            </a:r>
            <a:r>
              <a:rPr lang="ru-RU" sz="1600" dirty="0">
                <a:solidFill>
                  <a:srgbClr val="996633"/>
                </a:solidFill>
                <a:latin typeface="Comic Sans MS" panose="030F0702030302020204" pitchFamily="66" charset="0"/>
              </a:rPr>
              <a:t>. К VI веку он приобрёл статус государственной религии</a:t>
            </a:r>
            <a:r>
              <a:rPr lang="ru-RU" sz="1600" dirty="0" smtClean="0">
                <a:solidFill>
                  <a:srgbClr val="996633"/>
                </a:solidFill>
                <a:latin typeface="Comic Sans MS" panose="030F0702030302020204" pitchFamily="66" charset="0"/>
              </a:rPr>
              <a:t>.</a:t>
            </a:r>
            <a:r>
              <a:rPr lang="ru-RU" sz="1600" dirty="0"/>
              <a:t> </a:t>
            </a:r>
            <a:r>
              <a:rPr lang="ru-RU" sz="1600" dirty="0">
                <a:solidFill>
                  <a:srgbClr val="996633"/>
                </a:solidFill>
                <a:latin typeface="Comic Sans MS" panose="030F0702030302020204" pitchFamily="66" charset="0"/>
              </a:rPr>
              <a:t>Буддизм в Китае не вытеснил конфуцианство и  даосизм, а составил комплекс «трех религий», где каждое учение как бы дополняло два других. Религии способствовали формированию особого стиля в архитектуре, живописи, литературе и музыке</a:t>
            </a:r>
            <a:r>
              <a:rPr lang="ru-RU" sz="1600" dirty="0" smtClean="0">
                <a:solidFill>
                  <a:srgbClr val="996633"/>
                </a:solidFill>
                <a:latin typeface="Comic Sans MS" panose="030F0702030302020204" pitchFamily="66" charset="0"/>
              </a:rPr>
              <a:t>. В Китае была популярна каллиграфия.</a:t>
            </a:r>
            <a:endParaRPr lang="ru-RU" sz="1600" dirty="0">
              <a:solidFill>
                <a:srgbClr val="996633"/>
              </a:solidFill>
              <a:latin typeface="Comic Sans MS" panose="030F0702030302020204" pitchFamily="66" charset="0"/>
            </a:endParaRPr>
          </a:p>
        </p:txBody>
      </p:sp>
      <p:pic>
        <p:nvPicPr>
          <p:cNvPr id="4" name="Picture 2" descr="C:\Users\Череп\Desktop\80px-Dharmacakra.svg_.png"/>
          <p:cNvPicPr>
            <a:picLocks noChangeAspect="1" noChangeArrowheads="1"/>
          </p:cNvPicPr>
          <p:nvPr/>
        </p:nvPicPr>
        <p:blipFill>
          <a:blip r:embed="rId2"/>
          <a:srcRect/>
          <a:stretch>
            <a:fillRect/>
          </a:stretch>
        </p:blipFill>
        <p:spPr bwMode="auto">
          <a:xfrm rot="20644094">
            <a:off x="602466" y="1259666"/>
            <a:ext cx="1143008" cy="1143008"/>
          </a:xfrm>
          <a:prstGeom prst="rect">
            <a:avLst/>
          </a:prstGeom>
          <a:noFill/>
        </p:spPr>
      </p:pic>
      <p:sp>
        <p:nvSpPr>
          <p:cNvPr id="5" name="Прямоугольник 4"/>
          <p:cNvSpPr/>
          <p:nvPr/>
        </p:nvSpPr>
        <p:spPr>
          <a:xfrm>
            <a:off x="323528" y="2534668"/>
            <a:ext cx="2601842" cy="923330"/>
          </a:xfrm>
          <a:prstGeom prst="rect">
            <a:avLst/>
          </a:prstGeom>
        </p:spPr>
        <p:txBody>
          <a:bodyPr wrap="square">
            <a:spAutoFit/>
          </a:bodyPr>
          <a:lstStyle/>
          <a:p>
            <a:r>
              <a:rPr lang="ru-RU" dirty="0" smtClean="0">
                <a:solidFill>
                  <a:srgbClr val="996633"/>
                </a:solidFill>
                <a:latin typeface="Comic Sans MS" panose="030F0702030302020204" pitchFamily="66" charset="0"/>
              </a:rPr>
              <a:t>Колесо перерождения человеческих душ</a:t>
            </a:r>
            <a:endParaRPr lang="ru-RU" dirty="0">
              <a:solidFill>
                <a:srgbClr val="996633"/>
              </a:solidFill>
              <a:latin typeface="Comic Sans MS" panose="030F0702030302020204" pitchFamily="66" charset="0"/>
            </a:endParaRPr>
          </a:p>
        </p:txBody>
      </p:sp>
      <p:pic>
        <p:nvPicPr>
          <p:cNvPr id="6" name="Picture 3" descr="C:\Users\Череп\Desktop\shvedagon.jpg">
            <a:hlinkClick r:id="rId3"/>
          </p:cNvPr>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3182843" y="1360105"/>
            <a:ext cx="1708242" cy="1159680"/>
          </a:xfrm>
          <a:prstGeom prst="rect">
            <a:avLst/>
          </a:prstGeom>
          <a:noFill/>
        </p:spPr>
      </p:pic>
      <p:sp>
        <p:nvSpPr>
          <p:cNvPr id="7" name="Прямоугольник 6"/>
          <p:cNvSpPr/>
          <p:nvPr/>
        </p:nvSpPr>
        <p:spPr>
          <a:xfrm>
            <a:off x="2954776" y="2627001"/>
            <a:ext cx="2164375" cy="369332"/>
          </a:xfrm>
          <a:prstGeom prst="rect">
            <a:avLst/>
          </a:prstGeom>
        </p:spPr>
        <p:txBody>
          <a:bodyPr wrap="none">
            <a:spAutoFit/>
          </a:bodyPr>
          <a:lstStyle/>
          <a:p>
            <a:r>
              <a:rPr lang="ru-RU" dirty="0">
                <a:solidFill>
                  <a:srgbClr val="996633"/>
                </a:solidFill>
                <a:latin typeface="Comic Sans MS" panose="030F0702030302020204" pitchFamily="66" charset="0"/>
              </a:rPr>
              <a:t>Буддийская ступа</a:t>
            </a:r>
          </a:p>
        </p:txBody>
      </p:sp>
      <p:pic>
        <p:nvPicPr>
          <p:cNvPr id="8" name="Picture 5" descr="C:\Users\Череп\Desktop\6a0105369a9316970c010536a49ba8970c-320wi.jpg">
            <a:hlinkClick r:id="rId5"/>
          </p:cNvPr>
          <p:cNvPicPr>
            <a:picLocks noChangeAspect="1" noChangeArrowheads="1"/>
          </p:cNvPicPr>
          <p:nvPr/>
        </p:nvPicPr>
        <p:blipFill>
          <a:blip r:embed="rId6" cstate="email">
            <a:extLst>
              <a:ext uri="{28A0092B-C50C-407E-A947-70E740481C1C}">
                <a14:useLocalDpi xmlns:a14="http://schemas.microsoft.com/office/drawing/2010/main" xmlns=""/>
              </a:ext>
            </a:extLst>
          </a:blip>
          <a:srcRect/>
          <a:stretch>
            <a:fillRect/>
          </a:stretch>
        </p:blipFill>
        <p:spPr bwMode="auto">
          <a:xfrm>
            <a:off x="6444208" y="1128110"/>
            <a:ext cx="1660041" cy="1805428"/>
          </a:xfrm>
          <a:prstGeom prst="rect">
            <a:avLst/>
          </a:prstGeom>
          <a:noFill/>
        </p:spPr>
      </p:pic>
      <p:sp>
        <p:nvSpPr>
          <p:cNvPr id="9" name="Прямоугольник 8"/>
          <p:cNvSpPr/>
          <p:nvPr/>
        </p:nvSpPr>
        <p:spPr>
          <a:xfrm>
            <a:off x="6222996" y="3093343"/>
            <a:ext cx="2589170" cy="369332"/>
          </a:xfrm>
          <a:prstGeom prst="rect">
            <a:avLst/>
          </a:prstGeom>
        </p:spPr>
        <p:txBody>
          <a:bodyPr wrap="none">
            <a:spAutoFit/>
          </a:bodyPr>
          <a:lstStyle/>
          <a:p>
            <a:r>
              <a:rPr lang="ru-RU" dirty="0">
                <a:solidFill>
                  <a:srgbClr val="996633"/>
                </a:solidFill>
                <a:latin typeface="Comic Sans MS" panose="030F0702030302020204" pitchFamily="66" charset="0"/>
              </a:rPr>
              <a:t>Просветление Будды</a:t>
            </a:r>
          </a:p>
        </p:txBody>
      </p:sp>
      <p:sp>
        <p:nvSpPr>
          <p:cNvPr id="10" name="Скругленный прямоугольник 9">
            <a:hlinkClick r:id="rId7" action="ppaction://hlinksldjump"/>
          </p:cNvPr>
          <p:cNvSpPr/>
          <p:nvPr/>
        </p:nvSpPr>
        <p:spPr bwMode="auto">
          <a:xfrm>
            <a:off x="7236296" y="6453336"/>
            <a:ext cx="1369182" cy="338830"/>
          </a:xfrm>
          <a:prstGeom prst="roundRect">
            <a:avLst/>
          </a:prstGeom>
          <a:ln>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r>
              <a:rPr kumimoji="0" lang="ru-RU" i="0" u="none" strike="noStrike" cap="none" normalizeH="0" baseline="0" dirty="0" smtClean="0">
                <a:ln>
                  <a:noFill/>
                </a:ln>
                <a:solidFill>
                  <a:srgbClr val="996633"/>
                </a:solidFill>
                <a:effectLst/>
                <a:latin typeface="Comic Sans MS" panose="030F0702030302020204" pitchFamily="66" charset="0"/>
              </a:rPr>
              <a:t>выхо</a:t>
            </a:r>
            <a:r>
              <a:rPr kumimoji="0" lang="ru-RU" b="1" i="0" u="none" strike="noStrike" cap="none" normalizeH="0" baseline="0" dirty="0" smtClean="0">
                <a:ln>
                  <a:noFill/>
                </a:ln>
                <a:solidFill>
                  <a:srgbClr val="996633"/>
                </a:solidFill>
                <a:effectLst/>
                <a:latin typeface="Comic Sans MS" panose="030F0702030302020204" pitchFamily="66" charset="0"/>
              </a:rPr>
              <a:t>д</a:t>
            </a:r>
          </a:p>
        </p:txBody>
      </p:sp>
      <p:pic>
        <p:nvPicPr>
          <p:cNvPr id="11" name="Объект 7"/>
          <p:cNvPicPr>
            <a:picLocks noChangeAspect="1"/>
          </p:cNvPicPr>
          <p:nvPr/>
        </p:nvPicPr>
        <p:blipFill rotWithShape="1">
          <a:blip r:embed="rId8" cstate="email">
            <a:extLst>
              <a:ext uri="{28A0092B-C50C-407E-A947-70E740481C1C}">
                <a14:useLocalDpi xmlns:a14="http://schemas.microsoft.com/office/drawing/2010/main" xmlns=""/>
              </a:ext>
            </a:extLst>
          </a:blip>
          <a:srcRect/>
          <a:stretch/>
        </p:blipFill>
        <p:spPr bwMode="auto">
          <a:xfrm>
            <a:off x="187742" y="985062"/>
            <a:ext cx="8776746" cy="5328289"/>
          </a:xfrm>
          <a:prstGeom prst="rect">
            <a:avLst/>
          </a:prstGeom>
          <a:noFill/>
          <a:ln>
            <a:noFill/>
          </a:ln>
          <a:effectLst>
            <a:glow rad="635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2" name="Управляющая кнопка: сведения 11">
            <a:hlinkClick r:id="" action="ppaction://noaction" highlightClick="1"/>
          </p:cNvPr>
          <p:cNvSpPr/>
          <p:nvPr/>
        </p:nvSpPr>
        <p:spPr bwMode="auto">
          <a:xfrm>
            <a:off x="5724128" y="6350617"/>
            <a:ext cx="362805" cy="321676"/>
          </a:xfrm>
          <a:prstGeom prst="actionButtonInformation">
            <a:avLst/>
          </a:prstGeom>
          <a:ln>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ru-RU" sz="500" b="1" i="0" u="none" strike="noStrike" cap="none" normalizeH="0" baseline="0" smtClean="0">
              <a:ln>
                <a:noFill/>
              </a:ln>
              <a:solidFill>
                <a:schemeClr val="bg1"/>
              </a:solidFill>
              <a:effectLst/>
              <a:latin typeface="Times New Roman" pitchFamily="16" charset="0"/>
            </a:endParaRPr>
          </a:p>
        </p:txBody>
      </p:sp>
    </p:spTree>
    <p:extLst>
      <p:ext uri="{BB962C8B-B14F-4D97-AF65-F5344CB8AC3E}">
        <p14:creationId xmlns:p14="http://schemas.microsoft.com/office/powerpoint/2010/main" xmlns="" val="13660695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1"/>
                                        </p:tgtEl>
                                      </p:cBhvr>
                                    </p:animEffect>
                                    <p:anim calcmode="lin" valueType="num">
                                      <p:cBhvr>
                                        <p:cTn id="14" dur="1000"/>
                                        <p:tgtEl>
                                          <p:spTgt spid="11"/>
                                        </p:tgtEl>
                                        <p:attrNameLst>
                                          <p:attrName>ppt_x</p:attrName>
                                        </p:attrNameLst>
                                      </p:cBhvr>
                                      <p:tavLst>
                                        <p:tav tm="0">
                                          <p:val>
                                            <p:strVal val="ppt_x"/>
                                          </p:val>
                                        </p:tav>
                                        <p:tav tm="100000">
                                          <p:val>
                                            <p:strVal val="ppt_x"/>
                                          </p:val>
                                        </p:tav>
                                      </p:tavLst>
                                    </p:anim>
                                    <p:anim calcmode="lin" valueType="num">
                                      <p:cBhvr>
                                        <p:cTn id="15" dur="1000"/>
                                        <p:tgtEl>
                                          <p:spTgt spid="11"/>
                                        </p:tgtEl>
                                        <p:attrNameLst>
                                          <p:attrName>ppt_y</p:attrName>
                                        </p:attrNameLst>
                                      </p:cBhvr>
                                      <p:tavLst>
                                        <p:tav tm="0">
                                          <p:val>
                                            <p:strVal val="ppt_y"/>
                                          </p:val>
                                        </p:tav>
                                        <p:tav tm="100000">
                                          <p:val>
                                            <p:strVal val="ppt_y+.1"/>
                                          </p:val>
                                        </p:tav>
                                      </p:tavLst>
                                    </p:anim>
                                    <p:set>
                                      <p:cBhvr>
                                        <p:cTn id="16"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1736" y="91721"/>
            <a:ext cx="8461528" cy="998733"/>
          </a:xfrm>
        </p:spPr>
        <p:txBody>
          <a:bodyPr/>
          <a:lstStyle/>
          <a:p>
            <a:r>
              <a:rPr lang="ru-RU" sz="3600" dirty="0" smtClean="0">
                <a:solidFill>
                  <a:srgbClr val="996633"/>
                </a:solidFill>
                <a:latin typeface="Comic Sans MS" panose="030F0702030302020204" pitchFamily="66" charset="0"/>
              </a:rPr>
              <a:t>Географическое положение Египта</a:t>
            </a:r>
            <a:endParaRPr lang="ru-RU" sz="3600" dirty="0">
              <a:solidFill>
                <a:srgbClr val="996633"/>
              </a:solidFill>
              <a:latin typeface="Comic Sans MS" panose="030F0702030302020204" pitchFamily="66" charset="0"/>
            </a:endParaRPr>
          </a:p>
        </p:txBody>
      </p:sp>
      <p:sp>
        <p:nvSpPr>
          <p:cNvPr id="9" name="Объект 8"/>
          <p:cNvSpPr>
            <a:spLocks noGrp="1"/>
          </p:cNvSpPr>
          <p:nvPr>
            <p:ph idx="1"/>
          </p:nvPr>
        </p:nvSpPr>
        <p:spPr>
          <a:xfrm>
            <a:off x="320272" y="6035762"/>
            <a:ext cx="7702464" cy="793205"/>
          </a:xfrm>
        </p:spPr>
        <p:txBody>
          <a:bodyPr/>
          <a:lstStyle/>
          <a:p>
            <a:r>
              <a:rPr lang="ru-RU" sz="2400" dirty="0" smtClean="0">
                <a:solidFill>
                  <a:srgbClr val="996633"/>
                </a:solidFill>
                <a:latin typeface="Comic Sans MS" panose="030F0702030302020204" pitchFamily="66" charset="0"/>
              </a:rPr>
              <a:t>Египет находится на северо-востоке Африки.</a:t>
            </a:r>
            <a:endParaRPr lang="ru-RU" sz="2400" dirty="0">
              <a:solidFill>
                <a:srgbClr val="996633"/>
              </a:solidFill>
              <a:latin typeface="Comic Sans MS" panose="030F0702030302020204" pitchFamily="66" charset="0"/>
            </a:endParaRPr>
          </a:p>
        </p:txBody>
      </p:sp>
      <p:pic>
        <p:nvPicPr>
          <p:cNvPr id="10" name="Объект 3"/>
          <p:cNvPicPr>
            <a:picLocks noChangeAspect="1"/>
          </p:cNvPicPr>
          <p:nvPr/>
        </p:nvPicPr>
        <p:blipFill rotWithShape="1">
          <a:blip r:embed="rId2" cstate="email">
            <a:extLst>
              <a:ext uri="{28A0092B-C50C-407E-A947-70E740481C1C}">
                <a14:useLocalDpi xmlns:a14="http://schemas.microsoft.com/office/drawing/2010/main" xmlns=""/>
              </a:ext>
            </a:extLst>
          </a:blip>
          <a:srcRect/>
          <a:stretch/>
        </p:blipFill>
        <p:spPr bwMode="auto">
          <a:xfrm>
            <a:off x="179512" y="1090454"/>
            <a:ext cx="6408712" cy="4820245"/>
          </a:xfrm>
          <a:prstGeom prst="rect">
            <a:avLst/>
          </a:prstGeom>
          <a:noFill/>
          <a:ln>
            <a:noFill/>
          </a:ln>
          <a:effectLst>
            <a:glow rad="635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5" name="Объект 3"/>
          <p:cNvPicPr>
            <a:picLocks noChangeAspect="1"/>
          </p:cNvPicPr>
          <p:nvPr/>
        </p:nvPicPr>
        <p:blipFill rotWithShape="1">
          <a:blip r:embed="rId3" cstate="print">
            <a:extLst>
              <a:ext uri="{28A0092B-C50C-407E-A947-70E740481C1C}">
                <a14:useLocalDpi xmlns:a14="http://schemas.microsoft.com/office/drawing/2010/main" xmlns="" val="0"/>
              </a:ext>
            </a:extLst>
          </a:blip>
          <a:srcRect/>
          <a:stretch/>
        </p:blipFill>
        <p:spPr bwMode="auto">
          <a:xfrm>
            <a:off x="6084168" y="2420363"/>
            <a:ext cx="2879617" cy="2985754"/>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6" name="Овал 5"/>
          <p:cNvSpPr/>
          <p:nvPr/>
        </p:nvSpPr>
        <p:spPr bwMode="auto">
          <a:xfrm flipH="1" flipV="1">
            <a:off x="7806712" y="2780928"/>
            <a:ext cx="432048" cy="432048"/>
          </a:xfrm>
          <a:prstGeom prst="ellipse">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ru-RU" sz="500" b="1" i="0" u="none" strike="noStrike" cap="none" normalizeH="0" baseline="0" smtClean="0">
              <a:ln>
                <a:noFill/>
              </a:ln>
              <a:solidFill>
                <a:schemeClr val="bg1"/>
              </a:solidFill>
              <a:effectLst/>
              <a:latin typeface="Times New Roman" pitchFamily="16" charset="0"/>
            </a:endParaRPr>
          </a:p>
        </p:txBody>
      </p:sp>
    </p:spTree>
    <p:extLst>
      <p:ext uri="{BB962C8B-B14F-4D97-AF65-F5344CB8AC3E}">
        <p14:creationId xmlns:p14="http://schemas.microsoft.com/office/powerpoint/2010/main" xmlns="" val="9416618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6329" y="188640"/>
            <a:ext cx="7770813" cy="661194"/>
          </a:xfrm>
        </p:spPr>
        <p:txBody>
          <a:bodyPr/>
          <a:lstStyle/>
          <a:p>
            <a:r>
              <a:rPr lang="ru-RU" sz="3600" dirty="0" smtClean="0">
                <a:solidFill>
                  <a:srgbClr val="996633"/>
                </a:solidFill>
                <a:latin typeface="Comic Sans MS" panose="030F0702030302020204" pitchFamily="66" charset="0"/>
              </a:rPr>
              <a:t>Культура Египта</a:t>
            </a:r>
            <a:endParaRPr lang="ru-RU" sz="3600" dirty="0">
              <a:solidFill>
                <a:srgbClr val="996633"/>
              </a:solidFill>
              <a:latin typeface="Comic Sans MS" panose="030F0702030302020204" pitchFamily="66" charset="0"/>
            </a:endParaRPr>
          </a:p>
        </p:txBody>
      </p:sp>
      <p:pic>
        <p:nvPicPr>
          <p:cNvPr id="7" name="Объект 6"/>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33050" y="1176494"/>
            <a:ext cx="2538750" cy="1904063"/>
          </a:xfrm>
          <a:prstGeom prst="rect">
            <a:avLst/>
          </a:prstGeom>
          <a:ln>
            <a:noFill/>
          </a:ln>
          <a:effectLst>
            <a:softEdge rad="112500"/>
          </a:effectLst>
        </p:spPr>
      </p:pic>
      <p:sp>
        <p:nvSpPr>
          <p:cNvPr id="4" name="Скругленный прямоугольник 3">
            <a:hlinkClick r:id="rId3" action="ppaction://hlinksldjump"/>
          </p:cNvPr>
          <p:cNvSpPr/>
          <p:nvPr/>
        </p:nvSpPr>
        <p:spPr bwMode="auto">
          <a:xfrm>
            <a:off x="7236296" y="6453336"/>
            <a:ext cx="1369182" cy="338830"/>
          </a:xfrm>
          <a:prstGeom prst="roundRect">
            <a:avLst/>
          </a:prstGeom>
          <a:ln>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r>
              <a:rPr kumimoji="0" lang="ru-RU" i="0" u="none" strike="noStrike" cap="none" normalizeH="0" baseline="0" dirty="0" smtClean="0">
                <a:ln>
                  <a:noFill/>
                </a:ln>
                <a:solidFill>
                  <a:srgbClr val="996633"/>
                </a:solidFill>
                <a:effectLst/>
                <a:latin typeface="Comic Sans MS" panose="030F0702030302020204" pitchFamily="66" charset="0"/>
              </a:rPr>
              <a:t>выхо</a:t>
            </a:r>
            <a:r>
              <a:rPr kumimoji="0" lang="ru-RU" b="1" i="0" u="none" strike="noStrike" cap="none" normalizeH="0" baseline="0" dirty="0" smtClean="0">
                <a:ln>
                  <a:noFill/>
                </a:ln>
                <a:solidFill>
                  <a:srgbClr val="996633"/>
                </a:solidFill>
                <a:effectLst/>
                <a:latin typeface="Comic Sans MS" panose="030F0702030302020204" pitchFamily="66" charset="0"/>
              </a:rPr>
              <a:t>д</a:t>
            </a:r>
          </a:p>
        </p:txBody>
      </p:sp>
      <p:pic>
        <p:nvPicPr>
          <p:cNvPr id="6" name="Рисунок 5" descr="http://rsm.haber365.com/N/1296311413_22_dunya-23.jpg">
            <a:hlinkClick r:id="rId4"/>
          </p:cNvPr>
          <p:cNvPicPr/>
          <p:nvPr/>
        </p:nvPicPr>
        <p:blipFill>
          <a:blip r:embed="rId5">
            <a:extLst>
              <a:ext uri="{28A0092B-C50C-407E-A947-70E740481C1C}">
                <a14:useLocalDpi xmlns:a14="http://schemas.microsoft.com/office/drawing/2010/main" xmlns="" val="0"/>
              </a:ext>
            </a:extLst>
          </a:blip>
          <a:srcRect/>
          <a:stretch>
            <a:fillRect/>
          </a:stretch>
        </p:blipFill>
        <p:spPr bwMode="auto">
          <a:xfrm>
            <a:off x="6064493" y="1176494"/>
            <a:ext cx="2865083" cy="1881262"/>
          </a:xfrm>
          <a:prstGeom prst="rect">
            <a:avLst/>
          </a:prstGeom>
          <a:ln>
            <a:noFill/>
          </a:ln>
          <a:effectLst>
            <a:softEdge rad="112500"/>
          </a:effectLst>
        </p:spPr>
      </p:pic>
      <p:pic>
        <p:nvPicPr>
          <p:cNvPr id="8" name="Рисунок 7"/>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2699792" y="849834"/>
            <a:ext cx="3364701" cy="2252461"/>
          </a:xfrm>
          <a:prstGeom prst="rect">
            <a:avLst/>
          </a:prstGeom>
          <a:ln>
            <a:noFill/>
          </a:ln>
          <a:effectLst>
            <a:softEdge rad="112500"/>
          </a:effectLst>
        </p:spPr>
      </p:pic>
      <p:pic>
        <p:nvPicPr>
          <p:cNvPr id="10" name="Picture 9" descr="ЛУКСОР"/>
          <p:cNvPicPr>
            <a:picLocks noChangeAspect="1" noChangeArrowheads="1"/>
          </p:cNvPicPr>
          <p:nvPr/>
        </p:nvPicPr>
        <p:blipFill>
          <a:blip r:embed="rId7" cstate="print">
            <a:extLst>
              <a:ext uri="{28A0092B-C50C-407E-A947-70E740481C1C}">
                <a14:useLocalDpi xmlns:a14="http://schemas.microsoft.com/office/drawing/2010/main" xmlns=""/>
              </a:ext>
            </a:extLst>
          </a:blip>
          <a:srcRect/>
          <a:stretch>
            <a:fillRect/>
          </a:stretch>
        </p:blipFill>
        <p:spPr bwMode="auto">
          <a:xfrm>
            <a:off x="3346953" y="3645024"/>
            <a:ext cx="2409563" cy="1734624"/>
          </a:xfrm>
          <a:prstGeom prst="rect">
            <a:avLst/>
          </a:prstGeom>
          <a:ln>
            <a:noFill/>
          </a:ln>
          <a:effectLst>
            <a:softEdge rad="112500"/>
          </a:effectLst>
        </p:spPr>
      </p:pic>
      <p:sp>
        <p:nvSpPr>
          <p:cNvPr id="3" name="Прямоугольник 2"/>
          <p:cNvSpPr/>
          <p:nvPr/>
        </p:nvSpPr>
        <p:spPr>
          <a:xfrm>
            <a:off x="3795650" y="5379648"/>
            <a:ext cx="1512168" cy="830997"/>
          </a:xfrm>
          <a:prstGeom prst="rect">
            <a:avLst/>
          </a:prstGeom>
        </p:spPr>
        <p:txBody>
          <a:bodyPr wrap="square">
            <a:spAutoFit/>
          </a:bodyPr>
          <a:lstStyle/>
          <a:p>
            <a:pPr algn="ctr"/>
            <a:r>
              <a:rPr lang="ru-RU" sz="1600" dirty="0">
                <a:solidFill>
                  <a:srgbClr val="996633"/>
                </a:solidFill>
                <a:latin typeface="Comic Sans MS" panose="030F0702030302020204" pitchFamily="66" charset="0"/>
              </a:rPr>
              <a:t>Храм АМОНА-РА в Луксоре</a:t>
            </a:r>
          </a:p>
        </p:txBody>
      </p:sp>
      <p:pic>
        <p:nvPicPr>
          <p:cNvPr id="11" name="Picture 24"/>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6954964" y="3526743"/>
            <a:ext cx="1482178" cy="2263815"/>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Прямоугольник 4"/>
          <p:cNvSpPr/>
          <p:nvPr/>
        </p:nvSpPr>
        <p:spPr>
          <a:xfrm>
            <a:off x="6226592" y="5872091"/>
            <a:ext cx="2702984" cy="338554"/>
          </a:xfrm>
          <a:prstGeom prst="rect">
            <a:avLst/>
          </a:prstGeom>
        </p:spPr>
        <p:txBody>
          <a:bodyPr wrap="none">
            <a:spAutoFit/>
          </a:bodyPr>
          <a:lstStyle/>
          <a:p>
            <a:pPr algn="ctr"/>
            <a:r>
              <a:rPr lang="ru-RU" sz="1600" dirty="0">
                <a:solidFill>
                  <a:srgbClr val="996633"/>
                </a:solidFill>
                <a:latin typeface="Comic Sans MS" panose="030F0702030302020204" pitchFamily="66" charset="0"/>
              </a:rPr>
              <a:t>Большой СФИНКС  в Гизе</a:t>
            </a:r>
          </a:p>
        </p:txBody>
      </p:sp>
      <p:pic>
        <p:nvPicPr>
          <p:cNvPr id="12" name="Picture 7" descr="тутанхамон"/>
          <p:cNvPicPr>
            <a:picLocks noChangeAspect="1" noChangeArrowheads="1"/>
          </p:cNvPicPr>
          <p:nvPr/>
        </p:nvPicPr>
        <p:blipFill>
          <a:blip r:embed="rId9"/>
          <a:srcRect/>
          <a:stretch>
            <a:fillRect/>
          </a:stretch>
        </p:blipFill>
        <p:spPr bwMode="auto">
          <a:xfrm>
            <a:off x="345125" y="3370909"/>
            <a:ext cx="2314600" cy="2575482"/>
          </a:xfrm>
          <a:prstGeom prst="rect">
            <a:avLst/>
          </a:prstGeom>
          <a:ln>
            <a:noFill/>
          </a:ln>
          <a:effectLst>
            <a:softEdge rad="112500"/>
          </a:effectLst>
        </p:spPr>
      </p:pic>
      <p:sp>
        <p:nvSpPr>
          <p:cNvPr id="13" name="Прямоугольник 12"/>
          <p:cNvSpPr/>
          <p:nvPr/>
        </p:nvSpPr>
        <p:spPr>
          <a:xfrm>
            <a:off x="179512" y="5946391"/>
            <a:ext cx="3167440" cy="830997"/>
          </a:xfrm>
          <a:prstGeom prst="rect">
            <a:avLst/>
          </a:prstGeom>
        </p:spPr>
        <p:txBody>
          <a:bodyPr wrap="square">
            <a:spAutoFit/>
          </a:bodyPr>
          <a:lstStyle/>
          <a:p>
            <a:r>
              <a:rPr lang="ru-RU" sz="1600" dirty="0">
                <a:solidFill>
                  <a:srgbClr val="996633"/>
                </a:solidFill>
                <a:latin typeface="Comic Sans MS" panose="030F0702030302020204" pitchFamily="66" charset="0"/>
              </a:rPr>
              <a:t>Золотая маска фараона ТУТАНХАМОНА  из гробницы в Фивах </a:t>
            </a:r>
          </a:p>
        </p:txBody>
      </p:sp>
      <p:pic>
        <p:nvPicPr>
          <p:cNvPr id="14" name="Объект 3"/>
          <p:cNvPicPr>
            <a:picLocks noChangeAspect="1"/>
          </p:cNvPicPr>
          <p:nvPr/>
        </p:nvPicPr>
        <p:blipFill rotWithShape="1">
          <a:blip r:embed="rId10" cstate="print"/>
          <a:srcRect l="12590" r="12569"/>
          <a:stretch/>
        </p:blipFill>
        <p:spPr bwMode="auto">
          <a:xfrm>
            <a:off x="0" y="815695"/>
            <a:ext cx="5004048" cy="376104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6" name="Управляющая кнопка: сведения 15">
            <a:hlinkClick r:id="" action="ppaction://noaction" highlightClick="1"/>
          </p:cNvPr>
          <p:cNvSpPr/>
          <p:nvPr/>
        </p:nvSpPr>
        <p:spPr bwMode="auto">
          <a:xfrm>
            <a:off x="5982182" y="2627563"/>
            <a:ext cx="435664" cy="452994"/>
          </a:xfrm>
          <a:prstGeom prst="actionButtonInformation">
            <a:avLst/>
          </a:prstGeom>
          <a:ln>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ru-RU" sz="500" b="1" i="0" u="none" strike="noStrike" cap="none" normalizeH="0" baseline="0" smtClean="0">
              <a:ln>
                <a:noFill/>
              </a:ln>
              <a:solidFill>
                <a:schemeClr val="bg1"/>
              </a:solidFill>
              <a:effectLst/>
              <a:latin typeface="Times New Roman" pitchFamily="16" charset="0"/>
            </a:endParaRPr>
          </a:p>
        </p:txBody>
      </p:sp>
      <p:pic>
        <p:nvPicPr>
          <p:cNvPr id="17" name="Объект 2"/>
          <p:cNvPicPr>
            <a:picLocks noChangeAspect="1"/>
          </p:cNvPicPr>
          <p:nvPr/>
        </p:nvPicPr>
        <p:blipFill rotWithShape="1">
          <a:blip r:embed="rId11" cstate="print">
            <a:extLst>
              <a:ext uri="{28A0092B-C50C-407E-A947-70E740481C1C}">
                <a14:useLocalDpi xmlns:a14="http://schemas.microsoft.com/office/drawing/2010/main" xmlns=""/>
              </a:ext>
            </a:extLst>
          </a:blip>
          <a:srcRect l="13575" r="12569"/>
          <a:stretch/>
        </p:blipFill>
        <p:spPr bwMode="auto">
          <a:xfrm>
            <a:off x="4781320" y="849835"/>
            <a:ext cx="4239073" cy="351526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8" name="Управляющая кнопка: сведения 17">
            <a:hlinkClick r:id="" action="ppaction://noaction" highlightClick="1"/>
          </p:cNvPr>
          <p:cNvSpPr/>
          <p:nvPr/>
        </p:nvSpPr>
        <p:spPr bwMode="auto">
          <a:xfrm>
            <a:off x="8478902" y="2602608"/>
            <a:ext cx="504056" cy="455148"/>
          </a:xfrm>
          <a:prstGeom prst="actionButtonInformation">
            <a:avLst/>
          </a:prstGeom>
          <a:ln>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ru-RU" sz="500" b="1" i="0" u="none" strike="noStrike" cap="none" normalizeH="0" baseline="0" smtClean="0">
              <a:ln>
                <a:noFill/>
              </a:ln>
              <a:solidFill>
                <a:schemeClr val="bg1"/>
              </a:solidFill>
              <a:effectLst/>
              <a:latin typeface="Times New Roman" pitchFamily="16" charset="0"/>
            </a:endParaRPr>
          </a:p>
        </p:txBody>
      </p:sp>
      <p:pic>
        <p:nvPicPr>
          <p:cNvPr id="20" name="Объект 3"/>
          <p:cNvPicPr>
            <a:picLocks noChangeAspect="1"/>
          </p:cNvPicPr>
          <p:nvPr/>
        </p:nvPicPr>
        <p:blipFill rotWithShape="1">
          <a:blip r:embed="rId12" cstate="print">
            <a:extLst>
              <a:ext uri="{28A0092B-C50C-407E-A947-70E740481C1C}">
                <a14:useLocalDpi xmlns:a14="http://schemas.microsoft.com/office/drawing/2010/main" xmlns=""/>
              </a:ext>
            </a:extLst>
          </a:blip>
          <a:srcRect l="12590" r="12569"/>
          <a:stretch/>
        </p:blipFill>
        <p:spPr bwMode="auto">
          <a:xfrm>
            <a:off x="2257470" y="849834"/>
            <a:ext cx="6861019" cy="528651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9" name="Управляющая кнопка: сведения 18">
            <a:hlinkClick r:id="" action="ppaction://noaction" highlightClick="1"/>
          </p:cNvPr>
          <p:cNvSpPr/>
          <p:nvPr/>
        </p:nvSpPr>
        <p:spPr bwMode="auto">
          <a:xfrm>
            <a:off x="5338652" y="4993185"/>
            <a:ext cx="469213" cy="458581"/>
          </a:xfrm>
          <a:prstGeom prst="actionButtonInformation">
            <a:avLst/>
          </a:prstGeom>
          <a:ln>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ru-RU" sz="500" b="1" i="0" u="none" strike="noStrike" cap="none" normalizeH="0" baseline="0" smtClean="0">
              <a:ln>
                <a:noFill/>
              </a:ln>
              <a:solidFill>
                <a:schemeClr val="bg1"/>
              </a:solidFill>
              <a:effectLst/>
              <a:latin typeface="Times New Roman" pitchFamily="16" charset="0"/>
            </a:endParaRPr>
          </a:p>
        </p:txBody>
      </p:sp>
      <p:pic>
        <p:nvPicPr>
          <p:cNvPr id="21" name="Объект 5"/>
          <p:cNvPicPr>
            <a:picLocks noChangeAspect="1"/>
          </p:cNvPicPr>
          <p:nvPr/>
        </p:nvPicPr>
        <p:blipFill rotWithShape="1">
          <a:blip r:embed="rId13" cstate="print">
            <a:extLst>
              <a:ext uri="{28A0092B-C50C-407E-A947-70E740481C1C}">
                <a14:useLocalDpi xmlns:a14="http://schemas.microsoft.com/office/drawing/2010/main" xmlns=""/>
              </a:ext>
            </a:extLst>
          </a:blip>
          <a:srcRect l="12590" r="12569"/>
          <a:stretch/>
        </p:blipFill>
        <p:spPr bwMode="auto">
          <a:xfrm>
            <a:off x="262371" y="980728"/>
            <a:ext cx="8163149" cy="5612876"/>
          </a:xfrm>
          <a:prstGeom prst="rect">
            <a:avLst/>
          </a:prstGeom>
          <a:noFill/>
          <a:ln>
            <a:noFill/>
          </a:ln>
          <a:effectLst>
            <a:glow rad="635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3" name="Управляющая кнопка: сведения 22">
            <a:hlinkClick r:id="" action="ppaction://noaction" highlightClick="1"/>
          </p:cNvPr>
          <p:cNvSpPr/>
          <p:nvPr/>
        </p:nvSpPr>
        <p:spPr bwMode="auto">
          <a:xfrm>
            <a:off x="109809" y="5523088"/>
            <a:ext cx="522526" cy="349003"/>
          </a:xfrm>
          <a:prstGeom prst="actionButtonInformation">
            <a:avLst/>
          </a:prstGeom>
          <a:ln>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ru-RU" sz="500" b="1" i="0" u="none" strike="noStrike" cap="none" normalizeH="0" baseline="0" smtClean="0">
              <a:ln>
                <a:noFill/>
              </a:ln>
              <a:solidFill>
                <a:schemeClr val="bg1"/>
              </a:solidFill>
              <a:effectLst/>
              <a:latin typeface="Times New Roman" pitchFamily="16" charset="0"/>
            </a:endParaRPr>
          </a:p>
        </p:txBody>
      </p:sp>
    </p:spTree>
    <p:extLst>
      <p:ext uri="{BB962C8B-B14F-4D97-AF65-F5344CB8AC3E}">
        <p14:creationId xmlns:p14="http://schemas.microsoft.com/office/powerpoint/2010/main" xmlns="" val="17578230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4"/>
                                        </p:tgtEl>
                                      </p:cBhvr>
                                    </p:animEffect>
                                    <p:anim calcmode="lin" valueType="num">
                                      <p:cBhvr>
                                        <p:cTn id="14" dur="1000"/>
                                        <p:tgtEl>
                                          <p:spTgt spid="14"/>
                                        </p:tgtEl>
                                        <p:attrNameLst>
                                          <p:attrName>ppt_x</p:attrName>
                                        </p:attrNameLst>
                                      </p:cBhvr>
                                      <p:tavLst>
                                        <p:tav tm="0">
                                          <p:val>
                                            <p:strVal val="ppt_x"/>
                                          </p:val>
                                        </p:tav>
                                        <p:tav tm="100000">
                                          <p:val>
                                            <p:strVal val="ppt_x"/>
                                          </p:val>
                                        </p:tav>
                                      </p:tavLst>
                                    </p:anim>
                                    <p:anim calcmode="lin" valueType="num">
                                      <p:cBhvr>
                                        <p:cTn id="15" dur="1000"/>
                                        <p:tgtEl>
                                          <p:spTgt spid="14"/>
                                        </p:tgtEl>
                                        <p:attrNameLst>
                                          <p:attrName>ppt_y</p:attrName>
                                        </p:attrNameLst>
                                      </p:cBhvr>
                                      <p:tavLst>
                                        <p:tav tm="0">
                                          <p:val>
                                            <p:strVal val="ppt_y"/>
                                          </p:val>
                                        </p:tav>
                                        <p:tav tm="100000">
                                          <p:val>
                                            <p:strVal val="ppt_y+.1"/>
                                          </p:val>
                                        </p:tav>
                                      </p:tavLst>
                                    </p:anim>
                                    <p:set>
                                      <p:cBhvr>
                                        <p:cTn id="16"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7" restart="whenNotActive" fill="hold" evtFilter="cancelBubble" nodeType="interactiveSeq">
                <p:stCondLst>
                  <p:cond evt="onClick" delay="0">
                    <p:tgtEl>
                      <p:spTgt spid="18"/>
                    </p:tgtEl>
                  </p:cond>
                </p:stCondLst>
                <p:endSync evt="end" delay="0">
                  <p:rtn val="all"/>
                </p:endSync>
                <p:childTnLst>
                  <p:par>
                    <p:cTn id="18" fill="hold">
                      <p:stCondLst>
                        <p:cond delay="0"/>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xit" presetSubtype="0" fill="hold" nodeType="clickEffect">
                                  <p:stCondLst>
                                    <p:cond delay="0"/>
                                  </p:stCondLst>
                                  <p:childTnLst>
                                    <p:animEffect transition="out" filter="fade">
                                      <p:cBhvr>
                                        <p:cTn id="28" dur="1000"/>
                                        <p:tgtEl>
                                          <p:spTgt spid="17"/>
                                        </p:tgtEl>
                                      </p:cBhvr>
                                    </p:animEffect>
                                    <p:anim calcmode="lin" valueType="num">
                                      <p:cBhvr>
                                        <p:cTn id="29" dur="1000"/>
                                        <p:tgtEl>
                                          <p:spTgt spid="17"/>
                                        </p:tgtEl>
                                        <p:attrNameLst>
                                          <p:attrName>ppt_x</p:attrName>
                                        </p:attrNameLst>
                                      </p:cBhvr>
                                      <p:tavLst>
                                        <p:tav tm="0">
                                          <p:val>
                                            <p:strVal val="ppt_x"/>
                                          </p:val>
                                        </p:tav>
                                        <p:tav tm="100000">
                                          <p:val>
                                            <p:strVal val="ppt_x"/>
                                          </p:val>
                                        </p:tav>
                                      </p:tavLst>
                                    </p:anim>
                                    <p:anim calcmode="lin" valueType="num">
                                      <p:cBhvr>
                                        <p:cTn id="30" dur="1000"/>
                                        <p:tgtEl>
                                          <p:spTgt spid="17"/>
                                        </p:tgtEl>
                                        <p:attrNameLst>
                                          <p:attrName>ppt_y</p:attrName>
                                        </p:attrNameLst>
                                      </p:cBhvr>
                                      <p:tavLst>
                                        <p:tav tm="0">
                                          <p:val>
                                            <p:strVal val="ppt_y"/>
                                          </p:val>
                                        </p:tav>
                                        <p:tav tm="100000">
                                          <p:val>
                                            <p:strVal val="ppt_y+.1"/>
                                          </p:val>
                                        </p:tav>
                                      </p:tavLst>
                                    </p:anim>
                                    <p:set>
                                      <p:cBhvr>
                                        <p:cTn id="31"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xit" presetSubtype="0" fill="hold" nodeType="clickEffect">
                                  <p:stCondLst>
                                    <p:cond delay="0"/>
                                  </p:stCondLst>
                                  <p:childTnLst>
                                    <p:animEffect transition="out" filter="fade">
                                      <p:cBhvr>
                                        <p:cTn id="43" dur="1000"/>
                                        <p:tgtEl>
                                          <p:spTgt spid="20"/>
                                        </p:tgtEl>
                                      </p:cBhvr>
                                    </p:animEffect>
                                    <p:anim calcmode="lin" valueType="num">
                                      <p:cBhvr>
                                        <p:cTn id="44" dur="1000"/>
                                        <p:tgtEl>
                                          <p:spTgt spid="20"/>
                                        </p:tgtEl>
                                        <p:attrNameLst>
                                          <p:attrName>ppt_x</p:attrName>
                                        </p:attrNameLst>
                                      </p:cBhvr>
                                      <p:tavLst>
                                        <p:tav tm="0">
                                          <p:val>
                                            <p:strVal val="ppt_x"/>
                                          </p:val>
                                        </p:tav>
                                        <p:tav tm="100000">
                                          <p:val>
                                            <p:strVal val="ppt_x"/>
                                          </p:val>
                                        </p:tav>
                                      </p:tavLst>
                                    </p:anim>
                                    <p:anim calcmode="lin" valueType="num">
                                      <p:cBhvr>
                                        <p:cTn id="45" dur="1000"/>
                                        <p:tgtEl>
                                          <p:spTgt spid="20"/>
                                        </p:tgtEl>
                                        <p:attrNameLst>
                                          <p:attrName>ppt_y</p:attrName>
                                        </p:attrNameLst>
                                      </p:cBhvr>
                                      <p:tavLst>
                                        <p:tav tm="0">
                                          <p:val>
                                            <p:strVal val="ppt_y"/>
                                          </p:val>
                                        </p:tav>
                                        <p:tav tm="100000">
                                          <p:val>
                                            <p:strVal val="ppt_y+.1"/>
                                          </p:val>
                                        </p:tav>
                                      </p:tavLst>
                                    </p:anim>
                                    <p:set>
                                      <p:cBhvr>
                                        <p:cTn id="46"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7" restart="whenNotActive" fill="hold" evtFilter="cancelBubble" nodeType="interactiveSeq">
                <p:stCondLst>
                  <p:cond evt="onClick" delay="0">
                    <p:tgtEl>
                      <p:spTgt spid="23"/>
                    </p:tgtEl>
                  </p:cond>
                </p:stCondLst>
                <p:endSync evt="end" delay="0">
                  <p:rtn val="all"/>
                </p:endSync>
                <p:childTnLst>
                  <p:par>
                    <p:cTn id="48" fill="hold">
                      <p:stCondLst>
                        <p:cond delay="0"/>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1000"/>
                                        <p:tgtEl>
                                          <p:spTgt spid="21"/>
                                        </p:tgtEl>
                                      </p:cBhvr>
                                    </p:animEffect>
                                    <p:anim calcmode="lin" valueType="num">
                                      <p:cBhvr>
                                        <p:cTn id="53" dur="1000" fill="hold"/>
                                        <p:tgtEl>
                                          <p:spTgt spid="21"/>
                                        </p:tgtEl>
                                        <p:attrNameLst>
                                          <p:attrName>ppt_x</p:attrName>
                                        </p:attrNameLst>
                                      </p:cBhvr>
                                      <p:tavLst>
                                        <p:tav tm="0">
                                          <p:val>
                                            <p:strVal val="#ppt_x"/>
                                          </p:val>
                                        </p:tav>
                                        <p:tav tm="100000">
                                          <p:val>
                                            <p:strVal val="#ppt_x"/>
                                          </p:val>
                                        </p:tav>
                                      </p:tavLst>
                                    </p:anim>
                                    <p:anim calcmode="lin" valueType="num">
                                      <p:cBhvr>
                                        <p:cTn id="5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xit" presetSubtype="0" fill="hold" nodeType="clickEffect">
                                  <p:stCondLst>
                                    <p:cond delay="0"/>
                                  </p:stCondLst>
                                  <p:childTnLst>
                                    <p:animEffect transition="out" filter="fade">
                                      <p:cBhvr>
                                        <p:cTn id="58" dur="1000"/>
                                        <p:tgtEl>
                                          <p:spTgt spid="21"/>
                                        </p:tgtEl>
                                      </p:cBhvr>
                                    </p:animEffect>
                                    <p:anim calcmode="lin" valueType="num">
                                      <p:cBhvr>
                                        <p:cTn id="59" dur="1000"/>
                                        <p:tgtEl>
                                          <p:spTgt spid="21"/>
                                        </p:tgtEl>
                                        <p:attrNameLst>
                                          <p:attrName>ppt_x</p:attrName>
                                        </p:attrNameLst>
                                      </p:cBhvr>
                                      <p:tavLst>
                                        <p:tav tm="0">
                                          <p:val>
                                            <p:strVal val="ppt_x"/>
                                          </p:val>
                                        </p:tav>
                                        <p:tav tm="100000">
                                          <p:val>
                                            <p:strVal val="ppt_x"/>
                                          </p:val>
                                        </p:tav>
                                      </p:tavLst>
                                    </p:anim>
                                    <p:anim calcmode="lin" valueType="num">
                                      <p:cBhvr>
                                        <p:cTn id="60" dur="1000"/>
                                        <p:tgtEl>
                                          <p:spTgt spid="21"/>
                                        </p:tgtEl>
                                        <p:attrNameLst>
                                          <p:attrName>ppt_y</p:attrName>
                                        </p:attrNameLst>
                                      </p:cBhvr>
                                      <p:tavLst>
                                        <p:tav tm="0">
                                          <p:val>
                                            <p:strVal val="ppt_y"/>
                                          </p:val>
                                        </p:tav>
                                        <p:tav tm="100000">
                                          <p:val>
                                            <p:strVal val="ppt_y+.1"/>
                                          </p:val>
                                        </p:tav>
                                      </p:tavLst>
                                    </p:anim>
                                    <p:set>
                                      <p:cBhvr>
                                        <p:cTn id="61"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188640"/>
            <a:ext cx="7770813" cy="1165250"/>
          </a:xfrm>
        </p:spPr>
        <p:txBody>
          <a:bodyPr/>
          <a:lstStyle/>
          <a:p>
            <a:r>
              <a:rPr lang="ru-RU" sz="3600" dirty="0" smtClean="0">
                <a:solidFill>
                  <a:srgbClr val="996633"/>
                </a:solidFill>
                <a:latin typeface="Comic Sans MS" panose="030F0702030302020204" pitchFamily="66" charset="0"/>
              </a:rPr>
              <a:t>Географическое положение европейской части России</a:t>
            </a:r>
            <a:endParaRPr lang="ru-RU" sz="3600" dirty="0">
              <a:solidFill>
                <a:srgbClr val="996633"/>
              </a:solidFill>
              <a:latin typeface="Comic Sans MS" panose="030F0702030302020204" pitchFamily="66" charset="0"/>
            </a:endParaRPr>
          </a:p>
        </p:txBody>
      </p:sp>
      <p:sp>
        <p:nvSpPr>
          <p:cNvPr id="3" name="Объект 2"/>
          <p:cNvSpPr>
            <a:spLocks noGrp="1"/>
          </p:cNvSpPr>
          <p:nvPr>
            <p:ph idx="1"/>
          </p:nvPr>
        </p:nvSpPr>
        <p:spPr>
          <a:xfrm>
            <a:off x="5004048" y="4553744"/>
            <a:ext cx="3668589" cy="2304256"/>
          </a:xfrm>
        </p:spPr>
        <p:txBody>
          <a:bodyPr/>
          <a:lstStyle/>
          <a:p>
            <a:r>
              <a:rPr lang="ru-RU" sz="1400" dirty="0" smtClean="0">
                <a:solidFill>
                  <a:srgbClr val="996633"/>
                </a:solidFill>
                <a:latin typeface="Comic Sans MS" panose="030F0702030302020204" pitchFamily="66" charset="0"/>
              </a:rPr>
              <a:t>        </a:t>
            </a:r>
            <a:endParaRPr lang="ru-RU" dirty="0">
              <a:solidFill>
                <a:srgbClr val="996633"/>
              </a:solidFill>
            </a:endParaRPr>
          </a:p>
        </p:txBody>
      </p:sp>
      <p:sp>
        <p:nvSpPr>
          <p:cNvPr id="5" name="Прямоугольник 4"/>
          <p:cNvSpPr/>
          <p:nvPr/>
        </p:nvSpPr>
        <p:spPr>
          <a:xfrm>
            <a:off x="286730" y="5215117"/>
            <a:ext cx="8568952" cy="1107996"/>
          </a:xfrm>
          <a:prstGeom prst="rect">
            <a:avLst/>
          </a:prstGeom>
        </p:spPr>
        <p:txBody>
          <a:bodyPr wrap="square">
            <a:spAutoFit/>
          </a:bodyPr>
          <a:lstStyle/>
          <a:p>
            <a:r>
              <a:rPr lang="ru-RU" dirty="0">
                <a:latin typeface="Comic Sans MS" panose="030F0702030302020204" pitchFamily="66" charset="0"/>
              </a:rPr>
              <a:t> </a:t>
            </a:r>
            <a:r>
              <a:rPr lang="ru-RU" sz="1600" dirty="0">
                <a:solidFill>
                  <a:srgbClr val="996633"/>
                </a:solidFill>
                <a:latin typeface="Comic Sans MS" panose="030F0702030302020204" pitchFamily="66" charset="0"/>
              </a:rPr>
              <a:t>Н.К. Рерих в своих дневниках отмечал: “Ту радость и бодрость, и силу, какую дает Север, вряд ли можно найти в других местах. Сказка Севера глубока и пленительна. Северные озера задумчивы. Северные реки серебристые. Потемнелые леса мудрые. Зеленые холмы бывалые. Серые камни чудесами полны”.</a:t>
            </a:r>
            <a:endParaRPr lang="ru-RU" sz="1600" dirty="0"/>
          </a:p>
        </p:txBody>
      </p:sp>
      <p:pic>
        <p:nvPicPr>
          <p:cNvPr id="6" name="Picture 2" descr="C:\Documents and Settings\Светлана.SVETLANA-B736A3\Рабочий стол\5.1234455860.jpg"/>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4013730" y="1684833"/>
            <a:ext cx="2181252" cy="1353890"/>
          </a:xfrm>
          <a:prstGeom prst="rect">
            <a:avLst/>
          </a:prstGeom>
          <a:noFill/>
          <a:ln>
            <a:noFill/>
          </a:ln>
          <a:effectLst>
            <a:softEdge rad="63500"/>
          </a:effectLst>
        </p:spPr>
      </p:pic>
      <p:pic>
        <p:nvPicPr>
          <p:cNvPr id="8" name="Picture 4" descr="C:\Documents and Settings\Светлана.SVETLANA-B736A3\Рабочий стол\079.jpg">
            <a:hlinkClick r:id="rId3"/>
          </p:cNvPr>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6732240" y="1446075"/>
            <a:ext cx="2011838" cy="1337658"/>
          </a:xfrm>
          <a:prstGeom prst="rect">
            <a:avLst/>
          </a:prstGeom>
          <a:noFill/>
          <a:effectLst>
            <a:softEdge rad="63500"/>
          </a:effectLst>
        </p:spPr>
      </p:pic>
      <p:pic>
        <p:nvPicPr>
          <p:cNvPr id="7" name="Picture 3" descr="C:\Documents and Settings\Светлана.SVETLANA-B736A3\Рабочий стол\сенокосные луга.jpg">
            <a:hlinkClick r:id="rId5"/>
          </p:cNvPr>
          <p:cNvPicPr>
            <a:picLocks noChangeAspect="1" noChangeArrowheads="1"/>
          </p:cNvPicPr>
          <p:nvPr/>
        </p:nvPicPr>
        <p:blipFill>
          <a:blip r:embed="rId6" cstate="screen">
            <a:extLst>
              <a:ext uri="{28A0092B-C50C-407E-A947-70E740481C1C}">
                <a14:useLocalDpi xmlns:a14="http://schemas.microsoft.com/office/drawing/2010/main" xmlns=""/>
              </a:ext>
            </a:extLst>
          </a:blip>
          <a:srcRect/>
          <a:stretch>
            <a:fillRect/>
          </a:stretch>
        </p:blipFill>
        <p:spPr bwMode="auto">
          <a:xfrm>
            <a:off x="5764777" y="2783733"/>
            <a:ext cx="2147130" cy="1470361"/>
          </a:xfrm>
          <a:prstGeom prst="rect">
            <a:avLst/>
          </a:prstGeom>
          <a:noFill/>
          <a:effectLst>
            <a:softEdge rad="63500"/>
          </a:effectLst>
        </p:spPr>
      </p:pic>
      <p:pic>
        <p:nvPicPr>
          <p:cNvPr id="9" name="Picture 2"/>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a:stretch/>
        </p:blipFill>
        <p:spPr bwMode="auto">
          <a:xfrm>
            <a:off x="539552" y="1642160"/>
            <a:ext cx="3042674" cy="252028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665019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Текст 12"/>
          <p:cNvSpPr>
            <a:spLocks noGrp="1"/>
          </p:cNvSpPr>
          <p:nvPr>
            <p:ph type="body" idx="1"/>
          </p:nvPr>
        </p:nvSpPr>
        <p:spPr>
          <a:xfrm>
            <a:off x="348037" y="-809455"/>
            <a:ext cx="4032448" cy="2111896"/>
          </a:xfrm>
        </p:spPr>
        <p:txBody>
          <a:bodyPr/>
          <a:lstStyle/>
          <a:p>
            <a:r>
              <a:rPr lang="ru-RU" dirty="0" smtClean="0">
                <a:solidFill>
                  <a:srgbClr val="996633"/>
                </a:solidFill>
                <a:latin typeface="Comic Sans MS" panose="030F0702030302020204" pitchFamily="66" charset="0"/>
              </a:rPr>
              <a:t>Деревянное зодчество</a:t>
            </a:r>
            <a:endParaRPr lang="ru-RU" dirty="0">
              <a:solidFill>
                <a:srgbClr val="996633"/>
              </a:solidFill>
              <a:latin typeface="Comic Sans MS" panose="030F0702030302020204" pitchFamily="66" charset="0"/>
            </a:endParaRPr>
          </a:p>
          <a:p>
            <a:endParaRPr lang="ru-RU" dirty="0"/>
          </a:p>
        </p:txBody>
      </p:sp>
      <p:sp>
        <p:nvSpPr>
          <p:cNvPr id="14" name="Объект 13"/>
          <p:cNvSpPr>
            <a:spLocks noGrp="1"/>
          </p:cNvSpPr>
          <p:nvPr>
            <p:ph sz="half" idx="2"/>
          </p:nvPr>
        </p:nvSpPr>
        <p:spPr>
          <a:xfrm>
            <a:off x="210740" y="3342548"/>
            <a:ext cx="4040188" cy="2678741"/>
          </a:xfrm>
        </p:spPr>
        <p:txBody>
          <a:bodyPr/>
          <a:lstStyle/>
          <a:p>
            <a:pPr lvl="0"/>
            <a:r>
              <a:rPr lang="ru-RU" sz="1400" kern="1200" dirty="0" smtClean="0">
                <a:solidFill>
                  <a:srgbClr val="996633"/>
                </a:solidFill>
                <a:latin typeface="Comic Sans MS" panose="030F0702030302020204" pitchFamily="66" charset="0"/>
              </a:rPr>
              <a:t>      </a:t>
            </a:r>
            <a:endParaRPr lang="ru-RU" dirty="0"/>
          </a:p>
        </p:txBody>
      </p:sp>
      <p:sp>
        <p:nvSpPr>
          <p:cNvPr id="15" name="Текст 14"/>
          <p:cNvSpPr>
            <a:spLocks noGrp="1"/>
          </p:cNvSpPr>
          <p:nvPr>
            <p:ph type="body" sz="quarter" idx="3"/>
          </p:nvPr>
        </p:nvSpPr>
        <p:spPr>
          <a:xfrm>
            <a:off x="4612953" y="188640"/>
            <a:ext cx="4041775" cy="639762"/>
          </a:xfrm>
        </p:spPr>
        <p:txBody>
          <a:bodyPr/>
          <a:lstStyle/>
          <a:p>
            <a:r>
              <a:rPr lang="ru-RU" dirty="0">
                <a:solidFill>
                  <a:srgbClr val="996633"/>
                </a:solidFill>
                <a:latin typeface="Comic Sans MS" panose="030F0702030302020204" pitchFamily="66" charset="0"/>
              </a:rPr>
              <a:t/>
            </a:r>
            <a:br>
              <a:rPr lang="ru-RU" dirty="0">
                <a:solidFill>
                  <a:srgbClr val="996633"/>
                </a:solidFill>
                <a:latin typeface="Comic Sans MS" panose="030F0702030302020204" pitchFamily="66" charset="0"/>
              </a:rPr>
            </a:br>
            <a:r>
              <a:rPr lang="ru-RU" dirty="0">
                <a:solidFill>
                  <a:srgbClr val="996633"/>
                </a:solidFill>
                <a:latin typeface="Comic Sans MS" panose="030F0702030302020204" pitchFamily="66" charset="0"/>
              </a:rPr>
              <a:t>К</a:t>
            </a:r>
            <a:r>
              <a:rPr lang="ru-RU" dirty="0" smtClean="0">
                <a:solidFill>
                  <a:srgbClr val="996633"/>
                </a:solidFill>
                <a:latin typeface="Comic Sans MS" panose="030F0702030302020204" pitchFamily="66" charset="0"/>
              </a:rPr>
              <a:t>аменное зодчество</a:t>
            </a:r>
            <a:endParaRPr lang="ru-RU" dirty="0"/>
          </a:p>
        </p:txBody>
      </p:sp>
      <p:sp>
        <p:nvSpPr>
          <p:cNvPr id="16" name="Объект 15"/>
          <p:cNvSpPr>
            <a:spLocks noGrp="1"/>
          </p:cNvSpPr>
          <p:nvPr>
            <p:ph sz="quarter" idx="4"/>
          </p:nvPr>
        </p:nvSpPr>
        <p:spPr>
          <a:xfrm>
            <a:off x="4283969" y="4294472"/>
            <a:ext cx="3214002" cy="1726816"/>
          </a:xfrm>
        </p:spPr>
        <p:txBody>
          <a:bodyPr/>
          <a:lstStyle/>
          <a:p>
            <a:endParaRPr lang="ru-RU" sz="1600" dirty="0">
              <a:solidFill>
                <a:srgbClr val="996633"/>
              </a:solidFill>
              <a:latin typeface="Comic Sans MS" panose="030F0702030302020204" pitchFamily="66" charset="0"/>
            </a:endParaRPr>
          </a:p>
        </p:txBody>
      </p:sp>
      <p:pic>
        <p:nvPicPr>
          <p:cNvPr id="11" name="Picture 2" descr="C:\Users\АДМИН\Desktop\66645f608765d172a79a53d626c.jpg">
            <a:hlinkClick r:id="rId2"/>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95536" y="1268760"/>
            <a:ext cx="1387612" cy="1138033"/>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3" descr="C:\Users\АДМИН\Desktop\image001.jpg">
            <a:hlinkClick r:id="rId4"/>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10285" y="3063736"/>
            <a:ext cx="2336499" cy="290721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Объект 4">
            <a:hlinkClick r:id="rId6" action="ppaction://hlinksldjump" tooltip="Собор Покрова Пресвятой Богородицы, что на Рву, также называемый Собор Василия Блаженного — православный храм, расположенный на Красной площади в Москве."/>
          </p:cNvPr>
          <p:cNvPicPr>
            <a:picLocks noChangeAspect="1"/>
          </p:cNvPicPr>
          <p:nvPr/>
        </p:nvPicPr>
        <p:blipFill rotWithShape="1">
          <a:blip r:embed="rId7" cstate="print">
            <a:extLst>
              <a:ext uri="{28A0092B-C50C-407E-A947-70E740481C1C}">
                <a14:useLocalDpi xmlns:a14="http://schemas.microsoft.com/office/drawing/2010/main" xmlns="" val="0"/>
              </a:ext>
            </a:extLst>
          </a:blip>
          <a:srcRect/>
          <a:stretch/>
        </p:blipFill>
        <p:spPr bwMode="auto">
          <a:xfrm>
            <a:off x="4329765" y="973835"/>
            <a:ext cx="2446699" cy="252028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 name="Picture 2" descr="C:\Users\АДМИН\Desktop\FileSaint_Sophia_Cathedral_in_Novgorod.jpg">
            <a:hlinkClick r:id="rId8"/>
          </p:cNvPr>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3791246" y="4189538"/>
            <a:ext cx="3261256" cy="2303868"/>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flipH="1">
            <a:off x="1767606" y="1071310"/>
            <a:ext cx="1970505" cy="1938992"/>
          </a:xfrm>
          <a:prstGeom prst="rect">
            <a:avLst/>
          </a:prstGeom>
          <a:noFill/>
        </p:spPr>
        <p:txBody>
          <a:bodyPr wrap="square" rtlCol="0">
            <a:spAutoFit/>
          </a:bodyPr>
          <a:lstStyle/>
          <a:p>
            <a:r>
              <a:rPr lang="ru-RU" sz="2000" dirty="0" smtClean="0">
                <a:solidFill>
                  <a:srgbClr val="996633"/>
                </a:solidFill>
                <a:latin typeface="Comic Sans MS" pitchFamily="66" charset="0"/>
              </a:rPr>
              <a:t>На севере деревянное зодчество- вершина народной архитектуры</a:t>
            </a:r>
            <a:endParaRPr lang="ru-RU" sz="2000" dirty="0">
              <a:solidFill>
                <a:srgbClr val="996633"/>
              </a:solidFill>
              <a:latin typeface="Comic Sans MS" pitchFamily="66" charset="0"/>
            </a:endParaRPr>
          </a:p>
        </p:txBody>
      </p:sp>
      <p:sp>
        <p:nvSpPr>
          <p:cNvPr id="3" name="TextBox 2"/>
          <p:cNvSpPr txBox="1"/>
          <p:nvPr/>
        </p:nvSpPr>
        <p:spPr>
          <a:xfrm>
            <a:off x="6839744" y="1078577"/>
            <a:ext cx="2304256" cy="1015663"/>
          </a:xfrm>
          <a:prstGeom prst="rect">
            <a:avLst/>
          </a:prstGeom>
          <a:noFill/>
        </p:spPr>
        <p:txBody>
          <a:bodyPr wrap="square" rtlCol="0">
            <a:spAutoFit/>
          </a:bodyPr>
          <a:lstStyle/>
          <a:p>
            <a:r>
              <a:rPr lang="ru-RU" sz="2000" dirty="0" smtClean="0">
                <a:solidFill>
                  <a:srgbClr val="996633"/>
                </a:solidFill>
                <a:latin typeface="Comic Sans MS" pitchFamily="66" charset="0"/>
              </a:rPr>
              <a:t>Многоцветна архитектура</a:t>
            </a:r>
          </a:p>
          <a:p>
            <a:r>
              <a:rPr lang="ru-RU" sz="2000" dirty="0" smtClean="0">
                <a:solidFill>
                  <a:srgbClr val="996633"/>
                </a:solidFill>
                <a:latin typeface="Comic Sans MS" pitchFamily="66" charset="0"/>
              </a:rPr>
              <a:t>Москвы</a:t>
            </a:r>
            <a:endParaRPr lang="ru-RU" sz="2000" dirty="0">
              <a:solidFill>
                <a:srgbClr val="996633"/>
              </a:solidFill>
              <a:latin typeface="Comic Sans MS" pitchFamily="66" charset="0"/>
            </a:endParaRPr>
          </a:p>
        </p:txBody>
      </p:sp>
      <p:sp>
        <p:nvSpPr>
          <p:cNvPr id="4" name="TextBox 3"/>
          <p:cNvSpPr txBox="1"/>
          <p:nvPr/>
        </p:nvSpPr>
        <p:spPr>
          <a:xfrm>
            <a:off x="7029470" y="2562335"/>
            <a:ext cx="1944216" cy="1631216"/>
          </a:xfrm>
          <a:prstGeom prst="rect">
            <a:avLst/>
          </a:prstGeom>
          <a:noFill/>
        </p:spPr>
        <p:txBody>
          <a:bodyPr wrap="square" rtlCol="0">
            <a:spAutoFit/>
          </a:bodyPr>
          <a:lstStyle/>
          <a:p>
            <a:r>
              <a:rPr lang="ru-RU" sz="2000" dirty="0" smtClean="0">
                <a:solidFill>
                  <a:srgbClr val="996633"/>
                </a:solidFill>
                <a:latin typeface="Comic Sans MS" pitchFamily="66" charset="0"/>
              </a:rPr>
              <a:t>Сдержана и сурова архитектура Великого Новгорода</a:t>
            </a:r>
            <a:endParaRPr lang="ru-RU" sz="2000" dirty="0">
              <a:solidFill>
                <a:srgbClr val="996633"/>
              </a:solidFill>
              <a:latin typeface="Comic Sans MS" pitchFamily="66" charset="0"/>
            </a:endParaRPr>
          </a:p>
        </p:txBody>
      </p:sp>
      <p:sp>
        <p:nvSpPr>
          <p:cNvPr id="5" name="TextBox 4"/>
          <p:cNvSpPr txBox="1"/>
          <p:nvPr/>
        </p:nvSpPr>
        <p:spPr>
          <a:xfrm>
            <a:off x="4342641" y="3478864"/>
            <a:ext cx="2276473" cy="707886"/>
          </a:xfrm>
          <a:prstGeom prst="rect">
            <a:avLst/>
          </a:prstGeom>
          <a:noFill/>
        </p:spPr>
        <p:txBody>
          <a:bodyPr wrap="square" rtlCol="0">
            <a:spAutoFit/>
          </a:bodyPr>
          <a:lstStyle/>
          <a:p>
            <a:r>
              <a:rPr lang="ru-RU" sz="2000" dirty="0" smtClean="0">
                <a:solidFill>
                  <a:srgbClr val="996633"/>
                </a:solidFill>
                <a:latin typeface="Comic Sans MS" pitchFamily="66" charset="0"/>
              </a:rPr>
              <a:t>Покровский собор в Москве</a:t>
            </a:r>
            <a:endParaRPr lang="ru-RU" sz="2000" dirty="0">
              <a:solidFill>
                <a:srgbClr val="996633"/>
              </a:solidFill>
              <a:latin typeface="Comic Sans MS" pitchFamily="66" charset="0"/>
            </a:endParaRPr>
          </a:p>
        </p:txBody>
      </p:sp>
      <p:sp>
        <p:nvSpPr>
          <p:cNvPr id="8" name="TextBox 7"/>
          <p:cNvSpPr txBox="1"/>
          <p:nvPr/>
        </p:nvSpPr>
        <p:spPr>
          <a:xfrm>
            <a:off x="7020272" y="4647506"/>
            <a:ext cx="2188023" cy="1323439"/>
          </a:xfrm>
          <a:prstGeom prst="rect">
            <a:avLst/>
          </a:prstGeom>
          <a:noFill/>
        </p:spPr>
        <p:txBody>
          <a:bodyPr wrap="square" rtlCol="0">
            <a:spAutoFit/>
          </a:bodyPr>
          <a:lstStyle/>
          <a:p>
            <a:r>
              <a:rPr lang="ru-RU" sz="2000" dirty="0" smtClean="0">
                <a:solidFill>
                  <a:srgbClr val="996633"/>
                </a:solidFill>
                <a:latin typeface="Comic Sans MS" pitchFamily="66" charset="0"/>
              </a:rPr>
              <a:t>Софийский собор в Великом Новгороде</a:t>
            </a:r>
            <a:endParaRPr lang="ru-RU" sz="2000" dirty="0">
              <a:latin typeface="Comic Sans MS" pitchFamily="66" charset="0"/>
            </a:endParaRPr>
          </a:p>
        </p:txBody>
      </p:sp>
      <p:sp>
        <p:nvSpPr>
          <p:cNvPr id="9" name="TextBox 8"/>
          <p:cNvSpPr txBox="1"/>
          <p:nvPr/>
        </p:nvSpPr>
        <p:spPr>
          <a:xfrm>
            <a:off x="510285" y="6093296"/>
            <a:ext cx="2242573" cy="400110"/>
          </a:xfrm>
          <a:prstGeom prst="rect">
            <a:avLst/>
          </a:prstGeom>
          <a:noFill/>
        </p:spPr>
        <p:txBody>
          <a:bodyPr wrap="square" rtlCol="0">
            <a:spAutoFit/>
          </a:bodyPr>
          <a:lstStyle/>
          <a:p>
            <a:r>
              <a:rPr lang="ru-RU" sz="2000" dirty="0" smtClean="0">
                <a:solidFill>
                  <a:srgbClr val="996633"/>
                </a:solidFill>
                <a:latin typeface="Comic Sans MS" pitchFamily="66" charset="0"/>
              </a:rPr>
              <a:t>Церковь в Кижах</a:t>
            </a:r>
            <a:endParaRPr lang="ru-RU" sz="2000" dirty="0">
              <a:solidFill>
                <a:srgbClr val="996633"/>
              </a:solidFill>
              <a:latin typeface="Comic Sans MS" pitchFamily="66" charset="0"/>
            </a:endParaRPr>
          </a:p>
        </p:txBody>
      </p:sp>
    </p:spTree>
    <p:extLst>
      <p:ext uri="{BB962C8B-B14F-4D97-AF65-F5344CB8AC3E}">
        <p14:creationId xmlns:p14="http://schemas.microsoft.com/office/powerpoint/2010/main" xmlns="" val="5256118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Объект 6">
            <a:hlinkClick r:id="rId2"/>
          </p:cNvPr>
          <p:cNvPicPr>
            <a:picLocks noGrp="1" noChangeAspect="1"/>
          </p:cNvPicPr>
          <p:nvPr>
            <p:ph sz="half" idx="2"/>
          </p:nvPr>
        </p:nvPicPr>
        <p:blipFill>
          <a:blip r:embed="rId3" cstate="print">
            <a:extLst>
              <a:ext uri="{28A0092B-C50C-407E-A947-70E740481C1C}">
                <a14:useLocalDpi xmlns:a14="http://schemas.microsoft.com/office/drawing/2010/main" xmlns="" val="0"/>
              </a:ext>
            </a:extLst>
          </a:blip>
          <a:stretch>
            <a:fillRect/>
          </a:stretch>
        </p:blipFill>
        <p:spPr>
          <a:xfrm>
            <a:off x="548189" y="1196753"/>
            <a:ext cx="3663771" cy="4148176"/>
          </a:xfrm>
          <a:prstGeom prst="rect">
            <a:avLst/>
          </a:prstGeom>
          <a:ln>
            <a:noFill/>
          </a:ln>
          <a:effectLst>
            <a:softEdge rad="112500"/>
          </a:effectLst>
        </p:spPr>
      </p:pic>
      <p:sp>
        <p:nvSpPr>
          <p:cNvPr id="6" name="Объект 5"/>
          <p:cNvSpPr>
            <a:spLocks noGrp="1"/>
          </p:cNvSpPr>
          <p:nvPr>
            <p:ph sz="quarter" idx="4"/>
          </p:nvPr>
        </p:nvSpPr>
        <p:spPr>
          <a:xfrm>
            <a:off x="4492462" y="4170994"/>
            <a:ext cx="4550296" cy="2525815"/>
          </a:xfrm>
        </p:spPr>
        <p:txBody>
          <a:bodyPr/>
          <a:lstStyle/>
          <a:p>
            <a:r>
              <a:rPr lang="ru-RU" sz="2000" dirty="0" smtClean="0">
                <a:solidFill>
                  <a:srgbClr val="996633"/>
                </a:solidFill>
                <a:latin typeface="Comic Sans MS" panose="030F0702030302020204" pitchFamily="66" charset="0"/>
              </a:rPr>
              <a:t>      Вы видите </a:t>
            </a:r>
            <a:r>
              <a:rPr lang="ru-RU" sz="2000" dirty="0">
                <a:solidFill>
                  <a:srgbClr val="996633"/>
                </a:solidFill>
                <a:latin typeface="Comic Sans MS" panose="030F0702030302020204" pitchFamily="66" charset="0"/>
              </a:rPr>
              <a:t>белокаменный Троицкий собор (</a:t>
            </a:r>
            <a:r>
              <a:rPr lang="ru-RU" sz="2000" dirty="0" smtClean="0">
                <a:solidFill>
                  <a:srgbClr val="996633"/>
                </a:solidFill>
                <a:latin typeface="Comic Sans MS" panose="030F0702030302020204" pitchFamily="66" charset="0"/>
              </a:rPr>
              <a:t>1422 г.) </a:t>
            </a:r>
            <a:r>
              <a:rPr lang="ru-RU" sz="2000" dirty="0">
                <a:solidFill>
                  <a:srgbClr val="996633"/>
                </a:solidFill>
                <a:latin typeface="Comic Sans MS" panose="030F0702030302020204" pitchFamily="66" charset="0"/>
              </a:rPr>
              <a:t>– шедевр русской архитектуры, старейшее из сооружений, сохранившихся на территории монастыря. В соборе почивают нетленные мощи преподобного Сергия Радонежского</a:t>
            </a:r>
            <a:r>
              <a:rPr lang="ru-RU" sz="2000" dirty="0" smtClean="0">
                <a:solidFill>
                  <a:srgbClr val="996633"/>
                </a:solidFill>
                <a:latin typeface="Comic Sans MS" panose="030F0702030302020204" pitchFamily="66" charset="0"/>
              </a:rPr>
              <a:t>.</a:t>
            </a:r>
            <a:r>
              <a:rPr lang="ru-RU" sz="2000" dirty="0">
                <a:solidFill>
                  <a:srgbClr val="333333"/>
                </a:solidFill>
                <a:latin typeface="Helvetica Neue"/>
              </a:rPr>
              <a:t> </a:t>
            </a:r>
            <a:endParaRPr lang="ru-RU" sz="2000" dirty="0">
              <a:solidFill>
                <a:srgbClr val="996633"/>
              </a:solidFill>
              <a:latin typeface="Comic Sans MS" panose="030F0702030302020204" pitchFamily="66" charset="0"/>
            </a:endParaRPr>
          </a:p>
        </p:txBody>
      </p:sp>
      <p:pic>
        <p:nvPicPr>
          <p:cNvPr id="9" name="Объект 5">
            <a:hlinkClick r:id="rId4"/>
          </p:cNvPr>
          <p:cNvPicPr>
            <a:picLocks noChangeAspect="1"/>
          </p:cNvPicPr>
          <p:nvPr/>
        </p:nvPicPr>
        <p:blipFill rotWithShape="1">
          <a:blip r:embed="rId5" cstate="print">
            <a:extLst>
              <a:ext uri="{28A0092B-C50C-407E-A947-70E740481C1C}">
                <a14:useLocalDpi xmlns:a14="http://schemas.microsoft.com/office/drawing/2010/main" xmlns="" val="0"/>
              </a:ext>
            </a:extLst>
          </a:blip>
          <a:srcRect/>
          <a:stretch/>
        </p:blipFill>
        <p:spPr bwMode="auto">
          <a:xfrm>
            <a:off x="5632018" y="1351272"/>
            <a:ext cx="2419174" cy="27258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Прямоугольник 9"/>
          <p:cNvSpPr/>
          <p:nvPr/>
        </p:nvSpPr>
        <p:spPr>
          <a:xfrm>
            <a:off x="198179" y="448120"/>
            <a:ext cx="8821495" cy="523220"/>
          </a:xfrm>
          <a:prstGeom prst="rect">
            <a:avLst/>
          </a:prstGeom>
        </p:spPr>
        <p:txBody>
          <a:bodyPr wrap="square">
            <a:spAutoFit/>
          </a:bodyPr>
          <a:lstStyle/>
          <a:p>
            <a:r>
              <a:rPr lang="ru-RU" sz="2800" dirty="0">
                <a:solidFill>
                  <a:srgbClr val="996633"/>
                </a:solidFill>
                <a:latin typeface="Comic Sans MS" panose="030F0702030302020204" pitchFamily="66" charset="0"/>
              </a:rPr>
              <a:t>Христианство- вера в спасение души человека</a:t>
            </a:r>
          </a:p>
        </p:txBody>
      </p:sp>
      <p:sp>
        <p:nvSpPr>
          <p:cNvPr id="11" name="Скругленный прямоугольник 10">
            <a:hlinkClick r:id="rId6" action="ppaction://hlinksldjump"/>
          </p:cNvPr>
          <p:cNvSpPr/>
          <p:nvPr/>
        </p:nvSpPr>
        <p:spPr bwMode="auto">
          <a:xfrm>
            <a:off x="7631825" y="6441453"/>
            <a:ext cx="1369182" cy="338830"/>
          </a:xfrm>
          <a:prstGeom prst="roundRect">
            <a:avLst/>
          </a:prstGeom>
          <a:ln>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r>
              <a:rPr kumimoji="0" lang="ru-RU" i="0" u="none" strike="noStrike" cap="none" normalizeH="0" baseline="0" dirty="0" smtClean="0">
                <a:ln>
                  <a:noFill/>
                </a:ln>
                <a:solidFill>
                  <a:srgbClr val="996633"/>
                </a:solidFill>
                <a:effectLst/>
                <a:latin typeface="Comic Sans MS" panose="030F0702030302020204" pitchFamily="66" charset="0"/>
              </a:rPr>
              <a:t>выхо</a:t>
            </a:r>
            <a:r>
              <a:rPr kumimoji="0" lang="ru-RU" b="1" i="0" u="none" strike="noStrike" cap="none" normalizeH="0" baseline="0" dirty="0" smtClean="0">
                <a:ln>
                  <a:noFill/>
                </a:ln>
                <a:solidFill>
                  <a:srgbClr val="996633"/>
                </a:solidFill>
                <a:effectLst/>
                <a:latin typeface="Comic Sans MS" panose="030F0702030302020204" pitchFamily="66" charset="0"/>
              </a:rPr>
              <a:t>д</a:t>
            </a:r>
          </a:p>
        </p:txBody>
      </p:sp>
      <p:sp>
        <p:nvSpPr>
          <p:cNvPr id="2" name="TextBox 1"/>
          <p:cNvSpPr txBox="1"/>
          <p:nvPr/>
        </p:nvSpPr>
        <p:spPr>
          <a:xfrm>
            <a:off x="686693" y="5319390"/>
            <a:ext cx="3168352" cy="1323439"/>
          </a:xfrm>
          <a:prstGeom prst="rect">
            <a:avLst/>
          </a:prstGeom>
          <a:noFill/>
        </p:spPr>
        <p:txBody>
          <a:bodyPr wrap="square" rtlCol="0">
            <a:spAutoFit/>
          </a:bodyPr>
          <a:lstStyle/>
          <a:p>
            <a:r>
              <a:rPr lang="ru-RU" sz="2000" dirty="0" smtClean="0">
                <a:solidFill>
                  <a:srgbClr val="996633"/>
                </a:solidFill>
                <a:latin typeface="Comic Sans MS" pitchFamily="66" charset="0"/>
              </a:rPr>
              <a:t>В Троицком соборе находится икона кисти Андрея Рублёва «Святая Троица»</a:t>
            </a:r>
            <a:endParaRPr lang="ru-RU" sz="2000" dirty="0">
              <a:solidFill>
                <a:srgbClr val="996633"/>
              </a:solidFill>
              <a:latin typeface="Comic Sans MS" pitchFamily="66" charset="0"/>
            </a:endParaRPr>
          </a:p>
        </p:txBody>
      </p:sp>
    </p:spTree>
    <p:extLst>
      <p:ext uri="{BB962C8B-B14F-4D97-AF65-F5344CB8AC3E}">
        <p14:creationId xmlns:p14="http://schemas.microsoft.com/office/powerpoint/2010/main" xmlns="" val="11081307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5846" y="116632"/>
            <a:ext cx="7770813" cy="1433513"/>
          </a:xfrm>
        </p:spPr>
        <p:txBody>
          <a:bodyPr/>
          <a:lstStyle/>
          <a:p>
            <a:r>
              <a:rPr lang="ru-RU" sz="3600" dirty="0" smtClean="0">
                <a:solidFill>
                  <a:srgbClr val="996633"/>
                </a:solidFill>
                <a:latin typeface="Comic Sans MS" panose="030F0702030302020204" pitchFamily="66" charset="0"/>
              </a:rPr>
              <a:t>Географическое положение Западной Европы</a:t>
            </a:r>
            <a:endParaRPr lang="ru-RU" sz="3600" dirty="0">
              <a:solidFill>
                <a:srgbClr val="996633"/>
              </a:solidFill>
              <a:latin typeface="Comic Sans MS" panose="030F0702030302020204" pitchFamily="66" charset="0"/>
            </a:endParaRPr>
          </a:p>
        </p:txBody>
      </p:sp>
      <p:sp>
        <p:nvSpPr>
          <p:cNvPr id="4" name="Объект 3"/>
          <p:cNvSpPr>
            <a:spLocks noGrp="1"/>
          </p:cNvSpPr>
          <p:nvPr>
            <p:ph idx="1"/>
          </p:nvPr>
        </p:nvSpPr>
        <p:spPr>
          <a:xfrm>
            <a:off x="4077136" y="1689659"/>
            <a:ext cx="4743336" cy="5168341"/>
          </a:xfrm>
        </p:spPr>
        <p:txBody>
          <a:bodyPr/>
          <a:lstStyle/>
          <a:p>
            <a:r>
              <a:rPr lang="ru-RU" sz="1600" dirty="0" smtClean="0">
                <a:solidFill>
                  <a:srgbClr val="996633"/>
                </a:solidFill>
                <a:latin typeface="Comic Sans MS" panose="030F0702030302020204" pitchFamily="66" charset="0"/>
              </a:rPr>
              <a:t>       </a:t>
            </a:r>
            <a:r>
              <a:rPr lang="ru-RU" sz="1200" dirty="0" smtClean="0">
                <a:solidFill>
                  <a:srgbClr val="996633"/>
                </a:solidFill>
                <a:latin typeface="Comic Sans MS" panose="030F0702030302020204" pitchFamily="66" charset="0"/>
              </a:rPr>
              <a:t>Территория </a:t>
            </a:r>
            <a:r>
              <a:rPr lang="ru-RU" sz="1200" dirty="0">
                <a:solidFill>
                  <a:srgbClr val="996633"/>
                </a:solidFill>
                <a:latin typeface="Comic Sans MS" panose="030F0702030302020204" pitchFamily="66" charset="0"/>
              </a:rPr>
              <a:t>зарубежной Европы имеет протяженность с севера на юг около 5 тыс. км, с запада на восток – 3 тыс. км</a:t>
            </a:r>
            <a:r>
              <a:rPr lang="ru-RU" sz="1200" dirty="0" smtClean="0">
                <a:solidFill>
                  <a:srgbClr val="996633"/>
                </a:solidFill>
                <a:latin typeface="Comic Sans MS" panose="030F0702030302020204" pitchFamily="66" charset="0"/>
              </a:rPr>
              <a:t>.</a:t>
            </a:r>
            <a:r>
              <a:rPr lang="ru-RU" sz="1200" dirty="0"/>
              <a:t> </a:t>
            </a:r>
            <a:r>
              <a:rPr lang="ru-RU" sz="1200" dirty="0">
                <a:solidFill>
                  <a:srgbClr val="996633"/>
                </a:solidFill>
                <a:latin typeface="Comic Sans MS" panose="030F0702030302020204" pitchFamily="66" charset="0"/>
              </a:rPr>
              <a:t>Площадь Зарубежной Европы вместе с прилегающими островами </a:t>
            </a:r>
            <a:r>
              <a:rPr lang="ru-RU" sz="1200" dirty="0" smtClean="0">
                <a:solidFill>
                  <a:srgbClr val="996633"/>
                </a:solidFill>
                <a:latin typeface="Comic Sans MS" panose="030F0702030302020204" pitchFamily="66" charset="0"/>
              </a:rPr>
              <a:t>около </a:t>
            </a:r>
            <a:r>
              <a:rPr lang="ru-RU" sz="1200" dirty="0">
                <a:solidFill>
                  <a:srgbClr val="996633"/>
                </a:solidFill>
                <a:latin typeface="Comic Sans MS" panose="030F0702030302020204" pitchFamily="66" charset="0"/>
              </a:rPr>
              <a:t>5 млн км</a:t>
            </a:r>
            <a:r>
              <a:rPr lang="ru-RU" sz="1200" baseline="30000" dirty="0">
                <a:solidFill>
                  <a:srgbClr val="996633"/>
                </a:solidFill>
                <a:latin typeface="Comic Sans MS" panose="030F0702030302020204" pitchFamily="66" charset="0"/>
              </a:rPr>
              <a:t>2</a:t>
            </a:r>
            <a:r>
              <a:rPr lang="ru-RU" sz="1200" dirty="0">
                <a:solidFill>
                  <a:srgbClr val="996633"/>
                </a:solidFill>
                <a:latin typeface="Comic Sans MS" panose="030F0702030302020204" pitchFamily="66" charset="0"/>
              </a:rPr>
              <a:t>. </a:t>
            </a:r>
            <a:r>
              <a:rPr lang="ru-RU" sz="1200" dirty="0" smtClean="0">
                <a:solidFill>
                  <a:srgbClr val="996633"/>
                </a:solidFill>
                <a:latin typeface="Comic Sans MS" panose="030F0702030302020204" pitchFamily="66" charset="0"/>
              </a:rPr>
              <a:t>Очертания </a:t>
            </a:r>
            <a:r>
              <a:rPr lang="ru-RU" sz="1200" dirty="0">
                <a:solidFill>
                  <a:srgbClr val="996633"/>
                </a:solidFill>
                <a:latin typeface="Comic Sans MS" panose="030F0702030302020204" pitchFamily="66" charset="0"/>
              </a:rPr>
              <a:t>территории сложные. Берега сильно расчленены заливами и глубоко вдающимися </a:t>
            </a:r>
            <a:r>
              <a:rPr lang="ru-RU" sz="1200" dirty="0" smtClean="0">
                <a:solidFill>
                  <a:srgbClr val="996633"/>
                </a:solidFill>
                <a:latin typeface="Comic Sans MS" panose="030F0702030302020204" pitchFamily="66" charset="0"/>
              </a:rPr>
              <a:t>морями. Много полуостровов Наибольшая </a:t>
            </a:r>
            <a:r>
              <a:rPr lang="ru-RU" sz="1200" dirty="0">
                <a:solidFill>
                  <a:srgbClr val="996633"/>
                </a:solidFill>
                <a:latin typeface="Comic Sans MS" panose="030F0702030302020204" pitchFamily="66" charset="0"/>
              </a:rPr>
              <a:t>удаленность от морского побережья примерно 600 км, однако </a:t>
            </a:r>
            <a:r>
              <a:rPr lang="ru-RU" sz="1200" baseline="30000" dirty="0">
                <a:solidFill>
                  <a:srgbClr val="996633"/>
                </a:solidFill>
                <a:latin typeface="Comic Sans MS" panose="030F0702030302020204" pitchFamily="66" charset="0"/>
              </a:rPr>
              <a:t>3</a:t>
            </a:r>
            <a:r>
              <a:rPr lang="ru-RU" sz="1200" dirty="0">
                <a:solidFill>
                  <a:srgbClr val="996633"/>
                </a:solidFill>
                <a:latin typeface="Comic Sans MS" panose="030F0702030302020204" pitchFamily="66" charset="0"/>
              </a:rPr>
              <a:t>/</a:t>
            </a:r>
            <a:r>
              <a:rPr lang="ru-RU" sz="1200" baseline="-25000" dirty="0">
                <a:solidFill>
                  <a:srgbClr val="996633"/>
                </a:solidFill>
                <a:latin typeface="Comic Sans MS" panose="030F0702030302020204" pitchFamily="66" charset="0"/>
              </a:rPr>
              <a:t>4</a:t>
            </a:r>
            <a:r>
              <a:rPr lang="ru-RU" sz="1200" dirty="0">
                <a:solidFill>
                  <a:srgbClr val="996633"/>
                </a:solidFill>
                <a:latin typeface="Comic Sans MS" panose="030F0702030302020204" pitchFamily="66" charset="0"/>
              </a:rPr>
              <a:t> территории расположены от него не далее 300 км.</a:t>
            </a:r>
          </a:p>
          <a:p>
            <a:r>
              <a:rPr lang="ru-RU" sz="1200" dirty="0" smtClean="0">
                <a:solidFill>
                  <a:srgbClr val="996633"/>
                </a:solidFill>
                <a:latin typeface="Comic Sans MS" panose="030F0702030302020204" pitchFamily="66" charset="0"/>
              </a:rPr>
              <a:t>           Северное </a:t>
            </a:r>
            <a:r>
              <a:rPr lang="ru-RU" sz="1200" dirty="0">
                <a:solidFill>
                  <a:srgbClr val="996633"/>
                </a:solidFill>
                <a:latin typeface="Comic Sans MS" panose="030F0702030302020204" pitchFamily="66" charset="0"/>
              </a:rPr>
              <a:t>побережье Зарубежной Европы омывается водами Северного Ледовитого океана, остальная часть побережья — это берега Атлантического океана и его морей, которые оказывают огромное влияние на природу и хозяйственную деятельность </a:t>
            </a:r>
            <a:r>
              <a:rPr lang="ru-RU" sz="1200" dirty="0" smtClean="0">
                <a:solidFill>
                  <a:srgbClr val="996633"/>
                </a:solidFill>
                <a:latin typeface="Comic Sans MS" panose="030F0702030302020204" pitchFamily="66" charset="0"/>
              </a:rPr>
              <a:t>населения. Благодаря теплому Северо-Атлантическому течению, зимы в Европе мягкие Осадков выпадает от 500 до 1000 мм.</a:t>
            </a:r>
          </a:p>
          <a:p>
            <a:r>
              <a:rPr lang="ru-RU" sz="1200" dirty="0" smtClean="0">
                <a:solidFill>
                  <a:srgbClr val="996633"/>
                </a:solidFill>
                <a:latin typeface="Comic Sans MS" panose="030F0702030302020204" pitchFamily="66" charset="0"/>
              </a:rPr>
              <a:t>             Горные районы Европы богаты </a:t>
            </a:r>
            <a:r>
              <a:rPr lang="ru-RU" sz="1200" dirty="0">
                <a:solidFill>
                  <a:srgbClr val="996633"/>
                </a:solidFill>
                <a:latin typeface="Comic Sans MS" panose="030F0702030302020204" pitchFamily="66" charset="0"/>
              </a:rPr>
              <a:t>строительными материалами - мрамором, гранитом, травертином и др. В Карраре </a:t>
            </a:r>
            <a:r>
              <a:rPr lang="ru-RU" sz="1200" dirty="0" smtClean="0">
                <a:solidFill>
                  <a:srgbClr val="996633"/>
                </a:solidFill>
                <a:latin typeface="Comic Sans MS" panose="030F0702030302020204" pitchFamily="66" charset="0"/>
              </a:rPr>
              <a:t>(Италия) </a:t>
            </a:r>
            <a:r>
              <a:rPr lang="ru-RU" sz="1200" dirty="0">
                <a:solidFill>
                  <a:srgbClr val="996633"/>
                </a:solidFill>
                <a:latin typeface="Comic Sans MS" panose="030F0702030302020204" pitchFamily="66" charset="0"/>
              </a:rPr>
              <a:t>добывается знаменитый белый каррарский мрамор, который еще древними римлянами использовался для создания многих скульптур и отделки </a:t>
            </a:r>
            <a:r>
              <a:rPr lang="ru-RU" sz="1200" dirty="0" smtClean="0">
                <a:solidFill>
                  <a:srgbClr val="996633"/>
                </a:solidFill>
                <a:latin typeface="Comic Sans MS" panose="030F0702030302020204" pitchFamily="66" charset="0"/>
              </a:rPr>
              <a:t>зданий.</a:t>
            </a:r>
            <a:endParaRPr lang="ru-RU" sz="1200" dirty="0">
              <a:solidFill>
                <a:srgbClr val="996633"/>
              </a:solidFill>
              <a:latin typeface="Comic Sans MS" panose="030F0702030302020204" pitchFamily="66" charset="0"/>
            </a:endParaRPr>
          </a:p>
          <a:p>
            <a:r>
              <a:rPr lang="ru-RU" sz="1200" dirty="0">
                <a:solidFill>
                  <a:srgbClr val="996633"/>
                </a:solidFill>
                <a:latin typeface="Comic Sans MS" panose="030F0702030302020204" pitchFamily="66" charset="0"/>
              </a:rPr>
              <a:t> </a:t>
            </a:r>
          </a:p>
          <a:p>
            <a:r>
              <a:rPr lang="ru-RU" sz="1200" dirty="0" smtClean="0">
                <a:solidFill>
                  <a:srgbClr val="996633"/>
                </a:solidFill>
                <a:latin typeface="Comic Sans MS" panose="030F0702030302020204" pitchFamily="66" charset="0"/>
              </a:rPr>
              <a:t> </a:t>
            </a:r>
            <a:endParaRPr lang="ru-RU" sz="1200" dirty="0">
              <a:solidFill>
                <a:srgbClr val="996633"/>
              </a:solidFill>
              <a:latin typeface="Comic Sans MS" panose="030F0702030302020204" pitchFamily="66" charset="0"/>
            </a:endParaRPr>
          </a:p>
        </p:txBody>
      </p:sp>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38468"/>
          <a:stretch/>
        </p:blipFill>
        <p:spPr bwMode="auto">
          <a:xfrm>
            <a:off x="476736" y="1550145"/>
            <a:ext cx="3600400" cy="4846692"/>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7584263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79512" y="2477524"/>
            <a:ext cx="3240360" cy="1323439"/>
          </a:xfrm>
          <a:prstGeom prst="rect">
            <a:avLst/>
          </a:prstGeom>
        </p:spPr>
        <p:txBody>
          <a:bodyPr wrap="square">
            <a:spAutoFit/>
          </a:bodyPr>
          <a:lstStyle/>
          <a:p>
            <a:r>
              <a:rPr lang="ru-RU" sz="1600" dirty="0" smtClean="0">
                <a:solidFill>
                  <a:srgbClr val="996633"/>
                </a:solidFill>
                <a:latin typeface="Comic Sans MS" panose="030F0702030302020204" pitchFamily="66" charset="0"/>
              </a:rPr>
              <a:t>Жемчужина </a:t>
            </a:r>
            <a:r>
              <a:rPr lang="ru-RU" sz="1600" dirty="0">
                <a:solidFill>
                  <a:srgbClr val="996633"/>
                </a:solidFill>
                <a:latin typeface="Comic Sans MS" panose="030F0702030302020204" pitchFamily="66" charset="0"/>
              </a:rPr>
              <a:t>французской готической архитектуры — кафедральный собор </a:t>
            </a:r>
            <a:r>
              <a:rPr lang="ru-RU" sz="1600" dirty="0" err="1">
                <a:solidFill>
                  <a:srgbClr val="996633"/>
                </a:solidFill>
                <a:latin typeface="Comic Sans MS" panose="030F0702030302020204" pitchFamily="66" charset="0"/>
              </a:rPr>
              <a:t>Нотр</a:t>
            </a:r>
            <a:r>
              <a:rPr lang="ru-RU" sz="1600" dirty="0">
                <a:solidFill>
                  <a:srgbClr val="996633"/>
                </a:solidFill>
                <a:latin typeface="Comic Sans MS" panose="030F0702030302020204" pitchFamily="66" charset="0"/>
              </a:rPr>
              <a:t>-Дам де </a:t>
            </a:r>
            <a:r>
              <a:rPr lang="ru-RU" sz="1600" dirty="0" smtClean="0">
                <a:solidFill>
                  <a:srgbClr val="996633"/>
                </a:solidFill>
                <a:latin typeface="Comic Sans MS" panose="030F0702030302020204" pitchFamily="66" charset="0"/>
              </a:rPr>
              <a:t>Пари— </a:t>
            </a:r>
            <a:r>
              <a:rPr lang="ru-RU" sz="1600" dirty="0">
                <a:solidFill>
                  <a:srgbClr val="996633"/>
                </a:solidFill>
                <a:latin typeface="Comic Sans MS" panose="030F0702030302020204" pitchFamily="66" charset="0"/>
              </a:rPr>
              <a:t>Собор Парижской Богоматери.</a:t>
            </a:r>
          </a:p>
        </p:txBody>
      </p:sp>
      <p:sp>
        <p:nvSpPr>
          <p:cNvPr id="6" name="Объект 5"/>
          <p:cNvSpPr>
            <a:spLocks noGrp="1"/>
          </p:cNvSpPr>
          <p:nvPr>
            <p:ph idx="1"/>
          </p:nvPr>
        </p:nvSpPr>
        <p:spPr>
          <a:xfrm>
            <a:off x="518527" y="4524666"/>
            <a:ext cx="7770813" cy="2347512"/>
          </a:xfrm>
        </p:spPr>
        <p:txBody>
          <a:bodyPr/>
          <a:lstStyle/>
          <a:p>
            <a:r>
              <a:rPr lang="ru-RU" altLang="ru-RU" sz="2000" dirty="0" smtClean="0">
                <a:solidFill>
                  <a:srgbClr val="996633"/>
                </a:solidFill>
                <a:latin typeface="Comic Sans MS" panose="030F0702030302020204" pitchFamily="66" charset="0"/>
              </a:rPr>
              <a:t>              Западноевропейская </a:t>
            </a:r>
            <a:r>
              <a:rPr lang="ru-RU" altLang="ru-RU" sz="2000" dirty="0">
                <a:solidFill>
                  <a:srgbClr val="996633"/>
                </a:solidFill>
                <a:latin typeface="Comic Sans MS" panose="030F0702030302020204" pitchFamily="66" charset="0"/>
              </a:rPr>
              <a:t>культура- создание народов</a:t>
            </a:r>
            <a:r>
              <a:rPr lang="ru-RU" altLang="ru-RU" sz="2000" dirty="0" smtClean="0">
                <a:solidFill>
                  <a:srgbClr val="996633"/>
                </a:solidFill>
                <a:latin typeface="Comic Sans MS" panose="030F0702030302020204" pitchFamily="66" charset="0"/>
              </a:rPr>
              <a:t>, утвердивших </a:t>
            </a:r>
            <a:r>
              <a:rPr lang="ru-RU" altLang="ru-RU" sz="2000" dirty="0">
                <a:solidFill>
                  <a:srgbClr val="996633"/>
                </a:solidFill>
                <a:latin typeface="Comic Sans MS" panose="030F0702030302020204" pitchFamily="66" charset="0"/>
              </a:rPr>
              <a:t>своё национальное </a:t>
            </a:r>
            <a:r>
              <a:rPr lang="ru-RU" altLang="ru-RU" sz="2000" dirty="0" smtClean="0">
                <a:solidFill>
                  <a:srgbClr val="996633"/>
                </a:solidFill>
                <a:latin typeface="Comic Sans MS" panose="030F0702030302020204" pitchFamily="66" charset="0"/>
              </a:rPr>
              <a:t>бытие </a:t>
            </a:r>
            <a:r>
              <a:rPr lang="ru-RU" altLang="ru-RU" sz="2000" dirty="0">
                <a:solidFill>
                  <a:srgbClr val="996633"/>
                </a:solidFill>
                <a:latin typeface="Comic Sans MS" panose="030F0702030302020204" pitchFamily="66" charset="0"/>
              </a:rPr>
              <a:t>на развалинах античной цивилизации. Эта культура</a:t>
            </a:r>
            <a:r>
              <a:rPr lang="ru-RU" altLang="ru-RU" sz="2000" dirty="0" smtClean="0">
                <a:solidFill>
                  <a:srgbClr val="996633"/>
                </a:solidFill>
                <a:latin typeface="Comic Sans MS" panose="030F0702030302020204" pitchFamily="66" charset="0"/>
              </a:rPr>
              <a:t>, возникшая </a:t>
            </a:r>
            <a:r>
              <a:rPr lang="ru-RU" altLang="ru-RU" sz="2000" dirty="0">
                <a:solidFill>
                  <a:srgbClr val="996633"/>
                </a:solidFill>
                <a:latin typeface="Comic Sans MS" panose="030F0702030302020204" pitchFamily="66" charset="0"/>
              </a:rPr>
              <a:t>в средние века и достигшая величайшего расцвета в эпоху Возрождения</a:t>
            </a:r>
            <a:r>
              <a:rPr lang="ru-RU" altLang="ru-RU" sz="2000" dirty="0" smtClean="0">
                <a:solidFill>
                  <a:srgbClr val="996633"/>
                </a:solidFill>
                <a:latin typeface="Comic Sans MS" panose="030F0702030302020204" pitchFamily="66" charset="0"/>
              </a:rPr>
              <a:t>, внесла </a:t>
            </a:r>
            <a:r>
              <a:rPr lang="ru-RU" altLang="ru-RU" sz="2000" dirty="0">
                <a:solidFill>
                  <a:srgbClr val="996633"/>
                </a:solidFill>
                <a:latin typeface="Comic Sans MS" panose="030F0702030302020204" pitchFamily="66" charset="0"/>
              </a:rPr>
              <a:t>огромный вклад в культуру всего человечества.</a:t>
            </a:r>
          </a:p>
          <a:p>
            <a:endParaRPr lang="ru-RU" dirty="0"/>
          </a:p>
        </p:txBody>
      </p:sp>
      <p:pic>
        <p:nvPicPr>
          <p:cNvPr id="8" name="Picture 2" descr="C:\Users\АДМИН\Desktop\1273417048_sobor-parizh-bogomateri.jpg">
            <a:hlinkClick r:id="rId2"/>
          </p:cNvPr>
          <p:cNvPicPr>
            <a:picLocks noChangeAspect="1" noChangeArrowheads="1"/>
          </p:cNvPicPr>
          <p:nvPr/>
        </p:nvPicPr>
        <p:blipFill rotWithShape="1">
          <a:blip r:embed="rId3">
            <a:extLst>
              <a:ext uri="{28A0092B-C50C-407E-A947-70E740481C1C}">
                <a14:useLocalDpi xmlns:a14="http://schemas.microsoft.com/office/drawing/2010/main" xmlns="" val="0"/>
              </a:ext>
            </a:extLst>
          </a:blip>
          <a:srcRect b="12003"/>
          <a:stretch/>
        </p:blipFill>
        <p:spPr bwMode="auto">
          <a:xfrm>
            <a:off x="323528" y="576709"/>
            <a:ext cx="2880320" cy="1900815"/>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3" descr="C:\Users\АДМИН\Desktop\1273417001_cerkov-svjatogo-mikhaila-v.jpg">
            <a:hlinkClick r:id="rId4"/>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213938" y="902013"/>
            <a:ext cx="2613352" cy="1996025"/>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2" descr="C:\Users\АДМИН\Desktop\1273417038_kelnskijj-sobor-vysota-157-metrov.jpg">
            <a:hlinkClick r:id="rId4"/>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3540782" y="504632"/>
            <a:ext cx="2137122" cy="3296332"/>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Прямоугольник 6"/>
          <p:cNvSpPr/>
          <p:nvPr/>
        </p:nvSpPr>
        <p:spPr>
          <a:xfrm>
            <a:off x="5895578" y="3087951"/>
            <a:ext cx="3250072" cy="646331"/>
          </a:xfrm>
          <a:prstGeom prst="rect">
            <a:avLst/>
          </a:prstGeom>
        </p:spPr>
        <p:txBody>
          <a:bodyPr wrap="square">
            <a:spAutoFit/>
          </a:bodyPr>
          <a:lstStyle/>
          <a:p>
            <a:r>
              <a:rPr lang="ru-RU" altLang="ru-RU" dirty="0">
                <a:solidFill>
                  <a:srgbClr val="996633"/>
                </a:solidFill>
                <a:latin typeface="Comic Sans MS" panose="030F0702030302020204" pitchFamily="66" charset="0"/>
              </a:rPr>
              <a:t>Церковь святого </a:t>
            </a:r>
            <a:r>
              <a:rPr lang="ru-RU" altLang="ru-RU" dirty="0" smtClean="0">
                <a:solidFill>
                  <a:srgbClr val="996633"/>
                </a:solidFill>
                <a:latin typeface="Comic Sans MS" panose="030F0702030302020204" pitchFamily="66" charset="0"/>
              </a:rPr>
              <a:t>Михаила в </a:t>
            </a:r>
            <a:r>
              <a:rPr lang="ru-RU" altLang="ru-RU" dirty="0" err="1">
                <a:solidFill>
                  <a:srgbClr val="996633"/>
                </a:solidFill>
                <a:latin typeface="Comic Sans MS" panose="030F0702030302020204" pitchFamily="66" charset="0"/>
              </a:rPr>
              <a:t>Хильдесхайме</a:t>
            </a:r>
            <a:r>
              <a:rPr lang="ru-RU" altLang="ru-RU" dirty="0">
                <a:solidFill>
                  <a:srgbClr val="996633"/>
                </a:solidFill>
                <a:latin typeface="Comic Sans MS" panose="030F0702030302020204" pitchFamily="66" charset="0"/>
              </a:rPr>
              <a:t>, Германия.</a:t>
            </a:r>
          </a:p>
        </p:txBody>
      </p:sp>
      <p:sp>
        <p:nvSpPr>
          <p:cNvPr id="12" name="Прямоугольник 11"/>
          <p:cNvSpPr/>
          <p:nvPr/>
        </p:nvSpPr>
        <p:spPr>
          <a:xfrm>
            <a:off x="3600636" y="3775509"/>
            <a:ext cx="2082621" cy="369332"/>
          </a:xfrm>
          <a:prstGeom prst="rect">
            <a:avLst/>
          </a:prstGeom>
        </p:spPr>
        <p:txBody>
          <a:bodyPr wrap="none">
            <a:spAutoFit/>
          </a:bodyPr>
          <a:lstStyle/>
          <a:p>
            <a:r>
              <a:rPr lang="ru-RU" altLang="ru-RU" dirty="0">
                <a:solidFill>
                  <a:srgbClr val="996633"/>
                </a:solidFill>
                <a:latin typeface="Comic Sans MS" panose="030F0702030302020204" pitchFamily="66" charset="0"/>
              </a:rPr>
              <a:t>Кёльнский собор</a:t>
            </a:r>
          </a:p>
        </p:txBody>
      </p:sp>
    </p:spTree>
    <p:extLst>
      <p:ext uri="{BB962C8B-B14F-4D97-AF65-F5344CB8AC3E}">
        <p14:creationId xmlns:p14="http://schemas.microsoft.com/office/powerpoint/2010/main" xmlns="" val="19760461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38435" y="-14436"/>
            <a:ext cx="7770813" cy="1433513"/>
          </a:xfrm>
        </p:spPr>
        <p:txBody>
          <a:bodyPr>
            <a:normAutofit fontScale="90000"/>
          </a:bodyPr>
          <a:lstStyle/>
          <a:p>
            <a:r>
              <a:rPr lang="ru-RU" dirty="0" smtClean="0">
                <a:solidFill>
                  <a:srgbClr val="996633"/>
                </a:solidFill>
                <a:latin typeface="Comic Sans MS" pitchFamily="66" charset="0"/>
              </a:rPr>
              <a:t>Географическое положение Австралии</a:t>
            </a:r>
            <a:endParaRPr lang="ru-RU" dirty="0">
              <a:solidFill>
                <a:srgbClr val="996633"/>
              </a:solidFill>
              <a:latin typeface="Comic Sans MS" pitchFamily="66" charset="0"/>
            </a:endParaRPr>
          </a:p>
        </p:txBody>
      </p:sp>
      <p:sp>
        <p:nvSpPr>
          <p:cNvPr id="3" name="Содержимое 2"/>
          <p:cNvSpPr>
            <a:spLocks noGrp="1"/>
          </p:cNvSpPr>
          <p:nvPr>
            <p:ph idx="1"/>
          </p:nvPr>
        </p:nvSpPr>
        <p:spPr>
          <a:xfrm>
            <a:off x="4355976" y="1772816"/>
            <a:ext cx="4405785" cy="3981173"/>
          </a:xfrm>
        </p:spPr>
        <p:txBody>
          <a:bodyPr>
            <a:normAutofit fontScale="62500" lnSpcReduction="20000"/>
          </a:bodyPr>
          <a:lstStyle/>
          <a:p>
            <a:pPr>
              <a:buNone/>
            </a:pPr>
            <a:r>
              <a:rPr lang="ru-RU" dirty="0" smtClean="0">
                <a:latin typeface="Comic Sans MS" pitchFamily="66" charset="0"/>
              </a:rPr>
              <a:t>         </a:t>
            </a:r>
            <a:r>
              <a:rPr lang="ru-RU" dirty="0" smtClean="0">
                <a:solidFill>
                  <a:srgbClr val="996633"/>
                </a:solidFill>
                <a:latin typeface="Comic Sans MS" pitchFamily="66" charset="0"/>
              </a:rPr>
              <a:t>Австралия (от лат. </a:t>
            </a:r>
            <a:r>
              <a:rPr lang="ru-RU" i="1" dirty="0" smtClean="0">
                <a:solidFill>
                  <a:srgbClr val="996633"/>
                </a:solidFill>
                <a:latin typeface="Comic Sans MS" pitchFamily="66" charset="0"/>
              </a:rPr>
              <a:t>australis</a:t>
            </a:r>
            <a:r>
              <a:rPr lang="ru-RU" dirty="0" smtClean="0">
                <a:solidFill>
                  <a:srgbClr val="996633"/>
                </a:solidFill>
                <a:latin typeface="Comic Sans MS" pitchFamily="66" charset="0"/>
              </a:rPr>
              <a:t> — «южный») —материк, расположенный в Восточном и Южном полушариях Земли. Европейцы заинтересовались этим регионом в 16 в., когда географы предположили, что где-то между Африкой и Южной Америкой должен существовать массив суши. Открытие этого материка европейцами произошло в ходе поиска морских путей в Индию. </a:t>
            </a:r>
            <a:endParaRPr lang="ru-RU" dirty="0">
              <a:solidFill>
                <a:srgbClr val="996633"/>
              </a:solidFill>
              <a:latin typeface="Comic Sans MS" pitchFamily="66" charset="0"/>
            </a:endParaRPr>
          </a:p>
        </p:txBody>
      </p:sp>
      <p:pic>
        <p:nvPicPr>
          <p:cNvPr id="7" name="Picture 2"/>
          <p:cNvPicPr>
            <a:picLocks noGrp="1" noChangeAspect="1"/>
          </p:cNvPicPr>
          <p:nvPr/>
        </p:nvPicPr>
        <p:blipFill rotWithShape="1">
          <a:blip r:embed="rId2" cstate="print">
            <a:clrChange>
              <a:clrFrom>
                <a:srgbClr val="FFF2E3"/>
              </a:clrFrom>
              <a:clrTo>
                <a:srgbClr val="FFF2E3">
                  <a:alpha val="0"/>
                </a:srgbClr>
              </a:clrTo>
            </a:clrChange>
            <a:extLst>
              <a:ext uri="{28A0092B-C50C-407E-A947-70E740481C1C}">
                <a14:useLocalDpi xmlns:a14="http://schemas.microsoft.com/office/drawing/2010/main" xmlns="" val="0"/>
              </a:ext>
            </a:extLst>
          </a:blip>
          <a:srcRect r="16829"/>
          <a:stretch/>
        </p:blipFill>
        <p:spPr bwMode="auto">
          <a:xfrm>
            <a:off x="179512" y="1772816"/>
            <a:ext cx="4429319" cy="4392488"/>
          </a:xfrm>
          <a:prstGeom prst="rect">
            <a:avLst/>
          </a:prstGeom>
          <a:noFill/>
          <a:ln w="9525">
            <a:noFill/>
            <a:miter lim="800000"/>
            <a:headEnd/>
            <a:tailEnd/>
          </a:ln>
          <a:effectLst>
            <a:softEdge rad="31750"/>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АДМИН\Desktop\2а_99587.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31841" y="495878"/>
            <a:ext cx="1967951" cy="2472553"/>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3" name="Picture 3" descr="C:\Users\АДМИН\Desktop\FileDavid_de_Michelangelo_2.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283968" y="260648"/>
            <a:ext cx="3816424" cy="5357397"/>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251520" y="3614763"/>
            <a:ext cx="3672408" cy="2031325"/>
          </a:xfrm>
          <a:prstGeom prst="rect">
            <a:avLst/>
          </a:prstGeom>
          <a:noFill/>
        </p:spPr>
        <p:txBody>
          <a:bodyPr wrap="square" rtlCol="0">
            <a:spAutoFit/>
          </a:bodyPr>
          <a:lstStyle/>
          <a:p>
            <a:r>
              <a:rPr lang="ru-RU" dirty="0" smtClean="0">
                <a:solidFill>
                  <a:srgbClr val="996633"/>
                </a:solidFill>
                <a:latin typeface="Comic Sans MS" pitchFamily="66" charset="0"/>
              </a:rPr>
              <a:t>Микеланджело Буонарроти (1475-1564) считал себя только скульптором, что, однако, не помешало ему, истинному сыну Возрождения, быть и великим живописцем и архитектором.</a:t>
            </a:r>
            <a:endParaRPr lang="ru-RU" dirty="0">
              <a:solidFill>
                <a:srgbClr val="996633"/>
              </a:solidFill>
              <a:latin typeface="Comic Sans MS" pitchFamily="66" charset="0"/>
            </a:endParaRPr>
          </a:p>
        </p:txBody>
      </p:sp>
      <p:sp>
        <p:nvSpPr>
          <p:cNvPr id="3" name="TextBox 2"/>
          <p:cNvSpPr txBox="1"/>
          <p:nvPr/>
        </p:nvSpPr>
        <p:spPr>
          <a:xfrm>
            <a:off x="4521986" y="5923087"/>
            <a:ext cx="3600400" cy="369332"/>
          </a:xfrm>
          <a:prstGeom prst="rect">
            <a:avLst/>
          </a:prstGeom>
          <a:noFill/>
        </p:spPr>
        <p:txBody>
          <a:bodyPr wrap="square" rtlCol="0">
            <a:spAutoFit/>
          </a:bodyPr>
          <a:lstStyle/>
          <a:p>
            <a:pPr algn="ctr"/>
            <a:r>
              <a:rPr lang="ru-RU" dirty="0" smtClean="0">
                <a:solidFill>
                  <a:srgbClr val="996633"/>
                </a:solidFill>
                <a:latin typeface="Comic Sans MS" pitchFamily="66" charset="0"/>
              </a:rPr>
              <a:t>Скульптура  Давида</a:t>
            </a:r>
            <a:endParaRPr lang="ru-RU" dirty="0">
              <a:solidFill>
                <a:srgbClr val="996633"/>
              </a:solidFill>
              <a:latin typeface="Comic Sans MS" pitchFamily="66" charset="0"/>
            </a:endParaRPr>
          </a:p>
        </p:txBody>
      </p:sp>
      <p:sp>
        <p:nvSpPr>
          <p:cNvPr id="4" name="TextBox 3"/>
          <p:cNvSpPr txBox="1"/>
          <p:nvPr/>
        </p:nvSpPr>
        <p:spPr>
          <a:xfrm>
            <a:off x="395536" y="2968432"/>
            <a:ext cx="3528392" cy="646331"/>
          </a:xfrm>
          <a:prstGeom prst="rect">
            <a:avLst/>
          </a:prstGeom>
          <a:noFill/>
        </p:spPr>
        <p:txBody>
          <a:bodyPr wrap="square" rtlCol="0">
            <a:spAutoFit/>
          </a:bodyPr>
          <a:lstStyle/>
          <a:p>
            <a:r>
              <a:rPr lang="ru-RU" dirty="0" smtClean="0">
                <a:solidFill>
                  <a:srgbClr val="996633"/>
                </a:solidFill>
                <a:latin typeface="Comic Sans MS" pitchFamily="66" charset="0"/>
              </a:rPr>
              <a:t>Микеланджело Буонарроти. Автопортрет</a:t>
            </a:r>
            <a:endParaRPr lang="ru-RU" dirty="0">
              <a:solidFill>
                <a:srgbClr val="996633"/>
              </a:solidFill>
              <a:latin typeface="Comic Sans MS" pitchFamily="66" charset="0"/>
            </a:endParaRPr>
          </a:p>
        </p:txBody>
      </p:sp>
    </p:spTree>
    <p:extLst>
      <p:ext uri="{BB962C8B-B14F-4D97-AF65-F5344CB8AC3E}">
        <p14:creationId xmlns:p14="http://schemas.microsoft.com/office/powerpoint/2010/main" xmlns="" val="36934192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АДМИН\Desktop\image001[1].jpg">
            <a:hlinkClick r:id="rId3"/>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51050" y="539220"/>
            <a:ext cx="3229746" cy="4833995"/>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Скругленный прямоугольник 5">
            <a:hlinkClick r:id="rId5" action="ppaction://hlinksldjump"/>
          </p:cNvPr>
          <p:cNvSpPr/>
          <p:nvPr/>
        </p:nvSpPr>
        <p:spPr bwMode="auto">
          <a:xfrm>
            <a:off x="7524328" y="6381328"/>
            <a:ext cx="1296144" cy="360040"/>
          </a:xfrm>
          <a:prstGeom prst="roundRect">
            <a:avLst/>
          </a:prstGeom>
          <a:ln>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r>
              <a:rPr kumimoji="0" lang="ru-RU" i="0" u="none" strike="noStrike" cap="none" normalizeH="0" baseline="0" dirty="0" smtClean="0">
                <a:ln>
                  <a:noFill/>
                </a:ln>
                <a:solidFill>
                  <a:srgbClr val="996633"/>
                </a:solidFill>
                <a:effectLst/>
                <a:latin typeface="Comic Sans MS" panose="030F0702030302020204" pitchFamily="66" charset="0"/>
              </a:rPr>
              <a:t>выход</a:t>
            </a:r>
          </a:p>
        </p:txBody>
      </p:sp>
      <p:sp>
        <p:nvSpPr>
          <p:cNvPr id="11" name="Прямоугольник 10"/>
          <p:cNvSpPr/>
          <p:nvPr/>
        </p:nvSpPr>
        <p:spPr>
          <a:xfrm>
            <a:off x="4572000" y="764704"/>
            <a:ext cx="3167996" cy="5078313"/>
          </a:xfrm>
          <a:prstGeom prst="rect">
            <a:avLst/>
          </a:prstGeom>
        </p:spPr>
        <p:txBody>
          <a:bodyPr wrap="square">
            <a:spAutoFit/>
          </a:bodyPr>
          <a:lstStyle/>
          <a:p>
            <a:r>
              <a:rPr lang="ru-RU" dirty="0" smtClean="0">
                <a:solidFill>
                  <a:srgbClr val="996633"/>
                </a:solidFill>
                <a:latin typeface="Comic Sans MS" panose="030F0702030302020204" pitchFamily="66" charset="0"/>
              </a:rPr>
              <a:t>В истории человечества нелегко найти другую столь же гениальную личность, как основоположник искусства Высокого Возрождения Леонардо да Винчи(1452-1519). Одним из выдающихся произведений мастера  является портрет молодой женщины под названием «Джоконда»  или «Мона Лиза». Трудно объяснить. как удалось мастеру передать её загадочную, словно скользящую улыбку.</a:t>
            </a:r>
            <a:endParaRPr lang="ru-RU" dirty="0">
              <a:solidFill>
                <a:srgbClr val="996633"/>
              </a:solidFill>
              <a:latin typeface="Comic Sans MS" panose="030F0702030302020204" pitchFamily="66" charset="0"/>
            </a:endParaRPr>
          </a:p>
        </p:txBody>
      </p:sp>
      <p:sp>
        <p:nvSpPr>
          <p:cNvPr id="9" name="TextBox 8"/>
          <p:cNvSpPr txBox="1"/>
          <p:nvPr/>
        </p:nvSpPr>
        <p:spPr>
          <a:xfrm>
            <a:off x="971600" y="5517232"/>
            <a:ext cx="3009196" cy="369332"/>
          </a:xfrm>
          <a:prstGeom prst="rect">
            <a:avLst/>
          </a:prstGeom>
          <a:noFill/>
        </p:spPr>
        <p:txBody>
          <a:bodyPr wrap="square" rtlCol="0">
            <a:spAutoFit/>
          </a:bodyPr>
          <a:lstStyle/>
          <a:p>
            <a:pPr algn="ctr"/>
            <a:r>
              <a:rPr lang="ru-RU" dirty="0" smtClean="0">
                <a:solidFill>
                  <a:srgbClr val="996633"/>
                </a:solidFill>
                <a:latin typeface="Comic Sans MS" pitchFamily="66" charset="0"/>
              </a:rPr>
              <a:t>«Джоконда»</a:t>
            </a:r>
            <a:endParaRPr lang="ru-RU" dirty="0">
              <a:solidFill>
                <a:srgbClr val="996633"/>
              </a:solidFill>
              <a:latin typeface="Comic Sans MS" pitchFamily="66" charset="0"/>
            </a:endParaRPr>
          </a:p>
        </p:txBody>
      </p:sp>
    </p:spTree>
    <p:extLst>
      <p:ext uri="{BB962C8B-B14F-4D97-AF65-F5344CB8AC3E}">
        <p14:creationId xmlns:p14="http://schemas.microsoft.com/office/powerpoint/2010/main" xmlns="" val="11457933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BEBA8EAE-BF5A-486C-A8C5-ECC9F3942E4B}">
                <a14:imgProps xmlns:a14="http://schemas.microsoft.com/office/drawing/2010/main" xmlns="">
                  <a14:imgLayer r:embed="rId4">
                    <a14:imgEffect>
                      <a14:artisticChalkSketch/>
                    </a14:imgEffect>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611560" y="1817111"/>
            <a:ext cx="2053948" cy="2547995"/>
          </a:xfrm>
          <a:prstGeom prst="rect">
            <a:avLst/>
          </a:prstGeom>
        </p:spPr>
      </p:pic>
      <p:sp>
        <p:nvSpPr>
          <p:cNvPr id="3" name="TextBox 2"/>
          <p:cNvSpPr txBox="1"/>
          <p:nvPr/>
        </p:nvSpPr>
        <p:spPr>
          <a:xfrm>
            <a:off x="641688" y="4426313"/>
            <a:ext cx="1993691" cy="1200329"/>
          </a:xfrm>
          <a:prstGeom prst="rect">
            <a:avLst/>
          </a:prstGeom>
          <a:noFill/>
        </p:spPr>
        <p:txBody>
          <a:bodyPr wrap="square" rtlCol="0">
            <a:spAutoFit/>
          </a:bodyPr>
          <a:lstStyle/>
          <a:p>
            <a:r>
              <a:rPr lang="ru-RU" dirty="0" smtClean="0">
                <a:solidFill>
                  <a:srgbClr val="996633"/>
                </a:solidFill>
                <a:latin typeface="Comic Sans MS" pitchFamily="66" charset="0"/>
              </a:rPr>
              <a:t>Египтянки. Музыканты</a:t>
            </a:r>
          </a:p>
          <a:p>
            <a:r>
              <a:rPr lang="ru-RU" dirty="0" smtClean="0">
                <a:solidFill>
                  <a:srgbClr val="996633"/>
                </a:solidFill>
                <a:latin typeface="Comic Sans MS" pitchFamily="66" charset="0"/>
              </a:rPr>
              <a:t> </a:t>
            </a:r>
            <a:r>
              <a:rPr lang="ru-RU" dirty="0" err="1" smtClean="0">
                <a:solidFill>
                  <a:srgbClr val="996633"/>
                </a:solidFill>
                <a:latin typeface="Comic Sans MS" pitchFamily="66" charset="0"/>
              </a:rPr>
              <a:t>Харитошкина</a:t>
            </a:r>
            <a:r>
              <a:rPr lang="ru-RU" dirty="0" smtClean="0">
                <a:solidFill>
                  <a:srgbClr val="996633"/>
                </a:solidFill>
                <a:latin typeface="Comic Sans MS" pitchFamily="66" charset="0"/>
              </a:rPr>
              <a:t> Мария</a:t>
            </a:r>
            <a:r>
              <a:rPr lang="ru-RU" dirty="0" smtClean="0">
                <a:solidFill>
                  <a:srgbClr val="996633"/>
                </a:solidFill>
                <a:latin typeface="Comic Sans MS" pitchFamily="66" charset="0"/>
              </a:rPr>
              <a:t>, 9класс</a:t>
            </a:r>
            <a:endParaRPr lang="ru-RU" dirty="0">
              <a:solidFill>
                <a:srgbClr val="996633"/>
              </a:solidFill>
              <a:latin typeface="Comic Sans MS" pitchFamily="66" charset="0"/>
            </a:endParaRPr>
          </a:p>
        </p:txBody>
      </p:sp>
      <p:sp>
        <p:nvSpPr>
          <p:cNvPr id="4" name="TextBox 3"/>
          <p:cNvSpPr txBox="1"/>
          <p:nvPr/>
        </p:nvSpPr>
        <p:spPr>
          <a:xfrm>
            <a:off x="1043608" y="476672"/>
            <a:ext cx="7344816" cy="461665"/>
          </a:xfrm>
          <a:prstGeom prst="rect">
            <a:avLst/>
          </a:prstGeom>
          <a:noFill/>
        </p:spPr>
        <p:txBody>
          <a:bodyPr wrap="square" rtlCol="0">
            <a:spAutoFit/>
          </a:bodyPr>
          <a:lstStyle/>
          <a:p>
            <a:pPr algn="ctr"/>
            <a:r>
              <a:rPr lang="ru-RU" sz="2400" b="1" dirty="0" smtClean="0">
                <a:solidFill>
                  <a:srgbClr val="996633"/>
                </a:solidFill>
                <a:latin typeface="Comic Sans MS" pitchFamily="66" charset="0"/>
              </a:rPr>
              <a:t>Зарисовки по мотивам Древнего Египта</a:t>
            </a:r>
            <a:endParaRPr lang="ru-RU" sz="2400" b="1" dirty="0">
              <a:solidFill>
                <a:srgbClr val="996633"/>
              </a:solidFill>
              <a:latin typeface="Comic Sans MS" pitchFamily="66" charset="0"/>
            </a:endParaRPr>
          </a:p>
        </p:txBody>
      </p:sp>
      <p:pic>
        <p:nvPicPr>
          <p:cNvPr id="1026" name="Picture 2" descr="D:\2014-01-15\DSC01853.JPG"/>
          <p:cNvPicPr>
            <a:picLocks noChangeAspect="1" noChangeArrowheads="1"/>
          </p:cNvPicPr>
          <p:nvPr/>
        </p:nvPicPr>
        <p:blipFill>
          <a:blip r:embed="rId5" cstate="print">
            <a:extLst>
              <a:ext uri="{BEBA8EAE-BF5A-486C-A8C5-ECC9F3942E4B}">
                <a14:imgProps xmlns:a14="http://schemas.microsoft.com/office/drawing/2010/main" xmlns="">
                  <a14:imgLayer r:embed="rId6">
                    <a14:imgEffect>
                      <a14:artisticChalkSketch/>
                    </a14:imgEffect>
                    <a14:imgEffect>
                      <a14:brightnessContrast bright="20000" contrast="40000"/>
                    </a14:imgEffect>
                  </a14:imgLayer>
                </a14:imgProps>
              </a:ext>
              <a:ext uri="{28A0092B-C50C-407E-A947-70E740481C1C}">
                <a14:useLocalDpi xmlns:a14="http://schemas.microsoft.com/office/drawing/2010/main" xmlns="" val="0"/>
              </a:ext>
            </a:extLst>
          </a:blip>
          <a:stretch>
            <a:fillRect/>
          </a:stretch>
        </p:blipFill>
        <p:spPr bwMode="auto">
          <a:xfrm rot="5400000">
            <a:off x="2707276" y="1630989"/>
            <a:ext cx="3165000" cy="2303233"/>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3431492" y="4513868"/>
            <a:ext cx="1716571" cy="1200329"/>
          </a:xfrm>
          <a:prstGeom prst="rect">
            <a:avLst/>
          </a:prstGeom>
          <a:noFill/>
        </p:spPr>
        <p:txBody>
          <a:bodyPr wrap="square" rtlCol="0">
            <a:spAutoFit/>
          </a:bodyPr>
          <a:lstStyle/>
          <a:p>
            <a:r>
              <a:rPr lang="ru-RU" dirty="0" smtClean="0">
                <a:solidFill>
                  <a:srgbClr val="996633"/>
                </a:solidFill>
                <a:latin typeface="Comic Sans MS" pitchFamily="66" charset="0"/>
              </a:rPr>
              <a:t>Жрец .</a:t>
            </a:r>
          </a:p>
          <a:p>
            <a:r>
              <a:rPr lang="ru-RU" dirty="0" err="1" smtClean="0">
                <a:solidFill>
                  <a:srgbClr val="996633"/>
                </a:solidFill>
                <a:latin typeface="Comic Sans MS" pitchFamily="66" charset="0"/>
              </a:rPr>
              <a:t>Палагута</a:t>
            </a:r>
            <a:r>
              <a:rPr lang="ru-RU" dirty="0" smtClean="0">
                <a:solidFill>
                  <a:srgbClr val="996633"/>
                </a:solidFill>
                <a:latin typeface="Comic Sans MS" pitchFamily="66" charset="0"/>
              </a:rPr>
              <a:t> Артём,</a:t>
            </a:r>
          </a:p>
          <a:p>
            <a:r>
              <a:rPr lang="ru-RU" dirty="0" smtClean="0">
                <a:solidFill>
                  <a:srgbClr val="996633"/>
                </a:solidFill>
                <a:latin typeface="Comic Sans MS" pitchFamily="66" charset="0"/>
              </a:rPr>
              <a:t>5класс</a:t>
            </a:r>
            <a:endParaRPr lang="ru-RU" dirty="0">
              <a:solidFill>
                <a:srgbClr val="996633"/>
              </a:solidFill>
              <a:latin typeface="Comic Sans MS" pitchFamily="66" charset="0"/>
            </a:endParaRPr>
          </a:p>
        </p:txBody>
      </p:sp>
      <p:pic>
        <p:nvPicPr>
          <p:cNvPr id="1027" name="Picture 3" descr="D:\2014-01-15\DSC01854.JPG"/>
          <p:cNvPicPr>
            <a:picLocks noChangeAspect="1" noChangeArrowheads="1"/>
          </p:cNvPicPr>
          <p:nvPr/>
        </p:nvPicPr>
        <p:blipFill rotWithShape="1">
          <a:blip r:embed="rId7" cstate="print">
            <a:extLst>
              <a:ext uri="{BEBA8EAE-BF5A-486C-A8C5-ECC9F3942E4B}">
                <a14:imgProps xmlns:a14="http://schemas.microsoft.com/office/drawing/2010/main" xmlns="">
                  <a14:imgLayer r:embed="rId8">
                    <a14:imgEffect>
                      <a14:artisticPaintStrokes/>
                    </a14:imgEffect>
                    <a14:imgEffect>
                      <a14:brightnessContrast bright="40000" contrast="40000"/>
                    </a14:imgEffect>
                  </a14:imgLayer>
                </a14:imgProps>
              </a:ext>
              <a:ext uri="{28A0092B-C50C-407E-A947-70E740481C1C}">
                <a14:useLocalDpi xmlns:a14="http://schemas.microsoft.com/office/drawing/2010/main" xmlns="" val="0"/>
              </a:ext>
            </a:extLst>
          </a:blip>
          <a:srcRect l="12134" t="21055" b="1"/>
          <a:stretch/>
        </p:blipFill>
        <p:spPr bwMode="auto">
          <a:xfrm>
            <a:off x="5980893" y="2413698"/>
            <a:ext cx="2587966" cy="204916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5980893" y="4548620"/>
            <a:ext cx="2587966" cy="923330"/>
          </a:xfrm>
          <a:prstGeom prst="rect">
            <a:avLst/>
          </a:prstGeom>
          <a:noFill/>
        </p:spPr>
        <p:txBody>
          <a:bodyPr wrap="square" rtlCol="0">
            <a:spAutoFit/>
          </a:bodyPr>
          <a:lstStyle/>
          <a:p>
            <a:r>
              <a:rPr lang="ru-RU" dirty="0" smtClean="0">
                <a:solidFill>
                  <a:srgbClr val="996633"/>
                </a:solidFill>
                <a:latin typeface="Comic Sans MS" pitchFamily="66" charset="0"/>
              </a:rPr>
              <a:t>Воин.</a:t>
            </a:r>
          </a:p>
          <a:p>
            <a:r>
              <a:rPr lang="ru-RU" dirty="0" smtClean="0">
                <a:solidFill>
                  <a:srgbClr val="996633"/>
                </a:solidFill>
                <a:latin typeface="Comic Sans MS" pitchFamily="66" charset="0"/>
              </a:rPr>
              <a:t>Ковалёв Матвей,</a:t>
            </a:r>
          </a:p>
          <a:p>
            <a:r>
              <a:rPr lang="ru-RU" dirty="0" smtClean="0">
                <a:solidFill>
                  <a:srgbClr val="996633"/>
                </a:solidFill>
                <a:latin typeface="Comic Sans MS" pitchFamily="66" charset="0"/>
              </a:rPr>
              <a:t>5класс </a:t>
            </a:r>
            <a:endParaRPr lang="ru-RU" dirty="0">
              <a:solidFill>
                <a:srgbClr val="996633"/>
              </a:solidFill>
              <a:latin typeface="Comic Sans MS" pitchFamily="66" charset="0"/>
            </a:endParaRPr>
          </a:p>
        </p:txBody>
      </p:sp>
    </p:spTree>
    <p:extLst>
      <p:ext uri="{BB962C8B-B14F-4D97-AF65-F5344CB8AC3E}">
        <p14:creationId xmlns:p14="http://schemas.microsoft.com/office/powerpoint/2010/main" xmlns="" val="8294918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X:\культуры мира рисунки детей\DSC01818.JPG"/>
          <p:cNvPicPr>
            <a:picLocks noChangeAspect="1" noChangeArrowheads="1"/>
          </p:cNvPicPr>
          <p:nvPr/>
        </p:nvPicPr>
        <p:blipFill rotWithShape="1">
          <a:blip r:embed="rId2" cstate="print">
            <a:extLst>
              <a:ext uri="{BEBA8EAE-BF5A-486C-A8C5-ECC9F3942E4B}">
                <a14:imgProps xmlns:a14="http://schemas.microsoft.com/office/drawing/2010/main" xmlns="">
                  <a14:imgLayer r:embed="rId3">
                    <a14:imgEffect>
                      <a14:artisticPhotocopy/>
                    </a14:imgEffect>
                  </a14:imgLayer>
                </a14:imgProps>
              </a:ext>
              <a:ext uri="{28A0092B-C50C-407E-A947-70E740481C1C}">
                <a14:useLocalDpi xmlns:a14="http://schemas.microsoft.com/office/drawing/2010/main" xmlns="" val="0"/>
              </a:ext>
            </a:extLst>
          </a:blip>
          <a:srcRect l="1731" t="31259" r="36286" b="10502"/>
          <a:stretch/>
        </p:blipFill>
        <p:spPr bwMode="auto">
          <a:xfrm rot="5400000">
            <a:off x="28262" y="2375907"/>
            <a:ext cx="4190930" cy="2592287"/>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3" name="Picture 9" descr="X:\культуры мира рисунки детей\дельфины.jpg"/>
          <p:cNvPicPr>
            <a:picLocks noChangeAspect="1" noChangeArrowheads="1"/>
          </p:cNvPicPr>
          <p:nvPr/>
        </p:nvPicPr>
        <p:blipFill rotWithShape="1">
          <a:blip r:embed="rId4" cstate="print">
            <a:extLst>
              <a:ext uri="{BEBA8EAE-BF5A-486C-A8C5-ECC9F3942E4B}">
                <a14:imgProps xmlns:a14="http://schemas.microsoft.com/office/drawing/2010/main" xmlns="">
                  <a14:imgLayer r:embed="rId5">
                    <a14:imgEffect>
                      <a14:artisticPlasticWrap/>
                    </a14:imgEffect>
                    <a14:imgEffect>
                      <a14:saturation sat="300000"/>
                    </a14:imgEffect>
                    <a14:imgEffect>
                      <a14:brightnessContrast bright="40000" contrast="-40000"/>
                    </a14:imgEffect>
                  </a14:imgLayer>
                </a14:imgProps>
              </a:ext>
              <a:ext uri="{28A0092B-C50C-407E-A947-70E740481C1C}">
                <a14:useLocalDpi xmlns:a14="http://schemas.microsoft.com/office/drawing/2010/main" xmlns="" val="0"/>
              </a:ext>
            </a:extLst>
          </a:blip>
          <a:srcRect l="1608" t="11131" r="4541" b="10502"/>
          <a:stretch/>
        </p:blipFill>
        <p:spPr bwMode="auto">
          <a:xfrm>
            <a:off x="4572000" y="1306312"/>
            <a:ext cx="3607481" cy="2308007"/>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539552" y="476672"/>
            <a:ext cx="7992888" cy="461665"/>
          </a:xfrm>
          <a:prstGeom prst="rect">
            <a:avLst/>
          </a:prstGeom>
          <a:noFill/>
        </p:spPr>
        <p:txBody>
          <a:bodyPr wrap="square" rtlCol="0">
            <a:spAutoFit/>
          </a:bodyPr>
          <a:lstStyle/>
          <a:p>
            <a:r>
              <a:rPr lang="ru-RU" sz="2400" b="1" dirty="0" smtClean="0">
                <a:solidFill>
                  <a:srgbClr val="996633"/>
                </a:solidFill>
                <a:latin typeface="Comic Sans MS" pitchFamily="66" charset="0"/>
              </a:rPr>
              <a:t>Работы по мотивам крито-микенской культуры</a:t>
            </a:r>
            <a:endParaRPr lang="ru-RU" sz="2400" b="1" dirty="0">
              <a:solidFill>
                <a:srgbClr val="996633"/>
              </a:solidFill>
              <a:latin typeface="Comic Sans MS" pitchFamily="66" charset="0"/>
            </a:endParaRPr>
          </a:p>
        </p:txBody>
      </p:sp>
      <p:sp>
        <p:nvSpPr>
          <p:cNvPr id="6" name="TextBox 5"/>
          <p:cNvSpPr txBox="1"/>
          <p:nvPr/>
        </p:nvSpPr>
        <p:spPr>
          <a:xfrm>
            <a:off x="4427984" y="3672050"/>
            <a:ext cx="3607481" cy="646331"/>
          </a:xfrm>
          <a:prstGeom prst="rect">
            <a:avLst/>
          </a:prstGeom>
          <a:noFill/>
        </p:spPr>
        <p:txBody>
          <a:bodyPr wrap="square" rtlCol="0">
            <a:spAutoFit/>
          </a:bodyPr>
          <a:lstStyle/>
          <a:p>
            <a:r>
              <a:rPr lang="ru-RU" dirty="0" smtClean="0">
                <a:solidFill>
                  <a:srgbClr val="996633"/>
                </a:solidFill>
                <a:latin typeface="Comic Sans MS" pitchFamily="66" charset="0"/>
              </a:rPr>
              <a:t>Дельфины.</a:t>
            </a:r>
          </a:p>
          <a:p>
            <a:r>
              <a:rPr lang="ru-RU" dirty="0" err="1" smtClean="0">
                <a:solidFill>
                  <a:srgbClr val="996633"/>
                </a:solidFill>
                <a:latin typeface="Comic Sans MS" pitchFamily="66" charset="0"/>
              </a:rPr>
              <a:t>Лефтер</a:t>
            </a:r>
            <a:r>
              <a:rPr lang="ru-RU" dirty="0" smtClean="0">
                <a:solidFill>
                  <a:srgbClr val="996633"/>
                </a:solidFill>
                <a:latin typeface="Comic Sans MS" pitchFamily="66" charset="0"/>
              </a:rPr>
              <a:t> Екатерина</a:t>
            </a:r>
            <a:r>
              <a:rPr lang="ru-RU" dirty="0" smtClean="0">
                <a:solidFill>
                  <a:srgbClr val="996633"/>
                </a:solidFill>
                <a:latin typeface="Comic Sans MS" pitchFamily="66" charset="0"/>
              </a:rPr>
              <a:t>, 9 </a:t>
            </a:r>
            <a:r>
              <a:rPr lang="ru-RU" dirty="0" smtClean="0">
                <a:solidFill>
                  <a:srgbClr val="996633"/>
                </a:solidFill>
                <a:latin typeface="Comic Sans MS" pitchFamily="66" charset="0"/>
              </a:rPr>
              <a:t>класс</a:t>
            </a:r>
            <a:endParaRPr lang="ru-RU" dirty="0">
              <a:solidFill>
                <a:srgbClr val="996633"/>
              </a:solidFill>
              <a:latin typeface="Comic Sans MS" pitchFamily="66" charset="0"/>
            </a:endParaRPr>
          </a:p>
        </p:txBody>
      </p:sp>
      <p:sp>
        <p:nvSpPr>
          <p:cNvPr id="8" name="TextBox 7"/>
          <p:cNvSpPr txBox="1"/>
          <p:nvPr/>
        </p:nvSpPr>
        <p:spPr>
          <a:xfrm>
            <a:off x="3562602" y="5013176"/>
            <a:ext cx="3744416" cy="646331"/>
          </a:xfrm>
          <a:prstGeom prst="rect">
            <a:avLst/>
          </a:prstGeom>
          <a:noFill/>
        </p:spPr>
        <p:txBody>
          <a:bodyPr wrap="square" rtlCol="0">
            <a:spAutoFit/>
          </a:bodyPr>
          <a:lstStyle/>
          <a:p>
            <a:r>
              <a:rPr lang="ru-RU" dirty="0" smtClean="0">
                <a:solidFill>
                  <a:srgbClr val="996633"/>
                </a:solidFill>
                <a:latin typeface="Comic Sans MS" pitchFamily="66" charset="0"/>
              </a:rPr>
              <a:t>«Парижанка»</a:t>
            </a:r>
          </a:p>
          <a:p>
            <a:r>
              <a:rPr lang="ru-RU" dirty="0" err="1" smtClean="0">
                <a:solidFill>
                  <a:srgbClr val="996633"/>
                </a:solidFill>
                <a:latin typeface="Comic Sans MS" pitchFamily="66" charset="0"/>
              </a:rPr>
              <a:t>Харимошкина</a:t>
            </a:r>
            <a:r>
              <a:rPr lang="ru-RU" dirty="0" smtClean="0">
                <a:solidFill>
                  <a:srgbClr val="996633"/>
                </a:solidFill>
                <a:latin typeface="Comic Sans MS" pitchFamily="66" charset="0"/>
              </a:rPr>
              <a:t> </a:t>
            </a:r>
            <a:r>
              <a:rPr lang="ru-RU" dirty="0" smtClean="0">
                <a:solidFill>
                  <a:srgbClr val="996633"/>
                </a:solidFill>
                <a:latin typeface="Comic Sans MS" pitchFamily="66" charset="0"/>
              </a:rPr>
              <a:t>Мария, 9 класс</a:t>
            </a:r>
            <a:endParaRPr lang="ru-RU" dirty="0">
              <a:solidFill>
                <a:srgbClr val="996633"/>
              </a:solidFill>
              <a:latin typeface="Comic Sans MS" pitchFamily="66" charset="0"/>
            </a:endParaRPr>
          </a:p>
        </p:txBody>
      </p:sp>
    </p:spTree>
    <p:extLst>
      <p:ext uri="{BB962C8B-B14F-4D97-AF65-F5344CB8AC3E}">
        <p14:creationId xmlns:p14="http://schemas.microsoft.com/office/powerpoint/2010/main" xmlns="" val="38423781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print">
            <a:extLst>
              <a:ext uri="{BEBA8EAE-BF5A-486C-A8C5-ECC9F3942E4B}">
                <a14:imgProps xmlns:a14="http://schemas.microsoft.com/office/drawing/2010/main" xmlns="">
                  <a14:imgLayer r:embed="rId3">
                    <a14:imgEffect>
                      <a14:artisticPhotocopy/>
                    </a14:imgEffect>
                    <a14:imgEffect>
                      <a14:sharpenSoften amount="25000"/>
                    </a14:imgEffect>
                    <a14:imgEffect>
                      <a14:saturation sat="0"/>
                    </a14:imgEffect>
                    <a14:imgEffect>
                      <a14:brightnessContrast contrast="40000"/>
                    </a14:imgEffect>
                  </a14:imgLayer>
                </a14:imgProps>
              </a:ext>
              <a:ext uri="{28A0092B-C50C-407E-A947-70E740481C1C}">
                <a14:useLocalDpi xmlns:a14="http://schemas.microsoft.com/office/drawing/2010/main" xmlns="" val="0"/>
              </a:ext>
            </a:extLst>
          </a:blip>
          <a:srcRect l="4154" t="6726" r="3946" b="12364"/>
          <a:stretch/>
        </p:blipFill>
        <p:spPr>
          <a:xfrm>
            <a:off x="827582" y="1052736"/>
            <a:ext cx="5473927" cy="3614464"/>
          </a:xfrm>
          <a:prstGeom prst="rect">
            <a:avLst/>
          </a:prstGeom>
          <a:ln>
            <a:noFill/>
          </a:ln>
          <a:effectLst>
            <a:softEdge rad="112500"/>
          </a:effectLst>
        </p:spPr>
      </p:pic>
      <p:sp>
        <p:nvSpPr>
          <p:cNvPr id="3" name="TextBox 2"/>
          <p:cNvSpPr txBox="1"/>
          <p:nvPr/>
        </p:nvSpPr>
        <p:spPr>
          <a:xfrm>
            <a:off x="1223626" y="4708239"/>
            <a:ext cx="7063150" cy="923330"/>
          </a:xfrm>
          <a:prstGeom prst="rect">
            <a:avLst/>
          </a:prstGeom>
          <a:noFill/>
        </p:spPr>
        <p:txBody>
          <a:bodyPr wrap="square" rtlCol="0">
            <a:spAutoFit/>
          </a:bodyPr>
          <a:lstStyle/>
          <a:p>
            <a:r>
              <a:rPr lang="ru-RU" dirty="0" smtClean="0">
                <a:solidFill>
                  <a:srgbClr val="996633"/>
                </a:solidFill>
                <a:latin typeface="Comic Sans MS" pitchFamily="66" charset="0"/>
              </a:rPr>
              <a:t>Древнегреческий Храм</a:t>
            </a:r>
          </a:p>
          <a:p>
            <a:endParaRPr lang="ru-RU" dirty="0" smtClean="0">
              <a:solidFill>
                <a:srgbClr val="996633"/>
              </a:solidFill>
              <a:latin typeface="Comic Sans MS" pitchFamily="66" charset="0"/>
            </a:endParaRPr>
          </a:p>
          <a:p>
            <a:r>
              <a:rPr lang="ru-RU" dirty="0" err="1" smtClean="0">
                <a:solidFill>
                  <a:srgbClr val="996633"/>
                </a:solidFill>
                <a:latin typeface="Comic Sans MS" pitchFamily="66" charset="0"/>
              </a:rPr>
              <a:t>Харитошкина</a:t>
            </a:r>
            <a:r>
              <a:rPr lang="ru-RU" dirty="0" smtClean="0">
                <a:solidFill>
                  <a:srgbClr val="996633"/>
                </a:solidFill>
                <a:latin typeface="Comic Sans MS" pitchFamily="66" charset="0"/>
              </a:rPr>
              <a:t>  </a:t>
            </a:r>
            <a:r>
              <a:rPr lang="ru-RU" dirty="0" smtClean="0">
                <a:solidFill>
                  <a:srgbClr val="996633"/>
                </a:solidFill>
                <a:latin typeface="Comic Sans MS" pitchFamily="66" charset="0"/>
              </a:rPr>
              <a:t>Мария, 9 класс      </a:t>
            </a:r>
            <a:r>
              <a:rPr lang="ru-RU" dirty="0" err="1" smtClean="0">
                <a:solidFill>
                  <a:srgbClr val="996633"/>
                </a:solidFill>
                <a:latin typeface="Comic Sans MS" pitchFamily="66" charset="0"/>
              </a:rPr>
              <a:t>Лефтер</a:t>
            </a:r>
            <a:r>
              <a:rPr lang="ru-RU" dirty="0" smtClean="0">
                <a:solidFill>
                  <a:srgbClr val="996633"/>
                </a:solidFill>
                <a:latin typeface="Comic Sans MS" pitchFamily="66" charset="0"/>
              </a:rPr>
              <a:t> Екатерина, 9 класс</a:t>
            </a:r>
            <a:endParaRPr lang="ru-RU" dirty="0">
              <a:solidFill>
                <a:srgbClr val="996633"/>
              </a:solidFill>
              <a:latin typeface="Comic Sans MS" pitchFamily="66" charset="0"/>
            </a:endParaRPr>
          </a:p>
        </p:txBody>
      </p:sp>
      <p:pic>
        <p:nvPicPr>
          <p:cNvPr id="4" name="Picture 2" descr="X:\культуры мира рисунки детей\DSC01829.JPG"/>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rot="5400000" flipV="1">
            <a:off x="6565608" y="1340567"/>
            <a:ext cx="1511765" cy="1224136"/>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5" name="Picture 3" descr="X:\культуры мира рисунки детей\DSC01828.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5400000">
            <a:off x="6719695" y="3788960"/>
            <a:ext cx="1382458" cy="1120912"/>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600411" y="332656"/>
            <a:ext cx="7632848" cy="461665"/>
          </a:xfrm>
          <a:prstGeom prst="rect">
            <a:avLst/>
          </a:prstGeom>
          <a:noFill/>
        </p:spPr>
        <p:txBody>
          <a:bodyPr wrap="square" rtlCol="0">
            <a:spAutoFit/>
          </a:bodyPr>
          <a:lstStyle/>
          <a:p>
            <a:pPr algn="ctr"/>
            <a:r>
              <a:rPr lang="ru-RU" sz="2400" b="1" dirty="0" smtClean="0">
                <a:solidFill>
                  <a:srgbClr val="996633"/>
                </a:solidFill>
                <a:latin typeface="Comic Sans MS" pitchFamily="66" charset="0"/>
              </a:rPr>
              <a:t>Культура Древней Греции в зарисовках детей</a:t>
            </a:r>
            <a:endParaRPr lang="ru-RU" sz="2400" b="1" dirty="0">
              <a:solidFill>
                <a:srgbClr val="996633"/>
              </a:solidFill>
              <a:latin typeface="Comic Sans MS" pitchFamily="66" charset="0"/>
            </a:endParaRPr>
          </a:p>
        </p:txBody>
      </p:sp>
      <p:sp>
        <p:nvSpPr>
          <p:cNvPr id="7" name="TextBox 6"/>
          <p:cNvSpPr txBox="1"/>
          <p:nvPr/>
        </p:nvSpPr>
        <p:spPr>
          <a:xfrm>
            <a:off x="6709422" y="3140968"/>
            <a:ext cx="1224137" cy="369332"/>
          </a:xfrm>
          <a:prstGeom prst="rect">
            <a:avLst/>
          </a:prstGeom>
          <a:noFill/>
        </p:spPr>
        <p:txBody>
          <a:bodyPr wrap="square" rtlCol="0">
            <a:spAutoFit/>
          </a:bodyPr>
          <a:lstStyle/>
          <a:p>
            <a:r>
              <a:rPr lang="ru-RU" dirty="0" smtClean="0">
                <a:solidFill>
                  <a:srgbClr val="996633"/>
                </a:solidFill>
                <a:latin typeface="Comic Sans MS" pitchFamily="66" charset="0"/>
              </a:rPr>
              <a:t>Вазопись</a:t>
            </a:r>
            <a:endParaRPr lang="ru-RU" dirty="0">
              <a:solidFill>
                <a:srgbClr val="996633"/>
              </a:solidFill>
              <a:latin typeface="Comic Sans MS" pitchFamily="66" charset="0"/>
            </a:endParaRPr>
          </a:p>
        </p:txBody>
      </p:sp>
    </p:spTree>
    <p:extLst>
      <p:ext uri="{BB962C8B-B14F-4D97-AF65-F5344CB8AC3E}">
        <p14:creationId xmlns:p14="http://schemas.microsoft.com/office/powerpoint/2010/main" xmlns="" val="33553372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3648" y="5633275"/>
            <a:ext cx="5544616" cy="646331"/>
          </a:xfrm>
          <a:prstGeom prst="rect">
            <a:avLst/>
          </a:prstGeom>
          <a:noFill/>
        </p:spPr>
        <p:txBody>
          <a:bodyPr wrap="square" rtlCol="0">
            <a:spAutoFit/>
          </a:bodyPr>
          <a:lstStyle/>
          <a:p>
            <a:r>
              <a:rPr lang="ru-RU" dirty="0" smtClean="0">
                <a:solidFill>
                  <a:srgbClr val="996633"/>
                </a:solidFill>
                <a:latin typeface="Comic Sans MS" pitchFamily="66" charset="0"/>
              </a:rPr>
              <a:t>Бердникова </a:t>
            </a:r>
            <a:r>
              <a:rPr lang="ru-RU" smtClean="0">
                <a:solidFill>
                  <a:srgbClr val="996633"/>
                </a:solidFill>
                <a:latin typeface="Comic Sans MS" pitchFamily="66" charset="0"/>
              </a:rPr>
              <a:t>Наташа</a:t>
            </a:r>
            <a:r>
              <a:rPr lang="ru-RU" smtClean="0">
                <a:solidFill>
                  <a:srgbClr val="996633"/>
                </a:solidFill>
                <a:latin typeface="Comic Sans MS" pitchFamily="66" charset="0"/>
              </a:rPr>
              <a:t>, 5 класс </a:t>
            </a:r>
            <a:r>
              <a:rPr lang="ru-RU" dirty="0" smtClean="0">
                <a:solidFill>
                  <a:srgbClr val="996633"/>
                </a:solidFill>
                <a:latin typeface="Comic Sans MS" pitchFamily="66" charset="0"/>
              </a:rPr>
              <a:t>.</a:t>
            </a:r>
          </a:p>
          <a:p>
            <a:r>
              <a:rPr lang="ru-RU" dirty="0" smtClean="0">
                <a:solidFill>
                  <a:srgbClr val="996633"/>
                </a:solidFill>
                <a:latin typeface="Comic Sans MS" pitchFamily="66" charset="0"/>
              </a:rPr>
              <a:t>карандаш</a:t>
            </a:r>
            <a:endParaRPr lang="ru-RU" dirty="0">
              <a:solidFill>
                <a:srgbClr val="996633"/>
              </a:solidFill>
              <a:latin typeface="Comic Sans MS" pitchFamily="66" charset="0"/>
            </a:endParaRPr>
          </a:p>
        </p:txBody>
      </p:sp>
      <p:sp>
        <p:nvSpPr>
          <p:cNvPr id="3" name="TextBox 2"/>
          <p:cNvSpPr txBox="1"/>
          <p:nvPr/>
        </p:nvSpPr>
        <p:spPr>
          <a:xfrm>
            <a:off x="827584" y="620688"/>
            <a:ext cx="7200800" cy="461665"/>
          </a:xfrm>
          <a:prstGeom prst="rect">
            <a:avLst/>
          </a:prstGeom>
          <a:noFill/>
        </p:spPr>
        <p:txBody>
          <a:bodyPr wrap="square" rtlCol="0">
            <a:spAutoFit/>
          </a:bodyPr>
          <a:lstStyle/>
          <a:p>
            <a:pPr algn="ctr"/>
            <a:r>
              <a:rPr lang="ru-RU" sz="2400" b="1" dirty="0" smtClean="0">
                <a:solidFill>
                  <a:srgbClr val="996633"/>
                </a:solidFill>
                <a:latin typeface="Comic Sans MS" pitchFamily="66" charset="0"/>
              </a:rPr>
              <a:t> Русское деревянное зодчество</a:t>
            </a:r>
            <a:endParaRPr lang="ru-RU" sz="2400" b="1" dirty="0">
              <a:solidFill>
                <a:srgbClr val="996633"/>
              </a:solidFill>
              <a:latin typeface="Comic Sans MS" pitchFamily="66" charset="0"/>
            </a:endParaRPr>
          </a:p>
        </p:txBody>
      </p:sp>
      <p:pic>
        <p:nvPicPr>
          <p:cNvPr id="4" name="Рисунок 3"/>
          <p:cNvPicPr>
            <a:picLocks noChangeAspect="1"/>
          </p:cNvPicPr>
          <p:nvPr/>
        </p:nvPicPr>
        <p:blipFill rotWithShape="1">
          <a:blip r:embed="rId2">
            <a:extLst>
              <a:ext uri="{28A0092B-C50C-407E-A947-70E740481C1C}">
                <a14:useLocalDpi xmlns:a14="http://schemas.microsoft.com/office/drawing/2010/main" xmlns="" val="0"/>
              </a:ext>
            </a:extLst>
          </a:blip>
          <a:srcRect l="2897" t="2787" r="2055" b="4849"/>
          <a:stretch/>
        </p:blipFill>
        <p:spPr>
          <a:xfrm>
            <a:off x="1547664" y="1196752"/>
            <a:ext cx="5616624" cy="4331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35437610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7584" y="655344"/>
            <a:ext cx="7200800" cy="830997"/>
          </a:xfrm>
          <a:prstGeom prst="rect">
            <a:avLst/>
          </a:prstGeom>
          <a:noFill/>
        </p:spPr>
        <p:txBody>
          <a:bodyPr wrap="square" rtlCol="0">
            <a:spAutoFit/>
          </a:bodyPr>
          <a:lstStyle/>
          <a:p>
            <a:pPr algn="ctr"/>
            <a:r>
              <a:rPr lang="ru-RU" sz="2400" b="1" dirty="0" smtClean="0">
                <a:solidFill>
                  <a:srgbClr val="996633"/>
                </a:solidFill>
                <a:latin typeface="Comic Sans MS" pitchFamily="66" charset="0"/>
              </a:rPr>
              <a:t>Зарисовки  памятников архитектуры в компьютерной графике</a:t>
            </a:r>
            <a:endParaRPr lang="ru-RU" sz="2400" b="1" dirty="0">
              <a:solidFill>
                <a:srgbClr val="996633"/>
              </a:solidFill>
              <a:latin typeface="Comic Sans MS" pitchFamily="66" charset="0"/>
            </a:endParaRPr>
          </a:p>
        </p:txBody>
      </p:sp>
      <p:pic>
        <p:nvPicPr>
          <p:cNvPr id="3" name="Рисунок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9692" y="1667868"/>
            <a:ext cx="5256584" cy="4171893"/>
          </a:xfrm>
          <a:prstGeom prst="rect">
            <a:avLst/>
          </a:prstGeom>
        </p:spPr>
      </p:pic>
      <p:sp>
        <p:nvSpPr>
          <p:cNvPr id="4" name="TextBox 3"/>
          <p:cNvSpPr txBox="1"/>
          <p:nvPr/>
        </p:nvSpPr>
        <p:spPr>
          <a:xfrm>
            <a:off x="1547664" y="6021288"/>
            <a:ext cx="3960440" cy="369332"/>
          </a:xfrm>
          <a:prstGeom prst="rect">
            <a:avLst/>
          </a:prstGeom>
          <a:noFill/>
        </p:spPr>
        <p:txBody>
          <a:bodyPr wrap="square" rtlCol="0">
            <a:spAutoFit/>
          </a:bodyPr>
          <a:lstStyle/>
          <a:p>
            <a:r>
              <a:rPr lang="ru-RU" dirty="0" smtClean="0">
                <a:solidFill>
                  <a:srgbClr val="996633"/>
                </a:solidFill>
                <a:latin typeface="Comic Sans MS" panose="030F0702030302020204" pitchFamily="66" charset="0"/>
              </a:rPr>
              <a:t>Кондратьева Мария, 11 класс</a:t>
            </a:r>
            <a:endParaRPr lang="ru-RU" dirty="0">
              <a:solidFill>
                <a:srgbClr val="996633"/>
              </a:solidFill>
              <a:latin typeface="Comic Sans MS" panose="030F0702030302020204" pitchFamily="66" charset="0"/>
            </a:endParaRPr>
          </a:p>
        </p:txBody>
      </p:sp>
    </p:spTree>
    <p:extLst>
      <p:ext uri="{BB962C8B-B14F-4D97-AF65-F5344CB8AC3E}">
        <p14:creationId xmlns:p14="http://schemas.microsoft.com/office/powerpoint/2010/main" xmlns="" val="863311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7584" y="655344"/>
            <a:ext cx="7200800" cy="830997"/>
          </a:xfrm>
          <a:prstGeom prst="rect">
            <a:avLst/>
          </a:prstGeom>
          <a:noFill/>
        </p:spPr>
        <p:txBody>
          <a:bodyPr wrap="square" rtlCol="0">
            <a:spAutoFit/>
          </a:bodyPr>
          <a:lstStyle/>
          <a:p>
            <a:pPr algn="ctr"/>
            <a:r>
              <a:rPr lang="ru-RU" sz="2400" b="1" dirty="0" smtClean="0">
                <a:solidFill>
                  <a:srgbClr val="996633"/>
                </a:solidFill>
                <a:latin typeface="Comic Sans MS" pitchFamily="66" charset="0"/>
              </a:rPr>
              <a:t>Зарисовки  памятников архитектуры в компьютерной графике</a:t>
            </a:r>
            <a:endParaRPr lang="ru-RU" sz="2400" b="1" dirty="0">
              <a:solidFill>
                <a:srgbClr val="996633"/>
              </a:solidFill>
              <a:latin typeface="Comic Sans MS" pitchFamily="66"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835696" y="1746423"/>
            <a:ext cx="5472608" cy="4104456"/>
          </a:xfrm>
          <a:prstGeom prst="rect">
            <a:avLst/>
          </a:prstGeom>
          <a:effectLst/>
        </p:spPr>
      </p:pic>
      <p:sp>
        <p:nvSpPr>
          <p:cNvPr id="3" name="TextBox 2"/>
          <p:cNvSpPr txBox="1"/>
          <p:nvPr/>
        </p:nvSpPr>
        <p:spPr>
          <a:xfrm>
            <a:off x="1691680" y="6021288"/>
            <a:ext cx="4824536" cy="369332"/>
          </a:xfrm>
          <a:prstGeom prst="rect">
            <a:avLst/>
          </a:prstGeom>
          <a:noFill/>
        </p:spPr>
        <p:txBody>
          <a:bodyPr wrap="square" rtlCol="0">
            <a:spAutoFit/>
          </a:bodyPr>
          <a:lstStyle/>
          <a:p>
            <a:r>
              <a:rPr lang="ru-RU" dirty="0" smtClean="0">
                <a:solidFill>
                  <a:srgbClr val="996633"/>
                </a:solidFill>
                <a:latin typeface="Comic Sans MS" panose="030F0702030302020204" pitchFamily="66" charset="0"/>
              </a:rPr>
              <a:t>Рыбакова Юлия, </a:t>
            </a:r>
            <a:r>
              <a:rPr lang="ru-RU" dirty="0" smtClean="0">
                <a:solidFill>
                  <a:srgbClr val="996633"/>
                </a:solidFill>
                <a:latin typeface="Comic Sans MS" panose="030F0702030302020204" pitchFamily="66" charset="0"/>
              </a:rPr>
              <a:t> 6 </a:t>
            </a:r>
            <a:r>
              <a:rPr lang="ru-RU" dirty="0" smtClean="0">
                <a:solidFill>
                  <a:srgbClr val="996633"/>
                </a:solidFill>
                <a:latin typeface="Comic Sans MS" panose="030F0702030302020204" pitchFamily="66" charset="0"/>
              </a:rPr>
              <a:t>класс</a:t>
            </a:r>
            <a:endParaRPr lang="ru-RU" dirty="0">
              <a:solidFill>
                <a:srgbClr val="996633"/>
              </a:solidFill>
              <a:latin typeface="Comic Sans MS" panose="030F0702030302020204" pitchFamily="66" charset="0"/>
            </a:endParaRPr>
          </a:p>
        </p:txBody>
      </p:sp>
    </p:spTree>
    <p:extLst>
      <p:ext uri="{BB962C8B-B14F-4D97-AF65-F5344CB8AC3E}">
        <p14:creationId xmlns:p14="http://schemas.microsoft.com/office/powerpoint/2010/main" xmlns="" val="36357490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1" y="86197"/>
            <a:ext cx="7770813" cy="1196752"/>
          </a:xfrm>
        </p:spPr>
        <p:txBody>
          <a:bodyPr/>
          <a:lstStyle/>
          <a:p>
            <a:r>
              <a:rPr lang="ru-RU" sz="3200" dirty="0" smtClean="0">
                <a:solidFill>
                  <a:srgbClr val="996633"/>
                </a:solidFill>
                <a:latin typeface="Comic Sans MS" panose="030F0702030302020204" pitchFamily="66" charset="0"/>
              </a:rPr>
              <a:t>Мировая художественная культура в компьютерной графике</a:t>
            </a:r>
            <a:endParaRPr lang="ru-RU" sz="3200" dirty="0">
              <a:solidFill>
                <a:srgbClr val="996633"/>
              </a:solidFill>
              <a:latin typeface="Comic Sans MS" panose="030F0702030302020204" pitchFamily="66" charset="0"/>
            </a:endParaRPr>
          </a:p>
        </p:txBody>
      </p:sp>
      <p:pic>
        <p:nvPicPr>
          <p:cNvPr id="12" name="Picture 2"/>
          <p:cNvPicPr>
            <a:picLocks noChangeAspect="1" noChangeArrowheads="1"/>
          </p:cNvPicPr>
          <p:nvPr/>
        </p:nvPicPr>
        <p:blipFill>
          <a:blip r:embed="rId3"/>
          <a:srcRect l="24609" t="21557" r="25403" b="11805"/>
          <a:stretch>
            <a:fillRect/>
          </a:stretch>
        </p:blipFill>
        <p:spPr bwMode="auto">
          <a:xfrm>
            <a:off x="1067372" y="1340768"/>
            <a:ext cx="6715172" cy="5062206"/>
          </a:xfrm>
          <a:prstGeom prst="rect">
            <a:avLst/>
          </a:prstGeom>
          <a:noFill/>
          <a:ln w="9525">
            <a:noFill/>
            <a:miter lim="800000"/>
            <a:headEnd/>
            <a:tailEnd/>
          </a:ln>
          <a:effectLst/>
        </p:spPr>
      </p:pic>
      <p:pic>
        <p:nvPicPr>
          <p:cNvPr id="13" name="Объект 3"/>
          <p:cNvPicPr>
            <a:picLocks noGrp="1" noChangeAspect="1"/>
          </p:cNvPicPr>
          <p:nvPr>
            <p:ph idx="1"/>
          </p:nvPr>
        </p:nvPicPr>
        <p:blipFill>
          <a:blip r:embed="rId4">
            <a:extLst>
              <a:ext uri="{28A0092B-C50C-407E-A947-70E740481C1C}">
                <a14:useLocalDpi xmlns:a14="http://schemas.microsoft.com/office/drawing/2010/main" xmlns="" val="0"/>
              </a:ext>
            </a:extLst>
          </a:blip>
          <a:stretch>
            <a:fillRect/>
          </a:stretch>
        </p:blipFill>
        <p:spPr>
          <a:xfrm>
            <a:off x="1365707" y="1528147"/>
            <a:ext cx="6120680" cy="4597435"/>
          </a:xfrm>
        </p:spPr>
      </p:pic>
      <p:sp>
        <p:nvSpPr>
          <p:cNvPr id="4" name="TextBox 3"/>
          <p:cNvSpPr txBox="1"/>
          <p:nvPr/>
        </p:nvSpPr>
        <p:spPr>
          <a:xfrm>
            <a:off x="5039928" y="5691347"/>
            <a:ext cx="2520280" cy="369332"/>
          </a:xfrm>
          <a:prstGeom prst="rect">
            <a:avLst/>
          </a:prstGeom>
          <a:noFill/>
        </p:spPr>
        <p:txBody>
          <a:bodyPr wrap="square" rtlCol="0">
            <a:spAutoFit/>
          </a:bodyPr>
          <a:lstStyle/>
          <a:p>
            <a:r>
              <a:rPr lang="ru-RU" b="1" dirty="0" smtClean="0">
                <a:solidFill>
                  <a:srgbClr val="996633"/>
                </a:solidFill>
                <a:latin typeface="Comic Sans MS" panose="030F0702030302020204" pitchFamily="66" charset="0"/>
              </a:rPr>
              <a:t>Томский Дмитрий</a:t>
            </a:r>
            <a:endParaRPr lang="ru-RU" b="1" dirty="0">
              <a:solidFill>
                <a:srgbClr val="996633"/>
              </a:solidFill>
              <a:latin typeface="Comic Sans MS" panose="030F0702030302020204" pitchFamily="66" charset="0"/>
            </a:endParaRPr>
          </a:p>
        </p:txBody>
      </p:sp>
      <p:pic>
        <p:nvPicPr>
          <p:cNvPr id="15" name="Picture 2" descr="C:\Users\Череп\Desktop\Кондратьева.jpg"/>
          <p:cNvPicPr>
            <a:picLocks noChangeAspect="1" noChangeArrowheads="1"/>
          </p:cNvPicPr>
          <p:nvPr/>
        </p:nvPicPr>
        <p:blipFill>
          <a:blip r:embed="rId5" cstate="email">
            <a:extLst>
              <a:ext uri="{28A0092B-C50C-407E-A947-70E740481C1C}">
                <a14:useLocalDpi xmlns:a14="http://schemas.microsoft.com/office/drawing/2010/main" xmlns=""/>
              </a:ext>
            </a:extLst>
          </a:blip>
          <a:srcRect/>
          <a:stretch>
            <a:fillRect/>
          </a:stretch>
        </p:blipFill>
        <p:spPr bwMode="auto">
          <a:xfrm>
            <a:off x="1365706" y="1568176"/>
            <a:ext cx="6145833" cy="4587450"/>
          </a:xfrm>
          <a:prstGeom prst="rect">
            <a:avLst/>
          </a:prstGeom>
          <a:noFill/>
          <a:ln>
            <a:noFill/>
          </a:ln>
        </p:spPr>
      </p:pic>
      <p:sp>
        <p:nvSpPr>
          <p:cNvPr id="16" name="TextBox 15"/>
          <p:cNvSpPr txBox="1"/>
          <p:nvPr/>
        </p:nvSpPr>
        <p:spPr>
          <a:xfrm>
            <a:off x="4816398" y="5670526"/>
            <a:ext cx="2736304" cy="400110"/>
          </a:xfrm>
          <a:prstGeom prst="rect">
            <a:avLst/>
          </a:prstGeom>
          <a:noFill/>
        </p:spPr>
        <p:txBody>
          <a:bodyPr wrap="square" rtlCol="0">
            <a:spAutoFit/>
          </a:bodyPr>
          <a:lstStyle/>
          <a:p>
            <a:r>
              <a:rPr lang="ru-RU" sz="2000" b="1" dirty="0" smtClean="0">
                <a:solidFill>
                  <a:schemeClr val="bg1"/>
                </a:solidFill>
                <a:latin typeface="Comic Sans MS" panose="030F0702030302020204" pitchFamily="66" charset="0"/>
              </a:rPr>
              <a:t>Кондратьева Мария</a:t>
            </a:r>
            <a:endParaRPr lang="ru-RU" sz="2000" b="1" dirty="0">
              <a:solidFill>
                <a:schemeClr val="bg1"/>
              </a:solidFill>
              <a:latin typeface="Comic Sans MS" panose="030F0702030302020204" pitchFamily="66" charset="0"/>
            </a:endParaRPr>
          </a:p>
        </p:txBody>
      </p:sp>
      <p:pic>
        <p:nvPicPr>
          <p:cNvPr id="17" name="Рисунок 16"/>
          <p:cNvPicPr>
            <a:picLocks noChangeAspect="1"/>
          </p:cNvPicPr>
          <p:nvPr/>
        </p:nvPicPr>
        <p:blipFill>
          <a:blip r:embed="rId6" cstate="email">
            <a:extLst>
              <a:ext uri="{28A0092B-C50C-407E-A947-70E740481C1C}">
                <a14:useLocalDpi xmlns:a14="http://schemas.microsoft.com/office/drawing/2010/main" xmlns=""/>
              </a:ext>
            </a:extLst>
          </a:blip>
          <a:stretch>
            <a:fillRect/>
          </a:stretch>
        </p:blipFill>
        <p:spPr>
          <a:xfrm>
            <a:off x="1384490" y="1592750"/>
            <a:ext cx="6168212" cy="4560495"/>
          </a:xfrm>
          <a:prstGeom prst="rect">
            <a:avLst/>
          </a:prstGeom>
          <a:noFill/>
          <a:ln>
            <a:noFill/>
          </a:ln>
        </p:spPr>
      </p:pic>
      <p:sp>
        <p:nvSpPr>
          <p:cNvPr id="18" name="TextBox 17"/>
          <p:cNvSpPr txBox="1"/>
          <p:nvPr/>
        </p:nvSpPr>
        <p:spPr>
          <a:xfrm>
            <a:off x="5294655" y="5817831"/>
            <a:ext cx="2700703" cy="400110"/>
          </a:xfrm>
          <a:prstGeom prst="rect">
            <a:avLst/>
          </a:prstGeom>
          <a:noFill/>
        </p:spPr>
        <p:txBody>
          <a:bodyPr wrap="square" rtlCol="0">
            <a:spAutoFit/>
          </a:bodyPr>
          <a:lstStyle/>
          <a:p>
            <a:r>
              <a:rPr lang="ru-RU" sz="2000" b="1" dirty="0" smtClean="0">
                <a:solidFill>
                  <a:schemeClr val="bg1"/>
                </a:solidFill>
                <a:latin typeface="Comic Sans MS" panose="030F0702030302020204" pitchFamily="66" charset="0"/>
              </a:rPr>
              <a:t>Тучкова Наталия</a:t>
            </a:r>
            <a:endParaRPr lang="ru-RU" sz="2000" b="1" dirty="0">
              <a:solidFill>
                <a:schemeClr val="bg1"/>
              </a:solidFill>
              <a:latin typeface="Comic Sans MS" panose="030F0702030302020204" pitchFamily="66" charset="0"/>
            </a:endParaRPr>
          </a:p>
        </p:txBody>
      </p:sp>
      <p:pic>
        <p:nvPicPr>
          <p:cNvPr id="19" name="Рисунок 18"/>
          <p:cNvPicPr>
            <a:picLocks noChangeAspect="1"/>
          </p:cNvPicPr>
          <p:nvPr/>
        </p:nvPicPr>
        <p:blipFill rotWithShape="1">
          <a:blip r:embed="rId7" cstate="email">
            <a:extLst>
              <a:ext uri="{28A0092B-C50C-407E-A947-70E740481C1C}">
                <a14:useLocalDpi xmlns:a14="http://schemas.microsoft.com/office/drawing/2010/main" xmlns=""/>
              </a:ext>
            </a:extLst>
          </a:blip>
          <a:srcRect/>
          <a:stretch/>
        </p:blipFill>
        <p:spPr>
          <a:xfrm>
            <a:off x="1310064" y="1528148"/>
            <a:ext cx="6229785" cy="4675606"/>
          </a:xfrm>
          <a:prstGeom prst="rect">
            <a:avLst/>
          </a:prstGeom>
          <a:noFill/>
          <a:ln>
            <a:noFill/>
          </a:ln>
        </p:spPr>
      </p:pic>
      <p:sp>
        <p:nvSpPr>
          <p:cNvPr id="20" name="TextBox 19"/>
          <p:cNvSpPr txBox="1"/>
          <p:nvPr/>
        </p:nvSpPr>
        <p:spPr>
          <a:xfrm>
            <a:off x="5134762" y="5317390"/>
            <a:ext cx="1801744" cy="707886"/>
          </a:xfrm>
          <a:prstGeom prst="rect">
            <a:avLst/>
          </a:prstGeom>
          <a:noFill/>
        </p:spPr>
        <p:txBody>
          <a:bodyPr wrap="square" rtlCol="0">
            <a:spAutoFit/>
          </a:bodyPr>
          <a:lstStyle/>
          <a:p>
            <a:r>
              <a:rPr lang="ru-RU" sz="2000" b="1" dirty="0" err="1" smtClean="0">
                <a:solidFill>
                  <a:schemeClr val="bg1"/>
                </a:solidFill>
                <a:latin typeface="Comic Sans MS" panose="030F0702030302020204" pitchFamily="66" charset="0"/>
              </a:rPr>
              <a:t>Лефтер</a:t>
            </a:r>
            <a:endParaRPr lang="ru-RU" sz="2000" b="1" dirty="0" smtClean="0">
              <a:solidFill>
                <a:schemeClr val="bg1"/>
              </a:solidFill>
              <a:latin typeface="Comic Sans MS" panose="030F0702030302020204" pitchFamily="66" charset="0"/>
            </a:endParaRPr>
          </a:p>
          <a:p>
            <a:r>
              <a:rPr lang="ru-RU" sz="2000" b="1" dirty="0" smtClean="0">
                <a:solidFill>
                  <a:schemeClr val="bg1"/>
                </a:solidFill>
                <a:latin typeface="Comic Sans MS" panose="030F0702030302020204" pitchFamily="66" charset="0"/>
              </a:rPr>
              <a:t> Екатерина</a:t>
            </a:r>
            <a:endParaRPr lang="ru-RU" sz="2000" b="1" dirty="0">
              <a:solidFill>
                <a:schemeClr val="bg1"/>
              </a:solidFill>
              <a:latin typeface="Comic Sans MS" panose="030F0702030302020204" pitchFamily="66" charset="0"/>
            </a:endParaRPr>
          </a:p>
        </p:txBody>
      </p:sp>
      <p:pic>
        <p:nvPicPr>
          <p:cNvPr id="21" name="Рисунок 20"/>
          <p:cNvPicPr>
            <a:picLocks noChangeAspect="1"/>
          </p:cNvPicPr>
          <p:nvPr/>
        </p:nvPicPr>
        <p:blipFill>
          <a:blip r:embed="rId8" cstate="email">
            <a:extLst>
              <a:ext uri="{28A0092B-C50C-407E-A947-70E740481C1C}">
                <a14:useLocalDpi xmlns:a14="http://schemas.microsoft.com/office/drawing/2010/main" xmlns=""/>
              </a:ext>
            </a:extLst>
          </a:blip>
          <a:stretch>
            <a:fillRect/>
          </a:stretch>
        </p:blipFill>
        <p:spPr>
          <a:xfrm>
            <a:off x="2332718" y="1844824"/>
            <a:ext cx="4298757" cy="4098539"/>
          </a:xfrm>
          <a:prstGeom prst="rect">
            <a:avLst/>
          </a:prstGeom>
          <a:noFill/>
          <a:ln>
            <a:noFill/>
          </a:ln>
        </p:spPr>
      </p:pic>
      <p:sp>
        <p:nvSpPr>
          <p:cNvPr id="22" name="TextBox 21"/>
          <p:cNvSpPr txBox="1"/>
          <p:nvPr/>
        </p:nvSpPr>
        <p:spPr>
          <a:xfrm>
            <a:off x="4526760" y="5810954"/>
            <a:ext cx="2232248" cy="400110"/>
          </a:xfrm>
          <a:prstGeom prst="rect">
            <a:avLst/>
          </a:prstGeom>
          <a:noFill/>
        </p:spPr>
        <p:txBody>
          <a:bodyPr wrap="square" rtlCol="0">
            <a:spAutoFit/>
          </a:bodyPr>
          <a:lstStyle/>
          <a:p>
            <a:r>
              <a:rPr lang="ru-RU" sz="2000" b="1" dirty="0" smtClean="0">
                <a:solidFill>
                  <a:schemeClr val="bg1"/>
                </a:solidFill>
                <a:latin typeface="Comic Sans MS" panose="030F0702030302020204" pitchFamily="66" charset="0"/>
              </a:rPr>
              <a:t>Рыбакова Юлия</a:t>
            </a:r>
            <a:endParaRPr lang="ru-RU" sz="2000" b="1" dirty="0">
              <a:solidFill>
                <a:schemeClr val="bg1"/>
              </a:solidFill>
              <a:latin typeface="Comic Sans MS" panose="030F0702030302020204" pitchFamily="66" charset="0"/>
            </a:endParaRPr>
          </a:p>
        </p:txBody>
      </p:sp>
      <p:pic>
        <p:nvPicPr>
          <p:cNvPr id="23" name="Рисунок 22"/>
          <p:cNvPicPr>
            <a:picLocks noChangeAspect="1"/>
          </p:cNvPicPr>
          <p:nvPr/>
        </p:nvPicPr>
        <p:blipFill>
          <a:blip r:embed="rId9" cstate="email">
            <a:extLst>
              <a:ext uri="{28A0092B-C50C-407E-A947-70E740481C1C}">
                <a14:useLocalDpi xmlns:a14="http://schemas.microsoft.com/office/drawing/2010/main" xmlns=""/>
              </a:ext>
            </a:extLst>
          </a:blip>
          <a:stretch>
            <a:fillRect/>
          </a:stretch>
        </p:blipFill>
        <p:spPr>
          <a:xfrm>
            <a:off x="1310064" y="1528146"/>
            <a:ext cx="6225822" cy="4639619"/>
          </a:xfrm>
          <a:prstGeom prst="rect">
            <a:avLst/>
          </a:prstGeom>
          <a:noFill/>
          <a:ln>
            <a:noFill/>
          </a:ln>
        </p:spPr>
      </p:pic>
      <p:sp>
        <p:nvSpPr>
          <p:cNvPr id="24" name="TextBox 23"/>
          <p:cNvSpPr txBox="1"/>
          <p:nvPr/>
        </p:nvSpPr>
        <p:spPr>
          <a:xfrm>
            <a:off x="4846968" y="5759613"/>
            <a:ext cx="3147928" cy="400110"/>
          </a:xfrm>
          <a:prstGeom prst="rect">
            <a:avLst/>
          </a:prstGeom>
          <a:noFill/>
        </p:spPr>
        <p:txBody>
          <a:bodyPr wrap="square" rtlCol="0">
            <a:spAutoFit/>
          </a:bodyPr>
          <a:lstStyle/>
          <a:p>
            <a:r>
              <a:rPr lang="ru-RU" sz="2000" b="1" dirty="0" err="1" smtClean="0">
                <a:solidFill>
                  <a:schemeClr val="bg1"/>
                </a:solidFill>
                <a:latin typeface="Comic Sans MS" panose="030F0702030302020204" pitchFamily="66" charset="0"/>
              </a:rPr>
              <a:t>Воронович</a:t>
            </a:r>
            <a:r>
              <a:rPr lang="ru-RU" sz="2000" b="1" dirty="0" smtClean="0">
                <a:solidFill>
                  <a:schemeClr val="bg1"/>
                </a:solidFill>
                <a:latin typeface="Comic Sans MS" panose="030F0702030302020204" pitchFamily="66" charset="0"/>
              </a:rPr>
              <a:t> Валерия</a:t>
            </a:r>
            <a:endParaRPr lang="ru-RU" sz="2000" b="1" dirty="0">
              <a:solidFill>
                <a:schemeClr val="bg1"/>
              </a:solidFill>
              <a:latin typeface="Comic Sans MS" panose="030F0702030302020204" pitchFamily="66" charset="0"/>
            </a:endParaRPr>
          </a:p>
        </p:txBody>
      </p:sp>
      <p:pic>
        <p:nvPicPr>
          <p:cNvPr id="25" name="Picture 2" descr="E:\проект2013-14\Рисунки\пирамиды.jpg"/>
          <p:cNvPicPr>
            <a:picLocks noChangeAspect="1" noChangeArrowheads="1"/>
          </p:cNvPicPr>
          <p:nvPr/>
        </p:nvPicPr>
        <p:blipFill rotWithShape="1">
          <a:blip r:embed="rId10">
            <a:extLst>
              <a:ext uri="{28A0092B-C50C-407E-A947-70E740481C1C}">
                <a14:useLocalDpi xmlns:a14="http://schemas.microsoft.com/office/drawing/2010/main" xmlns="" val="0"/>
              </a:ext>
            </a:extLst>
          </a:blip>
          <a:srcRect l="1" r="52200"/>
          <a:stretch/>
        </p:blipFill>
        <p:spPr bwMode="auto">
          <a:xfrm>
            <a:off x="1293299" y="1568176"/>
            <a:ext cx="6218240" cy="464976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5295280" y="5798725"/>
            <a:ext cx="2424821" cy="369332"/>
          </a:xfrm>
          <a:prstGeom prst="rect">
            <a:avLst/>
          </a:prstGeom>
          <a:noFill/>
        </p:spPr>
        <p:txBody>
          <a:bodyPr wrap="square" rtlCol="0">
            <a:spAutoFit/>
          </a:bodyPr>
          <a:lstStyle/>
          <a:p>
            <a:r>
              <a:rPr lang="ru-RU" b="1" dirty="0" smtClean="0">
                <a:solidFill>
                  <a:schemeClr val="bg1"/>
                </a:solidFill>
                <a:latin typeface="Comic Sans MS" panose="030F0702030302020204" pitchFamily="66" charset="0"/>
              </a:rPr>
              <a:t>Меликова </a:t>
            </a:r>
            <a:r>
              <a:rPr lang="ru-RU" b="1" dirty="0" err="1" smtClean="0">
                <a:solidFill>
                  <a:schemeClr val="bg1"/>
                </a:solidFill>
                <a:latin typeface="Comic Sans MS" panose="030F0702030302020204" pitchFamily="66" charset="0"/>
              </a:rPr>
              <a:t>Лайло</a:t>
            </a:r>
            <a:endParaRPr lang="ru-RU" b="1" dirty="0">
              <a:solidFill>
                <a:schemeClr val="bg1"/>
              </a:solidFill>
              <a:latin typeface="Comic Sans MS" panose="030F0702030302020204" pitchFamily="66" charset="0"/>
            </a:endParaRPr>
          </a:p>
        </p:txBody>
      </p:sp>
      <p:pic>
        <p:nvPicPr>
          <p:cNvPr id="27" name="Объект 3"/>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bwMode="auto">
          <a:xfrm>
            <a:off x="1292837" y="1527854"/>
            <a:ext cx="6308608" cy="47502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TextBox 10"/>
          <p:cNvSpPr txBox="1"/>
          <p:nvPr/>
        </p:nvSpPr>
        <p:spPr>
          <a:xfrm>
            <a:off x="5171001" y="5888242"/>
            <a:ext cx="2543893" cy="369332"/>
          </a:xfrm>
          <a:prstGeom prst="rect">
            <a:avLst/>
          </a:prstGeom>
          <a:noFill/>
        </p:spPr>
        <p:txBody>
          <a:bodyPr wrap="square" rtlCol="0">
            <a:spAutoFit/>
          </a:bodyPr>
          <a:lstStyle/>
          <a:p>
            <a:r>
              <a:rPr lang="ru-RU" b="1" dirty="0" smtClean="0">
                <a:solidFill>
                  <a:schemeClr val="bg1"/>
                </a:solidFill>
                <a:latin typeface="Comic Sans MS" panose="030F0702030302020204" pitchFamily="66" charset="0"/>
              </a:rPr>
              <a:t>Кондратьева Мария</a:t>
            </a:r>
            <a:endParaRPr lang="ru-RU" b="1"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xmlns="" val="1871585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0"/>
                                        <p:tgtEl>
                                          <p:spTgt spid="13"/>
                                        </p:tgtEl>
                                      </p:cBhvr>
                                    </p:animEffect>
                                  </p:childTnLst>
                                </p:cTn>
                              </p:par>
                            </p:childTnLst>
                          </p:cTn>
                        </p:par>
                        <p:par>
                          <p:cTn id="8" fill="hold">
                            <p:stCondLst>
                              <p:cond delay="50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0"/>
                                        <p:tgtEl>
                                          <p:spTgt spid="15"/>
                                        </p:tgtEl>
                                      </p:cBhvr>
                                    </p:animEffect>
                                  </p:childTnLst>
                                </p:cTn>
                              </p:par>
                            </p:childTnLst>
                          </p:cTn>
                        </p:par>
                        <p:par>
                          <p:cTn id="17" fill="hold">
                            <p:stCondLst>
                              <p:cond delay="5000"/>
                            </p:stCondLst>
                            <p:childTnLst>
                              <p:par>
                                <p:cTn id="18" presetID="22" presetClass="entr" presetSubtype="4"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0"/>
                                        <p:tgtEl>
                                          <p:spTgt spid="17"/>
                                        </p:tgtEl>
                                      </p:cBhvr>
                                    </p:animEffect>
                                  </p:childTnLst>
                                </p:cTn>
                              </p:par>
                            </p:childTnLst>
                          </p:cTn>
                        </p:par>
                        <p:par>
                          <p:cTn id="26" fill="hold">
                            <p:stCondLst>
                              <p:cond delay="5000"/>
                            </p:stCondLst>
                            <p:childTnLst>
                              <p:par>
                                <p:cTn id="27" presetID="22" presetClass="entr" presetSubtype="4"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0"/>
                                        <p:tgtEl>
                                          <p:spTgt spid="19"/>
                                        </p:tgtEl>
                                      </p:cBhvr>
                                    </p:animEffect>
                                  </p:childTnLst>
                                </p:cTn>
                              </p:par>
                            </p:childTnLst>
                          </p:cTn>
                        </p:par>
                        <p:par>
                          <p:cTn id="35" fill="hold">
                            <p:stCondLst>
                              <p:cond delay="5000"/>
                            </p:stCondLst>
                            <p:childTnLst>
                              <p:par>
                                <p:cTn id="36" presetID="22" presetClass="entr" presetSubtype="4" fill="hold" grpId="0"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0"/>
                                        <p:tgtEl>
                                          <p:spTgt spid="21"/>
                                        </p:tgtEl>
                                      </p:cBhvr>
                                    </p:animEffect>
                                  </p:childTnLst>
                                </p:cTn>
                              </p:par>
                            </p:childTnLst>
                          </p:cTn>
                        </p:par>
                        <p:par>
                          <p:cTn id="44" fill="hold">
                            <p:stCondLst>
                              <p:cond delay="5000"/>
                            </p:stCondLst>
                            <p:childTnLst>
                              <p:par>
                                <p:cTn id="45" presetID="22" presetClass="entr" presetSubtype="4" fill="hold" nodeType="afterEffect">
                                  <p:stCondLst>
                                    <p:cond delay="0"/>
                                  </p:stCondLst>
                                  <p:childTnLst>
                                    <p:set>
                                      <p:cBhvr>
                                        <p:cTn id="46" dur="1" fill="hold">
                                          <p:stCondLst>
                                            <p:cond delay="0"/>
                                          </p:stCondLst>
                                        </p:cTn>
                                        <p:tgtEl>
                                          <p:spTgt spid="22">
                                            <p:txEl>
                                              <p:pRg st="0" end="0"/>
                                            </p:txEl>
                                          </p:spTgt>
                                        </p:tgtEl>
                                        <p:attrNameLst>
                                          <p:attrName>style.visibility</p:attrName>
                                        </p:attrNameLst>
                                      </p:cBhvr>
                                      <p:to>
                                        <p:strVal val="visible"/>
                                      </p:to>
                                    </p:set>
                                    <p:animEffect transition="in" filter="wipe(down)">
                                      <p:cBhvr>
                                        <p:cTn id="47" dur="500"/>
                                        <p:tgtEl>
                                          <p:spTgt spid="22">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0"/>
                                        <p:tgtEl>
                                          <p:spTgt spid="23"/>
                                        </p:tgtEl>
                                      </p:cBhvr>
                                    </p:animEffect>
                                  </p:childTnLst>
                                </p:cTn>
                              </p:par>
                            </p:childTnLst>
                          </p:cTn>
                        </p:par>
                        <p:par>
                          <p:cTn id="53" fill="hold">
                            <p:stCondLst>
                              <p:cond delay="5000"/>
                            </p:stCondLst>
                            <p:childTnLst>
                              <p:par>
                                <p:cTn id="54" presetID="22" presetClass="entr" presetSubtype="4" fill="hold" grpId="0" nodeType="after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wipe(down)">
                                      <p:cBhvr>
                                        <p:cTn id="56" dur="5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0"/>
                                        <p:tgtEl>
                                          <p:spTgt spid="25"/>
                                        </p:tgtEl>
                                      </p:cBhvr>
                                    </p:animEffect>
                                  </p:childTnLst>
                                </p:cTn>
                              </p:par>
                            </p:childTnLst>
                          </p:cTn>
                        </p:par>
                        <p:par>
                          <p:cTn id="62" fill="hold">
                            <p:stCondLst>
                              <p:cond delay="5000"/>
                            </p:stCondLst>
                            <p:childTnLst>
                              <p:par>
                                <p:cTn id="63" presetID="22" presetClass="entr" presetSubtype="4" fill="hold" grpId="0" nodeType="afterEffect">
                                  <p:stCondLst>
                                    <p:cond delay="0"/>
                                  </p:stCondLst>
                                  <p:childTnLst>
                                    <p:set>
                                      <p:cBhvr>
                                        <p:cTn id="64" dur="1" fill="hold">
                                          <p:stCondLst>
                                            <p:cond delay="0"/>
                                          </p:stCondLst>
                                        </p:cTn>
                                        <p:tgtEl>
                                          <p:spTgt spid="5"/>
                                        </p:tgtEl>
                                        <p:attrNameLst>
                                          <p:attrName>style.visibility</p:attrName>
                                        </p:attrNameLst>
                                      </p:cBhvr>
                                      <p:to>
                                        <p:strVal val="visible"/>
                                      </p:to>
                                    </p:set>
                                    <p:animEffect transition="in" filter="wipe(down)">
                                      <p:cBhvr>
                                        <p:cTn id="65" dur="500"/>
                                        <p:tgtEl>
                                          <p:spTgt spid="5"/>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fade">
                                      <p:cBhvr>
                                        <p:cTn id="70" dur="5000"/>
                                        <p:tgtEl>
                                          <p:spTgt spid="27"/>
                                        </p:tgtEl>
                                      </p:cBhvr>
                                    </p:animEffect>
                                  </p:childTnLst>
                                </p:cTn>
                              </p:par>
                            </p:childTnLst>
                          </p:cTn>
                        </p:par>
                        <p:par>
                          <p:cTn id="71" fill="hold">
                            <p:stCondLst>
                              <p:cond delay="5000"/>
                            </p:stCondLst>
                            <p:childTnLst>
                              <p:par>
                                <p:cTn id="72" presetID="22" presetClass="entr" presetSubtype="4" fill="hold" grpId="0" nodeType="after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wipe(down)">
                                      <p:cBhvr>
                                        <p:cTn id="7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8" grpId="0"/>
      <p:bldP spid="20" grpId="0"/>
      <p:bldP spid="24" grpId="0"/>
      <p:bldP spid="5" grpId="0"/>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7770813" cy="792088"/>
          </a:xfrm>
        </p:spPr>
        <p:txBody>
          <a:bodyPr/>
          <a:lstStyle/>
          <a:p>
            <a:r>
              <a:rPr lang="ru-RU" sz="2800" b="1" spc="50" dirty="0">
                <a:ln w="0"/>
                <a:solidFill>
                  <a:srgbClr val="996633"/>
                </a:solidFill>
                <a:effectLst>
                  <a:innerShdw blurRad="63500" dist="50800" dir="13500000">
                    <a:srgbClr val="000000">
                      <a:alpha val="50000"/>
                    </a:srgbClr>
                  </a:innerShdw>
                </a:effectLst>
                <a:latin typeface="Comic Sans MS" panose="030F0702030302020204" pitchFamily="66" charset="0"/>
              </a:rPr>
              <a:t>Список использованных ресурсов</a:t>
            </a:r>
          </a:p>
        </p:txBody>
      </p:sp>
      <p:sp>
        <p:nvSpPr>
          <p:cNvPr id="3" name="Объект 2"/>
          <p:cNvSpPr>
            <a:spLocks noGrp="1"/>
          </p:cNvSpPr>
          <p:nvPr>
            <p:ph idx="1"/>
          </p:nvPr>
        </p:nvSpPr>
        <p:spPr>
          <a:xfrm>
            <a:off x="1115616" y="1124744"/>
            <a:ext cx="7632849" cy="5112568"/>
          </a:xfrm>
        </p:spPr>
        <p:txBody>
          <a:bodyPr/>
          <a:lstStyle/>
          <a:p>
            <a:r>
              <a:rPr lang="ru-RU" sz="1800" dirty="0" smtClean="0">
                <a:solidFill>
                  <a:srgbClr val="996633"/>
                </a:solidFill>
                <a:latin typeface="Comic Sans MS" panose="030F0702030302020204" pitchFamily="66" charset="0"/>
              </a:rPr>
              <a:t>Виппер Р.Ю. История древнего мира. </a:t>
            </a:r>
            <a:r>
              <a:rPr lang="ru-RU" sz="1800" dirty="0">
                <a:solidFill>
                  <a:srgbClr val="996633"/>
                </a:solidFill>
                <a:latin typeface="Comic Sans MS" panose="030F0702030302020204" pitchFamily="66" charset="0"/>
              </a:rPr>
              <a:t>М</a:t>
            </a:r>
            <a:r>
              <a:rPr lang="ru-RU" sz="1800" dirty="0" smtClean="0">
                <a:solidFill>
                  <a:srgbClr val="996633"/>
                </a:solidFill>
                <a:latin typeface="Comic Sans MS" panose="030F0702030302020204" pitchFamily="66" charset="0"/>
              </a:rPr>
              <a:t>осква редакция газеты «Труд», издательство «Буква»,1997  г.</a:t>
            </a:r>
          </a:p>
          <a:p>
            <a:r>
              <a:rPr lang="ru-RU" sz="1800" dirty="0" smtClean="0">
                <a:solidFill>
                  <a:srgbClr val="996633"/>
                </a:solidFill>
                <a:latin typeface="Comic Sans MS" panose="030F0702030302020204" pitchFamily="66" charset="0"/>
              </a:rPr>
              <a:t>Гумилев Л.Н</a:t>
            </a:r>
            <a:r>
              <a:rPr lang="ru-RU" sz="1800" dirty="0">
                <a:solidFill>
                  <a:srgbClr val="996633"/>
                </a:solidFill>
                <a:latin typeface="Comic Sans MS" panose="030F0702030302020204" pitchFamily="66" charset="0"/>
              </a:rPr>
              <a:t>.</a:t>
            </a:r>
            <a:r>
              <a:rPr lang="ru-RU" sz="1800" dirty="0" smtClean="0">
                <a:solidFill>
                  <a:srgbClr val="996633"/>
                </a:solidFill>
                <a:latin typeface="Comic Sans MS" panose="030F0702030302020204" pitchFamily="66" charset="0"/>
              </a:rPr>
              <a:t> Этногенез и биосфера Земли. Москва. Издательство «Институт </a:t>
            </a:r>
            <a:r>
              <a:rPr lang="ru-RU" sz="1800" dirty="0" err="1" smtClean="0">
                <a:solidFill>
                  <a:srgbClr val="996633"/>
                </a:solidFill>
                <a:latin typeface="Comic Sans MS" panose="030F0702030302020204" pitchFamily="66" charset="0"/>
              </a:rPr>
              <a:t>Ди</a:t>
            </a:r>
            <a:r>
              <a:rPr lang="ru-RU" sz="1800" dirty="0" smtClean="0">
                <a:solidFill>
                  <a:srgbClr val="996633"/>
                </a:solidFill>
                <a:latin typeface="Comic Sans MS" panose="030F0702030302020204" pitchFamily="66" charset="0"/>
              </a:rPr>
              <a:t>-Дик», 1997г.</a:t>
            </a:r>
          </a:p>
          <a:p>
            <a:r>
              <a:rPr lang="ru-RU" sz="1800" dirty="0" smtClean="0">
                <a:solidFill>
                  <a:srgbClr val="996633"/>
                </a:solidFill>
                <a:latin typeface="Comic Sans MS" panose="030F0702030302020204" pitchFamily="66" charset="0"/>
              </a:rPr>
              <a:t> </a:t>
            </a:r>
            <a:r>
              <a:rPr lang="ru-RU" sz="1800" dirty="0">
                <a:solidFill>
                  <a:srgbClr val="996633"/>
                </a:solidFill>
                <a:latin typeface="Comic Sans MS" panose="030F0702030302020204" pitchFamily="66" charset="0"/>
              </a:rPr>
              <a:t>Чтимые иконы и чудотворные образы. Уникальная серия православных святынь Выпуск 2. Издатель: ООО «ГК «</a:t>
            </a:r>
            <a:r>
              <a:rPr lang="ru-RU" sz="1800" dirty="0" err="1">
                <a:solidFill>
                  <a:srgbClr val="996633"/>
                </a:solidFill>
                <a:latin typeface="Comic Sans MS" panose="030F0702030302020204" pitchFamily="66" charset="0"/>
              </a:rPr>
              <a:t>Кардос</a:t>
            </a:r>
            <a:r>
              <a:rPr lang="ru-RU" sz="1800" dirty="0">
                <a:solidFill>
                  <a:srgbClr val="996633"/>
                </a:solidFill>
                <a:latin typeface="Comic Sans MS" panose="030F0702030302020204" pitchFamily="66" charset="0"/>
              </a:rPr>
              <a:t>», 2011г</a:t>
            </a:r>
            <a:r>
              <a:rPr lang="ru-RU" sz="1800" dirty="0" smtClean="0">
                <a:solidFill>
                  <a:srgbClr val="996633"/>
                </a:solidFill>
                <a:latin typeface="Comic Sans MS" panose="030F0702030302020204" pitchFamily="66" charset="0"/>
              </a:rPr>
              <a:t>.</a:t>
            </a:r>
            <a:r>
              <a:rPr lang="ru-RU" sz="1800" dirty="0">
                <a:solidFill>
                  <a:srgbClr val="996633"/>
                </a:solidFill>
                <a:latin typeface="Comic Sans MS" panose="030F0702030302020204" pitchFamily="66" charset="0"/>
              </a:rPr>
              <a:t> </a:t>
            </a:r>
            <a:endParaRPr lang="ru-RU" sz="1800" dirty="0" smtClean="0">
              <a:solidFill>
                <a:srgbClr val="996633"/>
              </a:solidFill>
              <a:latin typeface="Comic Sans MS" panose="030F0702030302020204" pitchFamily="66" charset="0"/>
            </a:endParaRPr>
          </a:p>
          <a:p>
            <a:r>
              <a:rPr lang="ru-RU" sz="1800" dirty="0" smtClean="0">
                <a:solidFill>
                  <a:srgbClr val="996633"/>
                </a:solidFill>
                <a:latin typeface="Comic Sans MS" panose="030F0702030302020204" pitchFamily="66" charset="0"/>
              </a:rPr>
              <a:t>Энциклопедия </a:t>
            </a:r>
            <a:r>
              <a:rPr lang="ru-RU" sz="1800" dirty="0">
                <a:solidFill>
                  <a:srgbClr val="996633"/>
                </a:solidFill>
                <a:latin typeface="Comic Sans MS" panose="030F0702030302020204" pitchFamily="66" charset="0"/>
              </a:rPr>
              <a:t>для детей. Том 6 Религии мира. Часть 2.Москва, </a:t>
            </a:r>
            <a:r>
              <a:rPr lang="ru-RU" sz="1800" dirty="0" err="1">
                <a:solidFill>
                  <a:srgbClr val="996633"/>
                </a:solidFill>
                <a:latin typeface="Comic Sans MS" panose="030F0702030302020204" pitchFamily="66" charset="0"/>
              </a:rPr>
              <a:t>Аванта</a:t>
            </a:r>
            <a:r>
              <a:rPr lang="ru-RU" sz="1800" dirty="0">
                <a:solidFill>
                  <a:srgbClr val="996633"/>
                </a:solidFill>
                <a:latin typeface="Comic Sans MS" panose="030F0702030302020204" pitchFamily="66" charset="0"/>
              </a:rPr>
              <a:t>+, 1999 г</a:t>
            </a:r>
            <a:r>
              <a:rPr lang="ru-RU" sz="1800" dirty="0" smtClean="0">
                <a:solidFill>
                  <a:srgbClr val="996633"/>
                </a:solidFill>
                <a:latin typeface="Comic Sans MS" panose="030F0702030302020204" pitchFamily="66" charset="0"/>
              </a:rPr>
              <a:t>.</a:t>
            </a:r>
          </a:p>
          <a:p>
            <a:r>
              <a:rPr lang="ru-RU" sz="1800" dirty="0" smtClean="0">
                <a:solidFill>
                  <a:srgbClr val="996633"/>
                </a:solidFill>
                <a:latin typeface="Comic Sans MS" panose="030F0702030302020204" pitchFamily="66" charset="0"/>
              </a:rPr>
              <a:t> </a:t>
            </a:r>
            <a:r>
              <a:rPr lang="ru-RU" sz="1800" dirty="0">
                <a:solidFill>
                  <a:srgbClr val="996633"/>
                </a:solidFill>
                <a:latin typeface="Comic Sans MS" panose="030F0702030302020204" pitchFamily="66" charset="0"/>
              </a:rPr>
              <a:t>Энциклопедия для </a:t>
            </a:r>
            <a:r>
              <a:rPr lang="ru-RU" sz="1800" dirty="0" smtClean="0">
                <a:solidFill>
                  <a:srgbClr val="996633"/>
                </a:solidFill>
                <a:latin typeface="Comic Sans MS" panose="030F0702030302020204" pitchFamily="66" charset="0"/>
              </a:rPr>
              <a:t>детей. Том 7. Искусство. Часть 1.</a:t>
            </a:r>
            <a:r>
              <a:rPr lang="ru-RU" sz="1800" dirty="0">
                <a:solidFill>
                  <a:srgbClr val="996633"/>
                </a:solidFill>
                <a:latin typeface="Comic Sans MS" panose="030F0702030302020204" pitchFamily="66" charset="0"/>
              </a:rPr>
              <a:t> </a:t>
            </a:r>
            <a:r>
              <a:rPr lang="ru-RU" sz="1800" dirty="0" smtClean="0">
                <a:solidFill>
                  <a:srgbClr val="996633"/>
                </a:solidFill>
                <a:latin typeface="Comic Sans MS" panose="030F0702030302020204" pitchFamily="66" charset="0"/>
              </a:rPr>
              <a:t>Москва</a:t>
            </a:r>
            <a:r>
              <a:rPr lang="ru-RU" sz="1800" dirty="0">
                <a:solidFill>
                  <a:srgbClr val="996633"/>
                </a:solidFill>
                <a:latin typeface="Comic Sans MS" panose="030F0702030302020204" pitchFamily="66" charset="0"/>
              </a:rPr>
              <a:t>, </a:t>
            </a:r>
            <a:r>
              <a:rPr lang="ru-RU" sz="1800" dirty="0" err="1">
                <a:solidFill>
                  <a:srgbClr val="996633"/>
                </a:solidFill>
                <a:latin typeface="Comic Sans MS" panose="030F0702030302020204" pitchFamily="66" charset="0"/>
              </a:rPr>
              <a:t>Аванта</a:t>
            </a:r>
            <a:r>
              <a:rPr lang="ru-RU" sz="1800" dirty="0" smtClean="0">
                <a:solidFill>
                  <a:srgbClr val="996633"/>
                </a:solidFill>
                <a:latin typeface="Comic Sans MS" panose="030F0702030302020204" pitchFamily="66" charset="0"/>
              </a:rPr>
              <a:t>+,</a:t>
            </a:r>
            <a:r>
              <a:rPr lang="ru-RU" sz="1800" dirty="0">
                <a:solidFill>
                  <a:srgbClr val="996633"/>
                </a:solidFill>
                <a:latin typeface="Comic Sans MS" panose="030F0702030302020204" pitchFamily="66" charset="0"/>
              </a:rPr>
              <a:t> 1999 г.</a:t>
            </a:r>
            <a:r>
              <a:rPr lang="ru-RU" sz="1800" dirty="0" smtClean="0">
                <a:solidFill>
                  <a:srgbClr val="996633"/>
                </a:solidFill>
                <a:latin typeface="Comic Sans MS" panose="030F0702030302020204" pitchFamily="66" charset="0"/>
              </a:rPr>
              <a:t> </a:t>
            </a:r>
            <a:endParaRPr lang="ru-RU" sz="1800" dirty="0">
              <a:solidFill>
                <a:srgbClr val="996633"/>
              </a:solidFill>
              <a:latin typeface="Comic Sans MS" panose="030F0702030302020204" pitchFamily="66" charset="0"/>
            </a:endParaRPr>
          </a:p>
          <a:p>
            <a:endParaRPr lang="ru-RU" sz="1800" dirty="0">
              <a:solidFill>
                <a:srgbClr val="996633"/>
              </a:solidFill>
              <a:latin typeface="Comic Sans MS" panose="030F0702030302020204" pitchFamily="66" charset="0"/>
            </a:endParaRPr>
          </a:p>
          <a:p>
            <a:r>
              <a:rPr lang="ru-RU" sz="1800" dirty="0">
                <a:solidFill>
                  <a:srgbClr val="996633"/>
                </a:solidFill>
                <a:latin typeface="Comic Sans MS" panose="030F0702030302020204" pitchFamily="66" charset="0"/>
              </a:rPr>
              <a:t>15,26,30 слайды- фото из архива авторов</a:t>
            </a:r>
          </a:p>
          <a:p>
            <a:endParaRPr lang="ru-RU" sz="1800" dirty="0"/>
          </a:p>
        </p:txBody>
      </p:sp>
      <p:cxnSp>
        <p:nvCxnSpPr>
          <p:cNvPr id="4" name="Прямая соединительная линия 3"/>
          <p:cNvCxnSpPr/>
          <p:nvPr/>
        </p:nvCxnSpPr>
        <p:spPr bwMode="auto">
          <a:xfrm flipH="1">
            <a:off x="245986" y="220589"/>
            <a:ext cx="107157" cy="6295996"/>
          </a:xfrm>
          <a:prstGeom prst="line">
            <a:avLst/>
          </a:prstGeom>
          <a:ln>
            <a:solidFill>
              <a:srgbClr val="996633"/>
            </a:solidFill>
            <a:headEnd type="none" w="med" len="med"/>
            <a:tailEnd type="none" w="med" len="med"/>
          </a:ln>
          <a:extLst>
            <a:ext uri="{AF507438-7753-43E0-B8FC-AC1667EBCBE1}">
              <a14:hiddenEffects xmlns:a14="http://schemas.microsoft.com/office/drawing/2010/main" xmlns="">
                <a:effectLst>
                  <a:outerShdw dist="35921" dir="2700000" algn="ctr" rotWithShape="0">
                    <a:schemeClr val="bg2"/>
                  </a:outerShdw>
                </a:effectLst>
              </a14:hiddenEffects>
            </a:ext>
          </a:extLst>
        </p:spPr>
        <p:style>
          <a:lnRef idx="3">
            <a:schemeClr val="accent4"/>
          </a:lnRef>
          <a:fillRef idx="0">
            <a:schemeClr val="accent4"/>
          </a:fillRef>
          <a:effectRef idx="2">
            <a:schemeClr val="accent4"/>
          </a:effectRef>
          <a:fontRef idx="minor">
            <a:schemeClr val="tx1"/>
          </a:fontRef>
        </p:style>
      </p:cxnSp>
      <p:cxnSp>
        <p:nvCxnSpPr>
          <p:cNvPr id="5" name="Прямая соединительная линия 4"/>
          <p:cNvCxnSpPr/>
          <p:nvPr/>
        </p:nvCxnSpPr>
        <p:spPr bwMode="auto">
          <a:xfrm flipH="1">
            <a:off x="396106" y="584684"/>
            <a:ext cx="71438" cy="6012668"/>
          </a:xfrm>
          <a:prstGeom prst="line">
            <a:avLst/>
          </a:prstGeom>
          <a:ln>
            <a:solidFill>
              <a:srgbClr val="996633"/>
            </a:solidFill>
            <a:headEnd type="none" w="med" len="med"/>
            <a:tailEnd type="none" w="med" len="med"/>
          </a:ln>
          <a:extLst>
            <a:ext uri="{AF507438-7753-43E0-B8FC-AC1667EBCBE1}">
              <a14:hiddenEffects xmlns:a14="http://schemas.microsoft.com/office/drawing/2010/main" xmlns="">
                <a:effectLst>
                  <a:outerShdw dist="35921" dir="2700000" algn="ctr" rotWithShape="0">
                    <a:schemeClr val="bg2"/>
                  </a:outerShdw>
                </a:effectLst>
              </a14:hiddenEffects>
            </a:ext>
          </a:extLst>
        </p:spPr>
        <p:style>
          <a:lnRef idx="3">
            <a:schemeClr val="accent4"/>
          </a:lnRef>
          <a:fillRef idx="0">
            <a:schemeClr val="accent4"/>
          </a:fillRef>
          <a:effectRef idx="2">
            <a:schemeClr val="accent4"/>
          </a:effectRef>
          <a:fontRef idx="minor">
            <a:schemeClr val="tx1"/>
          </a:fontRef>
        </p:style>
      </p:cxnSp>
      <p:cxnSp>
        <p:nvCxnSpPr>
          <p:cNvPr id="6" name="Прямая соединительная линия 5"/>
          <p:cNvCxnSpPr/>
          <p:nvPr/>
        </p:nvCxnSpPr>
        <p:spPr bwMode="auto">
          <a:xfrm flipH="1" flipV="1">
            <a:off x="299564" y="6255878"/>
            <a:ext cx="5393167" cy="41467"/>
          </a:xfrm>
          <a:prstGeom prst="line">
            <a:avLst/>
          </a:prstGeom>
          <a:ln>
            <a:solidFill>
              <a:srgbClr val="996633"/>
            </a:solidFill>
            <a:headEnd type="none" w="med" len="med"/>
            <a:tailEnd type="none" w="med" len="med"/>
          </a:ln>
          <a:extLst>
            <a:ext uri="{AF507438-7753-43E0-B8FC-AC1667EBCBE1}">
              <a14:hiddenEffects xmlns:a14="http://schemas.microsoft.com/office/drawing/2010/main" xmlns="">
                <a:effectLst>
                  <a:outerShdw dist="35921" dir="2700000" algn="ctr" rotWithShape="0">
                    <a:schemeClr val="bg2"/>
                  </a:outerShdw>
                </a:effectLst>
              </a14:hiddenEffects>
            </a:ext>
          </a:extLst>
        </p:spPr>
        <p:style>
          <a:lnRef idx="3">
            <a:schemeClr val="accent4"/>
          </a:lnRef>
          <a:fillRef idx="0">
            <a:schemeClr val="accent4"/>
          </a:fillRef>
          <a:effectRef idx="2">
            <a:schemeClr val="accent4"/>
          </a:effectRef>
          <a:fontRef idx="minor">
            <a:schemeClr val="tx1"/>
          </a:fontRef>
        </p:style>
      </p:cxnSp>
      <p:cxnSp>
        <p:nvCxnSpPr>
          <p:cNvPr id="10" name="Прямая соединительная линия 9"/>
          <p:cNvCxnSpPr/>
          <p:nvPr/>
        </p:nvCxnSpPr>
        <p:spPr bwMode="auto">
          <a:xfrm flipH="1" flipV="1">
            <a:off x="107504" y="6381328"/>
            <a:ext cx="4968554" cy="30541"/>
          </a:xfrm>
          <a:prstGeom prst="line">
            <a:avLst/>
          </a:prstGeom>
          <a:ln>
            <a:solidFill>
              <a:srgbClr val="996633"/>
            </a:solidFill>
            <a:headEnd type="none" w="med" len="med"/>
            <a:tailEnd type="none" w="med" len="med"/>
          </a:ln>
          <a:extLst>
            <a:ext uri="{AF507438-7753-43E0-B8FC-AC1667EBCBE1}">
              <a14:hiddenEffects xmlns:a14="http://schemas.microsoft.com/office/drawing/2010/main" xmlns="">
                <a:effectLst>
                  <a:outerShdw dist="35921" dir="2700000" algn="ctr" rotWithShape="0">
                    <a:schemeClr val="bg2"/>
                  </a:outerShdw>
                </a:effectLst>
              </a14:hiddenEffects>
            </a:ext>
          </a:extLst>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xmlns="" val="9532443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214290"/>
            <a:ext cx="8929718" cy="646331"/>
          </a:xfrm>
          <a:prstGeom prst="rect">
            <a:avLst/>
          </a:prstGeom>
          <a:noFill/>
        </p:spPr>
        <p:txBody>
          <a:bodyPr wrap="square" rtlCol="0">
            <a:spAutoFit/>
          </a:bodyPr>
          <a:lstStyle/>
          <a:p>
            <a:r>
              <a:rPr lang="ru-RU" sz="3600" dirty="0" smtClean="0">
                <a:solidFill>
                  <a:srgbClr val="996633"/>
                </a:solidFill>
                <a:latin typeface="Comic Sans MS" pitchFamily="66" charset="0"/>
              </a:rPr>
              <a:t>               Улуру – священная гора</a:t>
            </a:r>
            <a:endParaRPr lang="ru-RU" sz="3600" dirty="0">
              <a:solidFill>
                <a:srgbClr val="996633"/>
              </a:solidFill>
              <a:latin typeface="Comic Sans MS" pitchFamily="66" charset="0"/>
            </a:endParaRPr>
          </a:p>
        </p:txBody>
      </p:sp>
      <p:pic>
        <p:nvPicPr>
          <p:cNvPr id="9" name="Picture 2">
            <a:hlinkClick r:id="rId2"/>
          </p:cNvPr>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5048382" y="1065253"/>
            <a:ext cx="3539689" cy="1517009"/>
          </a:xfrm>
          <a:prstGeom prst="rect">
            <a:avLst/>
          </a:prstGeom>
          <a:noFill/>
          <a:ln w="9525">
            <a:noFill/>
            <a:miter lim="800000"/>
            <a:headEnd/>
            <a:tailEnd/>
          </a:ln>
          <a:effectLst>
            <a:softEdge rad="63500"/>
          </a:effectLst>
        </p:spPr>
      </p:pic>
      <p:pic>
        <p:nvPicPr>
          <p:cNvPr id="12" name="Объект 3"/>
          <p:cNvPicPr>
            <a:picLocks noGrp="1" noChangeAspect="1"/>
          </p:cNvPicPr>
          <p:nvPr>
            <p:ph idx="1"/>
          </p:nvPr>
        </p:nvPicPr>
        <p:blipFill rotWithShape="1">
          <a:blip r:embed="rId4" cstate="email">
            <a:extLst>
              <a:ext uri="{28A0092B-C50C-407E-A947-70E740481C1C}">
                <a14:useLocalDpi xmlns:a14="http://schemas.microsoft.com/office/drawing/2010/main" xmlns=""/>
              </a:ext>
            </a:extLst>
          </a:blip>
          <a:srcRect/>
          <a:stretch/>
        </p:blipFill>
        <p:spPr>
          <a:xfrm>
            <a:off x="4164378" y="2852936"/>
            <a:ext cx="4605414" cy="3460694"/>
          </a:xfrm>
          <a:prstGeom prst="rect">
            <a:avLst/>
          </a:prstGeom>
          <a:ln>
            <a:noFill/>
          </a:ln>
          <a:effectLst>
            <a:outerShdw blurRad="190500" algn="tl" rotWithShape="0">
              <a:srgbClr val="000000">
                <a:alpha val="70000"/>
              </a:srgbClr>
            </a:outerShdw>
          </a:effectLst>
        </p:spPr>
      </p:pic>
      <p:pic>
        <p:nvPicPr>
          <p:cNvPr id="13" name="Объект 3"/>
          <p:cNvPicPr>
            <a:picLocks noChangeAspect="1"/>
          </p:cNvPicPr>
          <p:nvPr/>
        </p:nvPicPr>
        <p:blipFill rotWithShape="1">
          <a:blip r:embed="rId5" cstate="email">
            <a:extLst>
              <a:ext uri="{28A0092B-C50C-407E-A947-70E740481C1C}">
                <a14:useLocalDpi xmlns:a14="http://schemas.microsoft.com/office/drawing/2010/main" xmlns=""/>
              </a:ext>
            </a:extLst>
          </a:blip>
          <a:srcRect/>
          <a:stretch/>
        </p:blipFill>
        <p:spPr bwMode="auto">
          <a:xfrm>
            <a:off x="140143" y="1098463"/>
            <a:ext cx="4690325" cy="3553821"/>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0" name="Объект 3"/>
          <p:cNvPicPr>
            <a:picLocks noChangeAspect="1"/>
          </p:cNvPicPr>
          <p:nvPr/>
        </p:nvPicPr>
        <p:blipFill rotWithShape="1">
          <a:blip r:embed="rId6" cstate="print">
            <a:extLst>
              <a:ext uri="{28A0092B-C50C-407E-A947-70E740481C1C}">
                <a14:useLocalDpi xmlns:a14="http://schemas.microsoft.com/office/drawing/2010/main" xmlns=""/>
              </a:ext>
            </a:extLst>
          </a:blip>
          <a:srcRect l="12590" r="12569"/>
          <a:stretch/>
        </p:blipFill>
        <p:spPr bwMode="auto">
          <a:xfrm>
            <a:off x="323528" y="1019002"/>
            <a:ext cx="8446264" cy="5730136"/>
          </a:xfrm>
          <a:prstGeom prst="rect">
            <a:avLst/>
          </a:prstGeom>
          <a:noFill/>
          <a:ln>
            <a:noFill/>
          </a:ln>
          <a:effectLst>
            <a:glow rad="635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 name="Управляющая кнопка: сведения 1">
            <a:hlinkClick r:id="" action="ppaction://noaction" highlightClick="1"/>
          </p:cNvPr>
          <p:cNvSpPr/>
          <p:nvPr/>
        </p:nvSpPr>
        <p:spPr bwMode="auto">
          <a:xfrm>
            <a:off x="8460432" y="5949280"/>
            <a:ext cx="534219" cy="431258"/>
          </a:xfrm>
          <a:prstGeom prst="actionButtonInformation">
            <a:avLst/>
          </a:prstGeom>
          <a:ln>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ru-RU" sz="500" b="1" i="0" u="none" strike="noStrike" cap="none" normalizeH="0" baseline="0" smtClean="0">
              <a:ln>
                <a:noFill/>
              </a:ln>
              <a:solidFill>
                <a:schemeClr val="bg1"/>
              </a:solidFill>
              <a:effectLst/>
              <a:latin typeface="Times New Roman" pitchFamily="16" charset="0"/>
            </a:endParaRPr>
          </a:p>
        </p:txBody>
      </p:sp>
      <p:sp>
        <p:nvSpPr>
          <p:cNvPr id="8" name="Скругленный прямоугольник 7">
            <a:hlinkClick r:id="rId7" action="ppaction://hlinksldjump"/>
          </p:cNvPr>
          <p:cNvSpPr/>
          <p:nvPr/>
        </p:nvSpPr>
        <p:spPr>
          <a:xfrm>
            <a:off x="6836948" y="6391948"/>
            <a:ext cx="1571636" cy="35719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ru-RU" sz="1600" b="1" dirty="0" smtClean="0">
                <a:solidFill>
                  <a:srgbClr val="996633"/>
                </a:solidFill>
                <a:latin typeface="Comic Sans MS" pitchFamily="66" charset="0"/>
              </a:rPr>
              <a:t>выход</a:t>
            </a:r>
            <a:endParaRPr lang="ru-RU" sz="1600" b="1" dirty="0">
              <a:solidFill>
                <a:srgbClr val="996633"/>
              </a:solidFill>
              <a:latin typeface="Comic Sans MS" pitchFamily="66"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0"/>
                                        </p:tgtEl>
                                      </p:cBhvr>
                                    </p:animEffect>
                                    <p:anim calcmode="lin" valueType="num">
                                      <p:cBhvr>
                                        <p:cTn id="14" dur="1000"/>
                                        <p:tgtEl>
                                          <p:spTgt spid="10"/>
                                        </p:tgtEl>
                                        <p:attrNameLst>
                                          <p:attrName>ppt_x</p:attrName>
                                        </p:attrNameLst>
                                      </p:cBhvr>
                                      <p:tavLst>
                                        <p:tav tm="0">
                                          <p:val>
                                            <p:strVal val="ppt_x"/>
                                          </p:val>
                                        </p:tav>
                                        <p:tav tm="100000">
                                          <p:val>
                                            <p:strVal val="ppt_x"/>
                                          </p:val>
                                        </p:tav>
                                      </p:tavLst>
                                    </p:anim>
                                    <p:anim calcmode="lin" valueType="num">
                                      <p:cBhvr>
                                        <p:cTn id="15" dur="1000"/>
                                        <p:tgtEl>
                                          <p:spTgt spid="10"/>
                                        </p:tgtEl>
                                        <p:attrNameLst>
                                          <p:attrName>ppt_y</p:attrName>
                                        </p:attrNameLst>
                                      </p:cBhvr>
                                      <p:tavLst>
                                        <p:tav tm="0">
                                          <p:val>
                                            <p:strVal val="ppt_y"/>
                                          </p:val>
                                        </p:tav>
                                        <p:tav tm="100000">
                                          <p:val>
                                            <p:strVal val="ppt_y+.1"/>
                                          </p:val>
                                        </p:tav>
                                      </p:tavLst>
                                    </p:anim>
                                    <p:set>
                                      <p:cBhvr>
                                        <p:cTn id="16"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5786" y="142852"/>
            <a:ext cx="7770813" cy="1433513"/>
          </a:xfrm>
        </p:spPr>
        <p:txBody>
          <a:bodyPr>
            <a:normAutofit/>
          </a:bodyPr>
          <a:lstStyle/>
          <a:p>
            <a:r>
              <a:rPr lang="ru-RU" sz="4000" dirty="0" smtClean="0">
                <a:solidFill>
                  <a:srgbClr val="996633"/>
                </a:solidFill>
                <a:latin typeface="Comic Sans MS" pitchFamily="66" charset="0"/>
              </a:rPr>
              <a:t>Географическое положение Месопотамии</a:t>
            </a:r>
            <a:endParaRPr lang="ru-RU" sz="4000" dirty="0">
              <a:solidFill>
                <a:srgbClr val="996633"/>
              </a:solidFill>
              <a:latin typeface="Comic Sans MS" pitchFamily="66" charset="0"/>
            </a:endParaRPr>
          </a:p>
        </p:txBody>
      </p:sp>
      <p:sp>
        <p:nvSpPr>
          <p:cNvPr id="3" name="Содержимое 2"/>
          <p:cNvSpPr>
            <a:spLocks noGrp="1"/>
          </p:cNvSpPr>
          <p:nvPr>
            <p:ph idx="1"/>
          </p:nvPr>
        </p:nvSpPr>
        <p:spPr>
          <a:xfrm>
            <a:off x="714348" y="5357826"/>
            <a:ext cx="8229600" cy="1339841"/>
          </a:xfrm>
        </p:spPr>
        <p:txBody>
          <a:bodyPr>
            <a:normAutofit fontScale="85000" lnSpcReduction="20000"/>
          </a:bodyPr>
          <a:lstStyle/>
          <a:p>
            <a:pPr>
              <a:buNone/>
            </a:pPr>
            <a:r>
              <a:rPr lang="ru-RU" dirty="0" smtClean="0"/>
              <a:t>      </a:t>
            </a:r>
            <a:r>
              <a:rPr lang="ru-RU" sz="2600" dirty="0" smtClean="0">
                <a:solidFill>
                  <a:srgbClr val="996633"/>
                </a:solidFill>
                <a:latin typeface="Comic Sans MS" pitchFamily="66" charset="0"/>
              </a:rPr>
              <a:t>Шумер, земля, занимала южную часть Месопотамии и географически примерно совпадала с современным Ираком, простираясь от Багдада на севере до Персидского залива на юге.</a:t>
            </a:r>
            <a:endParaRPr lang="ru-RU" sz="2600" dirty="0">
              <a:solidFill>
                <a:srgbClr val="996633"/>
              </a:solidFill>
              <a:latin typeface="Comic Sans MS" pitchFamily="66" charset="0"/>
            </a:endParaRPr>
          </a:p>
        </p:txBody>
      </p:sp>
      <p:pic>
        <p:nvPicPr>
          <p:cNvPr id="4098" name="Picture 2" descr="C:\Users\Череп\Desktop\проект культура\рис 8.png">
            <a:hlinkClick r:id="rId2"/>
          </p:cNvPr>
          <p:cNvPicPr>
            <a:picLocks noChangeAspect="1" noChangeArrowheads="1"/>
          </p:cNvPicPr>
          <p:nvPr/>
        </p:nvPicPr>
        <p:blipFill>
          <a:blip r:embed="rId3" cstate="print">
            <a:extLst>
              <a:ext uri="{28A0092B-C50C-407E-A947-70E740481C1C}">
                <a14:useLocalDpi xmlns:a14="http://schemas.microsoft.com/office/drawing/2010/main" xmlns=""/>
              </a:ext>
            </a:extLst>
          </a:blip>
          <a:srcRect b="3387"/>
          <a:stretch>
            <a:fillRect/>
          </a:stretch>
        </p:blipFill>
        <p:spPr bwMode="auto">
          <a:xfrm>
            <a:off x="2000232" y="1643050"/>
            <a:ext cx="4930781" cy="3571900"/>
          </a:xfrm>
          <a:prstGeom prst="rect">
            <a:avLst/>
          </a:prstGeom>
          <a:noFill/>
          <a:effectLst>
            <a:softEdge rad="63500"/>
          </a:effectLst>
        </p:spPr>
      </p:pic>
      <p:pic>
        <p:nvPicPr>
          <p:cNvPr id="10" name="Picture 2"/>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107504" y="1412776"/>
            <a:ext cx="8836444" cy="5445224"/>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Управляющая кнопка: сведения 11">
            <a:hlinkClick r:id="" action="ppaction://noaction" highlightClick="1"/>
          </p:cNvPr>
          <p:cNvSpPr/>
          <p:nvPr/>
        </p:nvSpPr>
        <p:spPr bwMode="auto">
          <a:xfrm>
            <a:off x="285720" y="6215082"/>
            <a:ext cx="571504" cy="500066"/>
          </a:xfrm>
          <a:prstGeom prst="actionButtonInformation">
            <a:avLst/>
          </a:prstGeom>
          <a:ln>
            <a:headEnd type="none" w="med" len="med"/>
            <a:tailEnd type="none" w="med" len="med"/>
          </a:ln>
          <a:extLst>
            <a:ext uri="{AF507438-7753-43E0-B8FC-AC1667EBCBE1}">
              <a14:hiddenEffects xmlns:a14="http://schemas.microsoft.com/office/drawing/2010/main" xmlns="">
                <a:effectLst>
                  <a:outerShdw dist="35921" dir="2700000" algn="ctr" rotWithShape="0">
                    <a:schemeClr val="bg2"/>
                  </a:outerShdw>
                </a:effectLst>
              </a14:hiddenEffects>
            </a:ext>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ru-RU" sz="500" b="1" i="0" u="none" strike="noStrike" cap="none" normalizeH="0" baseline="0" dirty="0" smtClean="0">
              <a:ln>
                <a:noFill/>
              </a:ln>
              <a:solidFill>
                <a:schemeClr val="bg1"/>
              </a:solidFill>
              <a:effectLst/>
              <a:latin typeface="Times New Roman" pitchFamily="16" charset="0"/>
            </a:endParaRPr>
          </a:p>
        </p:txBody>
      </p:sp>
    </p:spTree>
    <p:extLst>
      <p:ext uri="{BB962C8B-B14F-4D97-AF65-F5344CB8AC3E}">
        <p14:creationId xmlns:p14="http://schemas.microsoft.com/office/powerpoint/2010/main" xmlns="" val="39705692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nodeType="clickEffect">
                                  <p:stCondLst>
                                    <p:cond delay="0"/>
                                  </p:stCondLst>
                                  <p:childTnLst>
                                    <p:animEffect transition="out" filter="checkerboard(across)">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4"/>
          <p:cNvSpPr>
            <a:spLocks noGrp="1"/>
          </p:cNvSpPr>
          <p:nvPr>
            <p:ph idx="1"/>
          </p:nvPr>
        </p:nvSpPr>
        <p:spPr>
          <a:xfrm>
            <a:off x="642910" y="4857760"/>
            <a:ext cx="8229600" cy="1482717"/>
          </a:xfrm>
        </p:spPr>
        <p:txBody>
          <a:bodyPr>
            <a:normAutofit/>
          </a:bodyPr>
          <a:lstStyle/>
          <a:p>
            <a:pPr>
              <a:buNone/>
            </a:pPr>
            <a:r>
              <a:rPr lang="ru-RU" sz="2400" dirty="0" smtClean="0"/>
              <a:t>     </a:t>
            </a:r>
            <a:r>
              <a:rPr lang="ru-RU" sz="2000" dirty="0" smtClean="0">
                <a:solidFill>
                  <a:srgbClr val="996633"/>
                </a:solidFill>
                <a:latin typeface="Comic Sans MS" pitchFamily="66" charset="0"/>
              </a:rPr>
              <a:t>Шумеры изобрели систему письма на глине, которая была заимствована и использовалась на всем Ближнем Востоке на протяжении почти двух тысяч лет.</a:t>
            </a:r>
          </a:p>
          <a:p>
            <a:endParaRPr lang="ru-RU" dirty="0"/>
          </a:p>
        </p:txBody>
      </p:sp>
      <p:pic>
        <p:nvPicPr>
          <p:cNvPr id="6" name="Picture 2"/>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899592" y="836712"/>
            <a:ext cx="2527806" cy="2628918"/>
          </a:xfrm>
          <a:prstGeom prst="rect">
            <a:avLst/>
          </a:prstGeom>
          <a:noFill/>
          <a:ln w="9525">
            <a:noFill/>
            <a:miter lim="800000"/>
            <a:headEnd/>
            <a:tailEnd/>
          </a:ln>
          <a:effectLst>
            <a:softEdge rad="127000"/>
          </a:effectLst>
        </p:spPr>
      </p:pic>
      <p:pic>
        <p:nvPicPr>
          <p:cNvPr id="7170" name="Picture 2" descr="C:\Users\Череп\Desktop\проект культура\клиноп.jp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3545947" y="1479560"/>
            <a:ext cx="3790924" cy="3378200"/>
          </a:xfrm>
          <a:prstGeom prst="rect">
            <a:avLst/>
          </a:prstGeom>
          <a:noFill/>
          <a:effectLst>
            <a:softEdge rad="63500"/>
          </a:effectLst>
        </p:spPr>
      </p:pic>
      <p:sp>
        <p:nvSpPr>
          <p:cNvPr id="10" name="Управляющая кнопка: сведения 9">
            <a:hlinkClick r:id="" action="ppaction://noaction" highlightClick="1"/>
          </p:cNvPr>
          <p:cNvSpPr/>
          <p:nvPr/>
        </p:nvSpPr>
        <p:spPr>
          <a:xfrm>
            <a:off x="142844" y="6215082"/>
            <a:ext cx="428628" cy="399474"/>
          </a:xfrm>
          <a:prstGeom prst="actionButtonInformatio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dirty="0"/>
          </a:p>
        </p:txBody>
      </p:sp>
      <p:pic>
        <p:nvPicPr>
          <p:cNvPr id="9" name="Объект 3"/>
          <p:cNvPicPr>
            <a:picLocks noChangeAspect="1"/>
          </p:cNvPicPr>
          <p:nvPr/>
        </p:nvPicPr>
        <p:blipFill rotWithShape="1">
          <a:blip r:embed="rId4" cstate="screen">
            <a:extLst>
              <a:ext uri="{28A0092B-C50C-407E-A947-70E740481C1C}">
                <a14:useLocalDpi xmlns:a14="http://schemas.microsoft.com/office/drawing/2010/main" xmlns=""/>
              </a:ext>
            </a:extLst>
          </a:blip>
          <a:srcRect t="7894" b="8602"/>
          <a:stretch/>
        </p:blipFill>
        <p:spPr bwMode="auto">
          <a:xfrm>
            <a:off x="128569" y="620688"/>
            <a:ext cx="8892078" cy="5256583"/>
          </a:xfrm>
          <a:prstGeom prst="rect">
            <a:avLst/>
          </a:prstGeom>
          <a:noFill/>
          <a:ln>
            <a:noFill/>
          </a:ln>
          <a:effectLst>
            <a:glow rad="635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9"/>
                                        </p:tgtEl>
                                      </p:cBhvr>
                                    </p:animEffect>
                                    <p:anim calcmode="lin" valueType="num">
                                      <p:cBhvr>
                                        <p:cTn id="14" dur="1000"/>
                                        <p:tgtEl>
                                          <p:spTgt spid="9"/>
                                        </p:tgtEl>
                                        <p:attrNameLst>
                                          <p:attrName>ppt_x</p:attrName>
                                        </p:attrNameLst>
                                      </p:cBhvr>
                                      <p:tavLst>
                                        <p:tav tm="0">
                                          <p:val>
                                            <p:strVal val="ppt_x"/>
                                          </p:val>
                                        </p:tav>
                                        <p:tav tm="100000">
                                          <p:val>
                                            <p:strVal val="ppt_x"/>
                                          </p:val>
                                        </p:tav>
                                      </p:tavLst>
                                    </p:anim>
                                    <p:anim calcmode="lin" valueType="num">
                                      <p:cBhvr>
                                        <p:cTn id="15" dur="1000"/>
                                        <p:tgtEl>
                                          <p:spTgt spid="9"/>
                                        </p:tgtEl>
                                        <p:attrNameLst>
                                          <p:attrName>ppt_y</p:attrName>
                                        </p:attrNameLst>
                                      </p:cBhvr>
                                      <p:tavLst>
                                        <p:tav tm="0">
                                          <p:val>
                                            <p:strVal val="ppt_y"/>
                                          </p:val>
                                        </p:tav>
                                        <p:tav tm="100000">
                                          <p:val>
                                            <p:strVal val="ppt_y+.1"/>
                                          </p:val>
                                        </p:tav>
                                      </p:tavLst>
                                    </p:anim>
                                    <p:set>
                                      <p:cBhvr>
                                        <p:cTn id="16"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Череп\Desktop\проект культура\страница альманаха земледельца.jpg"/>
          <p:cNvPicPr>
            <a:picLocks noChangeAspect="1" noChangeArrowheads="1"/>
          </p:cNvPicPr>
          <p:nvPr/>
        </p:nvPicPr>
        <p:blipFill rotWithShape="1">
          <a:blip r:embed="rId2" cstate="email">
            <a:extLst>
              <a:ext uri="{28A0092B-C50C-407E-A947-70E740481C1C}">
                <a14:useLocalDpi xmlns:a14="http://schemas.microsoft.com/office/drawing/2010/main" xmlns=""/>
              </a:ext>
            </a:extLst>
          </a:blip>
          <a:srcRect/>
          <a:stretch/>
        </p:blipFill>
        <p:spPr bwMode="auto">
          <a:xfrm>
            <a:off x="683568" y="908720"/>
            <a:ext cx="3672408" cy="5184576"/>
          </a:xfrm>
          <a:prstGeom prst="rect">
            <a:avLst/>
          </a:prstGeom>
          <a:noFill/>
          <a:effectLst>
            <a:softEdge rad="127000"/>
          </a:effectLst>
        </p:spPr>
      </p:pic>
      <p:sp>
        <p:nvSpPr>
          <p:cNvPr id="6" name="Содержимое 5"/>
          <p:cNvSpPr>
            <a:spLocks noGrp="1"/>
          </p:cNvSpPr>
          <p:nvPr>
            <p:ph idx="1"/>
          </p:nvPr>
        </p:nvSpPr>
        <p:spPr>
          <a:xfrm>
            <a:off x="4929190" y="857232"/>
            <a:ext cx="3943320" cy="5268931"/>
          </a:xfrm>
        </p:spPr>
        <p:txBody>
          <a:bodyPr>
            <a:normAutofit fontScale="62500" lnSpcReduction="20000"/>
          </a:bodyPr>
          <a:lstStyle/>
          <a:p>
            <a:pPr>
              <a:buNone/>
            </a:pPr>
            <a:r>
              <a:rPr lang="ru-RU" dirty="0" smtClean="0">
                <a:solidFill>
                  <a:srgbClr val="996633"/>
                </a:solidFill>
                <a:latin typeface="Comic Sans MS" pitchFamily="66" charset="0"/>
              </a:rPr>
              <a:t>       Основу экономики Шумера составляло земледелие с развитой ирригационные системой. Шумеры создали каналы с помощью которых осушали участки, затоплявшиеся во время разлива рек. Воду они сохраняли в водохранилищах и орошали ею поля во время засухи. </a:t>
            </a:r>
          </a:p>
          <a:p>
            <a:pPr>
              <a:buNone/>
            </a:pPr>
            <a:r>
              <a:rPr lang="ru-RU" dirty="0" smtClean="0">
                <a:solidFill>
                  <a:srgbClr val="996633"/>
                </a:solidFill>
                <a:latin typeface="Comic Sans MS" pitchFamily="66" charset="0"/>
              </a:rPr>
              <a:t>       «Земледельческий альманах» содержал наставления по ведению земледелия — как сохранять плодородие почвы и избегать ее засоления. </a:t>
            </a:r>
            <a:endParaRPr lang="ru-RU" dirty="0">
              <a:solidFill>
                <a:srgbClr val="996633"/>
              </a:solidFill>
              <a:latin typeface="Comic Sans MS" pitchFamily="66" charset="0"/>
            </a:endParaRPr>
          </a:p>
        </p:txBody>
      </p:sp>
      <p:sp>
        <p:nvSpPr>
          <p:cNvPr id="7" name="Прямоугольник 6"/>
          <p:cNvSpPr/>
          <p:nvPr/>
        </p:nvSpPr>
        <p:spPr>
          <a:xfrm>
            <a:off x="2857488" y="142852"/>
            <a:ext cx="5479385" cy="523220"/>
          </a:xfrm>
          <a:prstGeom prst="rect">
            <a:avLst/>
          </a:prstGeom>
        </p:spPr>
        <p:txBody>
          <a:bodyPr wrap="none">
            <a:spAutoFit/>
          </a:bodyPr>
          <a:lstStyle/>
          <a:p>
            <a:r>
              <a:rPr lang="ru-RU" sz="2800" dirty="0" smtClean="0">
                <a:solidFill>
                  <a:srgbClr val="996633"/>
                </a:solidFill>
                <a:latin typeface="Comic Sans MS" pitchFamily="66" charset="0"/>
              </a:rPr>
              <a:t>«Земледельческий альманах»</a:t>
            </a:r>
            <a:endParaRPr lang="ru-RU" sz="2800" dirty="0">
              <a:solidFill>
                <a:srgbClr val="996633"/>
              </a:solidFill>
              <a:latin typeface="Comic Sans MS" pitchFamily="66" charset="0"/>
            </a:endParaRPr>
          </a:p>
        </p:txBody>
      </p:sp>
      <p:pic>
        <p:nvPicPr>
          <p:cNvPr id="12" name="Объект 3"/>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bwMode="auto">
          <a:xfrm>
            <a:off x="2791770" y="908720"/>
            <a:ext cx="6080740" cy="5040560"/>
          </a:xfrm>
          <a:prstGeom prst="rect">
            <a:avLst/>
          </a:prstGeom>
          <a:noFill/>
          <a:ln>
            <a:noFill/>
          </a:ln>
          <a:effectLst>
            <a:glow rad="635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9" name="Управляющая кнопка: сведения 8">
            <a:hlinkClick r:id="" action="ppaction://noaction" highlightClick="1"/>
          </p:cNvPr>
          <p:cNvSpPr/>
          <p:nvPr/>
        </p:nvSpPr>
        <p:spPr>
          <a:xfrm>
            <a:off x="8501090" y="6215082"/>
            <a:ext cx="500066" cy="470936"/>
          </a:xfrm>
          <a:prstGeom prst="actionButtonInformatio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xmlns="" val="26432247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2"/>
                                        </p:tgtEl>
                                      </p:cBhvr>
                                    </p:animEffect>
                                    <p:anim calcmode="lin" valueType="num">
                                      <p:cBhvr>
                                        <p:cTn id="14" dur="1000"/>
                                        <p:tgtEl>
                                          <p:spTgt spid="12"/>
                                        </p:tgtEl>
                                        <p:attrNameLst>
                                          <p:attrName>ppt_x</p:attrName>
                                        </p:attrNameLst>
                                      </p:cBhvr>
                                      <p:tavLst>
                                        <p:tav tm="0">
                                          <p:val>
                                            <p:strVal val="ppt_x"/>
                                          </p:val>
                                        </p:tav>
                                        <p:tav tm="100000">
                                          <p:val>
                                            <p:strVal val="ppt_x"/>
                                          </p:val>
                                        </p:tav>
                                      </p:tavLst>
                                    </p:anim>
                                    <p:anim calcmode="lin" valueType="num">
                                      <p:cBhvr>
                                        <p:cTn id="15" dur="1000"/>
                                        <p:tgtEl>
                                          <p:spTgt spid="12"/>
                                        </p:tgtEl>
                                        <p:attrNameLst>
                                          <p:attrName>ppt_y</p:attrName>
                                        </p:attrNameLst>
                                      </p:cBhvr>
                                      <p:tavLst>
                                        <p:tav tm="0">
                                          <p:val>
                                            <p:strVal val="ppt_y"/>
                                          </p:val>
                                        </p:tav>
                                        <p:tav tm="100000">
                                          <p:val>
                                            <p:strVal val="ppt_y+.1"/>
                                          </p:val>
                                        </p:tav>
                                      </p:tavLst>
                                    </p:anim>
                                    <p:set>
                                      <p:cBhvr>
                                        <p:cTn id="16"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571472" y="0"/>
            <a:ext cx="8229600" cy="1143000"/>
          </a:xfrm>
        </p:spPr>
        <p:txBody>
          <a:bodyPr/>
          <a:lstStyle/>
          <a:p>
            <a:r>
              <a:rPr lang="ru-RU" sz="4000" dirty="0" smtClean="0">
                <a:solidFill>
                  <a:srgbClr val="996633"/>
                </a:solidFill>
                <a:latin typeface="Comic Sans MS" pitchFamily="66" charset="0"/>
              </a:rPr>
              <a:t>Боги шумеров</a:t>
            </a:r>
            <a:endParaRPr lang="ru-RU" sz="4000" dirty="0">
              <a:solidFill>
                <a:srgbClr val="996633"/>
              </a:solidFill>
              <a:latin typeface="Comic Sans MS" pitchFamily="66" charset="0"/>
            </a:endParaRPr>
          </a:p>
        </p:txBody>
      </p:sp>
      <p:pic>
        <p:nvPicPr>
          <p:cNvPr id="2053" name="Picture 5" descr="C:\Users\Череп\Desktop\ninhursag_2.jpg">
            <a:hlinkClick r:id="rId2"/>
          </p:cNvPr>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3786182" y="3643314"/>
            <a:ext cx="1900198" cy="2509845"/>
          </a:xfrm>
          <a:prstGeom prst="rect">
            <a:avLst/>
          </a:prstGeom>
          <a:noFill/>
        </p:spPr>
      </p:pic>
      <p:pic>
        <p:nvPicPr>
          <p:cNvPr id="2054" name="Picture 6" descr="C:\Users\Череп\Desktop\Any2FbImgLoader161.jpg">
            <a:hlinkClick r:id="rId4"/>
          </p:cNvPr>
          <p:cNvPicPr>
            <a:picLocks noChangeAspect="1" noChangeArrowheads="1"/>
          </p:cNvPicPr>
          <p:nvPr/>
        </p:nvPicPr>
        <p:blipFill>
          <a:blip r:embed="rId5" cstate="email">
            <a:extLst>
              <a:ext uri="{28A0092B-C50C-407E-A947-70E740481C1C}">
                <a14:useLocalDpi xmlns:a14="http://schemas.microsoft.com/office/drawing/2010/main" xmlns=""/>
              </a:ext>
            </a:extLst>
          </a:blip>
          <a:srcRect/>
          <a:stretch>
            <a:fillRect/>
          </a:stretch>
        </p:blipFill>
        <p:spPr bwMode="auto">
          <a:xfrm>
            <a:off x="3000364" y="1428736"/>
            <a:ext cx="3214710" cy="1571636"/>
          </a:xfrm>
          <a:prstGeom prst="rect">
            <a:avLst/>
          </a:prstGeom>
          <a:noFill/>
        </p:spPr>
      </p:pic>
      <p:sp>
        <p:nvSpPr>
          <p:cNvPr id="8" name="TextBox 7"/>
          <p:cNvSpPr txBox="1"/>
          <p:nvPr/>
        </p:nvSpPr>
        <p:spPr>
          <a:xfrm>
            <a:off x="3143240" y="3071810"/>
            <a:ext cx="3643338" cy="369332"/>
          </a:xfrm>
          <a:prstGeom prst="rect">
            <a:avLst/>
          </a:prstGeom>
          <a:noFill/>
        </p:spPr>
        <p:txBody>
          <a:bodyPr wrap="square" rtlCol="0">
            <a:spAutoFit/>
          </a:bodyPr>
          <a:lstStyle/>
          <a:p>
            <a:r>
              <a:rPr lang="ru-RU" dirty="0" smtClean="0">
                <a:solidFill>
                  <a:srgbClr val="996633"/>
                </a:solidFill>
                <a:latin typeface="Comic Sans MS" pitchFamily="66" charset="0"/>
              </a:rPr>
              <a:t>Сотворение человека</a:t>
            </a:r>
            <a:endParaRPr lang="ru-RU" dirty="0">
              <a:solidFill>
                <a:srgbClr val="996633"/>
              </a:solidFill>
              <a:latin typeface="Comic Sans MS" pitchFamily="66" charset="0"/>
            </a:endParaRPr>
          </a:p>
        </p:txBody>
      </p:sp>
      <p:sp>
        <p:nvSpPr>
          <p:cNvPr id="9" name="TextBox 8"/>
          <p:cNvSpPr txBox="1"/>
          <p:nvPr/>
        </p:nvSpPr>
        <p:spPr>
          <a:xfrm>
            <a:off x="500034" y="5715016"/>
            <a:ext cx="2214578" cy="369332"/>
          </a:xfrm>
          <a:prstGeom prst="rect">
            <a:avLst/>
          </a:prstGeom>
          <a:noFill/>
        </p:spPr>
        <p:txBody>
          <a:bodyPr wrap="square" rtlCol="0">
            <a:spAutoFit/>
          </a:bodyPr>
          <a:lstStyle/>
          <a:p>
            <a:r>
              <a:rPr lang="ru-RU" dirty="0" smtClean="0">
                <a:solidFill>
                  <a:srgbClr val="996633"/>
                </a:solidFill>
                <a:latin typeface="Comic Sans MS" pitchFamily="66" charset="0"/>
              </a:rPr>
              <a:t>Бог Энки</a:t>
            </a:r>
            <a:endParaRPr lang="ru-RU" dirty="0">
              <a:solidFill>
                <a:srgbClr val="996633"/>
              </a:solidFill>
              <a:latin typeface="Comic Sans MS" pitchFamily="66" charset="0"/>
            </a:endParaRPr>
          </a:p>
        </p:txBody>
      </p:sp>
      <p:sp>
        <p:nvSpPr>
          <p:cNvPr id="10" name="TextBox 9"/>
          <p:cNvSpPr txBox="1"/>
          <p:nvPr/>
        </p:nvSpPr>
        <p:spPr>
          <a:xfrm>
            <a:off x="6429388" y="5715016"/>
            <a:ext cx="1643074" cy="369332"/>
          </a:xfrm>
          <a:prstGeom prst="rect">
            <a:avLst/>
          </a:prstGeom>
          <a:noFill/>
        </p:spPr>
        <p:txBody>
          <a:bodyPr wrap="square" rtlCol="0">
            <a:spAutoFit/>
          </a:bodyPr>
          <a:lstStyle/>
          <a:p>
            <a:r>
              <a:rPr lang="ru-RU" dirty="0" smtClean="0"/>
              <a:t> </a:t>
            </a:r>
            <a:r>
              <a:rPr lang="ru-RU" dirty="0" smtClean="0">
                <a:solidFill>
                  <a:srgbClr val="996633"/>
                </a:solidFill>
                <a:latin typeface="Comic Sans MS" pitchFamily="66" charset="0"/>
              </a:rPr>
              <a:t>Бог Энлиль</a:t>
            </a:r>
            <a:endParaRPr lang="ru-RU" dirty="0">
              <a:solidFill>
                <a:srgbClr val="996633"/>
              </a:solidFill>
              <a:latin typeface="Comic Sans MS" pitchFamily="66" charset="0"/>
            </a:endParaRPr>
          </a:p>
        </p:txBody>
      </p:sp>
      <p:sp>
        <p:nvSpPr>
          <p:cNvPr id="11" name="Прямоугольник 10"/>
          <p:cNvSpPr/>
          <p:nvPr/>
        </p:nvSpPr>
        <p:spPr>
          <a:xfrm>
            <a:off x="2428860" y="6286520"/>
            <a:ext cx="4705134" cy="369332"/>
          </a:xfrm>
          <a:prstGeom prst="rect">
            <a:avLst/>
          </a:prstGeom>
        </p:spPr>
        <p:txBody>
          <a:bodyPr wrap="none">
            <a:spAutoFit/>
          </a:bodyPr>
          <a:lstStyle/>
          <a:p>
            <a:r>
              <a:rPr lang="ru-RU" dirty="0" smtClean="0"/>
              <a:t> </a:t>
            </a:r>
            <a:r>
              <a:rPr lang="ru-RU" dirty="0" smtClean="0">
                <a:solidFill>
                  <a:srgbClr val="996633"/>
                </a:solidFill>
                <a:latin typeface="Comic Sans MS" pitchFamily="66" charset="0"/>
              </a:rPr>
              <a:t>Богиня Нинхурсаг – «мать всего живого</a:t>
            </a:r>
            <a:endParaRPr lang="ru-RU" dirty="0">
              <a:solidFill>
                <a:srgbClr val="996633"/>
              </a:solidFill>
              <a:latin typeface="Comic Sans MS" pitchFamily="66" charset="0"/>
            </a:endParaRPr>
          </a:p>
        </p:txBody>
      </p:sp>
      <p:sp>
        <p:nvSpPr>
          <p:cNvPr id="14" name="Управляющая кнопка: сведения 13">
            <a:hlinkClick r:id="" action="ppaction://noaction" highlightClick="1"/>
          </p:cNvPr>
          <p:cNvSpPr/>
          <p:nvPr/>
        </p:nvSpPr>
        <p:spPr>
          <a:xfrm>
            <a:off x="8143900" y="3214686"/>
            <a:ext cx="357190" cy="328036"/>
          </a:xfrm>
          <a:prstGeom prst="actionButtonInformatio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dirty="0"/>
          </a:p>
        </p:txBody>
      </p:sp>
      <p:sp>
        <p:nvSpPr>
          <p:cNvPr id="15" name="Скругленный прямоугольник 14">
            <a:hlinkClick r:id="rId6" action="ppaction://hlinksldjump"/>
          </p:cNvPr>
          <p:cNvSpPr/>
          <p:nvPr/>
        </p:nvSpPr>
        <p:spPr>
          <a:xfrm>
            <a:off x="7358082" y="6357958"/>
            <a:ext cx="1643106" cy="35719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ru-RU" b="1" dirty="0" smtClean="0">
                <a:solidFill>
                  <a:srgbClr val="996633"/>
                </a:solidFill>
                <a:latin typeface="Comic Sans MS" pitchFamily="66" charset="0"/>
              </a:rPr>
              <a:t>выход</a:t>
            </a:r>
            <a:endParaRPr lang="ru-RU" b="1" dirty="0">
              <a:solidFill>
                <a:srgbClr val="996633"/>
              </a:solidFill>
              <a:latin typeface="Comic Sans MS" pitchFamily="66" charset="0"/>
            </a:endParaRPr>
          </a:p>
        </p:txBody>
      </p:sp>
      <p:pic>
        <p:nvPicPr>
          <p:cNvPr id="16" name="Объект 3"/>
          <p:cNvPicPr>
            <a:picLocks noChangeAspect="1"/>
          </p:cNvPicPr>
          <p:nvPr/>
        </p:nvPicPr>
        <p:blipFill rotWithShape="1">
          <a:blip r:embed="rId7" cstate="screen">
            <a:extLst>
              <a:ext uri="{28A0092B-C50C-407E-A947-70E740481C1C}">
                <a14:useLocalDpi xmlns:a14="http://schemas.microsoft.com/office/drawing/2010/main" xmlns=""/>
              </a:ext>
            </a:extLst>
          </a:blip>
          <a:srcRect/>
          <a:stretch/>
        </p:blipFill>
        <p:spPr>
          <a:xfrm>
            <a:off x="1547784" y="1193897"/>
            <a:ext cx="5919780" cy="2152647"/>
          </a:xfrm>
          <a:prstGeom prst="rect">
            <a:avLst/>
          </a:prstGeom>
          <a:effectLst>
            <a:glow rad="63500">
              <a:schemeClr val="accent4">
                <a:satMod val="175000"/>
                <a:alpha val="40000"/>
              </a:schemeClr>
            </a:glow>
          </a:effectLst>
        </p:spPr>
      </p:pic>
      <p:pic>
        <p:nvPicPr>
          <p:cNvPr id="2051" name="Picture 3" descr="C:\Users\Череп\Desktop\2-enlil.jpg">
            <a:hlinkClick r:id="rId8"/>
          </p:cNvPr>
          <p:cNvPicPr>
            <a:picLocks noChangeAspect="1" noChangeArrowheads="1"/>
          </p:cNvPicPr>
          <p:nvPr/>
        </p:nvPicPr>
        <p:blipFill>
          <a:blip r:embed="rId9" cstate="email">
            <a:extLst>
              <a:ext uri="{28A0092B-C50C-407E-A947-70E740481C1C}">
                <a14:useLocalDpi xmlns:a14="http://schemas.microsoft.com/office/drawing/2010/main" xmlns=""/>
              </a:ext>
            </a:extLst>
          </a:blip>
          <a:srcRect/>
          <a:stretch>
            <a:fillRect/>
          </a:stretch>
        </p:blipFill>
        <p:spPr bwMode="auto">
          <a:xfrm>
            <a:off x="6429388" y="3286124"/>
            <a:ext cx="1643074" cy="2422966"/>
          </a:xfrm>
          <a:prstGeom prst="rect">
            <a:avLst/>
          </a:prstGeom>
          <a:noFill/>
        </p:spPr>
      </p:pic>
      <p:pic>
        <p:nvPicPr>
          <p:cNvPr id="2050" name="Picture 2" descr="C:\Users\Череп\Desktop\энки.jpg">
            <a:hlinkClick r:id="rId10"/>
          </p:cNvPr>
          <p:cNvPicPr>
            <a:picLocks noChangeAspect="1" noChangeArrowheads="1"/>
          </p:cNvPicPr>
          <p:nvPr/>
        </p:nvPicPr>
        <p:blipFill>
          <a:blip r:embed="rId11" cstate="email">
            <a:extLst>
              <a:ext uri="{28A0092B-C50C-407E-A947-70E740481C1C}">
                <a14:useLocalDpi xmlns:a14="http://schemas.microsoft.com/office/drawing/2010/main" xmlns=""/>
              </a:ext>
            </a:extLst>
          </a:blip>
          <a:srcRect/>
          <a:stretch>
            <a:fillRect/>
          </a:stretch>
        </p:blipFill>
        <p:spPr bwMode="auto">
          <a:xfrm>
            <a:off x="500034" y="3357562"/>
            <a:ext cx="2095500" cy="2381250"/>
          </a:xfrm>
          <a:prstGeom prst="rect">
            <a:avLst/>
          </a:prstGeom>
          <a:noFill/>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6"/>
                                        </p:tgtEl>
                                      </p:cBhvr>
                                    </p:animEffect>
                                    <p:anim calcmode="lin" valueType="num">
                                      <p:cBhvr>
                                        <p:cTn id="14" dur="1000"/>
                                        <p:tgtEl>
                                          <p:spTgt spid="16"/>
                                        </p:tgtEl>
                                        <p:attrNameLst>
                                          <p:attrName>ppt_x</p:attrName>
                                        </p:attrNameLst>
                                      </p:cBhvr>
                                      <p:tavLst>
                                        <p:tav tm="0">
                                          <p:val>
                                            <p:strVal val="ppt_x"/>
                                          </p:val>
                                        </p:tav>
                                        <p:tav tm="100000">
                                          <p:val>
                                            <p:strVal val="ppt_x"/>
                                          </p:val>
                                        </p:tav>
                                      </p:tavLst>
                                    </p:anim>
                                    <p:anim calcmode="lin" valueType="num">
                                      <p:cBhvr>
                                        <p:cTn id="15" dur="1000"/>
                                        <p:tgtEl>
                                          <p:spTgt spid="16"/>
                                        </p:tgtEl>
                                        <p:attrNameLst>
                                          <p:attrName>ppt_y</p:attrName>
                                        </p:attrNameLst>
                                      </p:cBhvr>
                                      <p:tavLst>
                                        <p:tav tm="0">
                                          <p:val>
                                            <p:strVal val="ppt_y"/>
                                          </p:val>
                                        </p:tav>
                                        <p:tav tm="100000">
                                          <p:val>
                                            <p:strVal val="ppt_y+.1"/>
                                          </p:val>
                                        </p:tav>
                                      </p:tavLst>
                                    </p:anim>
                                    <p:set>
                                      <p:cBhvr>
                                        <p:cTn id="16"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5786" y="0"/>
            <a:ext cx="7770813" cy="1433513"/>
          </a:xfrm>
        </p:spPr>
        <p:txBody>
          <a:bodyPr>
            <a:normAutofit fontScale="90000"/>
          </a:bodyPr>
          <a:lstStyle/>
          <a:p>
            <a:r>
              <a:rPr lang="ru-RU" dirty="0" smtClean="0">
                <a:solidFill>
                  <a:srgbClr val="996633"/>
                </a:solidFill>
                <a:latin typeface="Comic Sans MS" pitchFamily="66" charset="0"/>
              </a:rPr>
              <a:t>Географическое положение Центральной Америки</a:t>
            </a:r>
            <a:endParaRPr lang="ru-RU" dirty="0">
              <a:solidFill>
                <a:srgbClr val="996633"/>
              </a:solidFill>
              <a:latin typeface="Comic Sans MS" pitchFamily="66" charset="0"/>
            </a:endParaRPr>
          </a:p>
        </p:txBody>
      </p:sp>
      <p:grpSp>
        <p:nvGrpSpPr>
          <p:cNvPr id="7" name="Группа 6"/>
          <p:cNvGrpSpPr/>
          <p:nvPr/>
        </p:nvGrpSpPr>
        <p:grpSpPr>
          <a:xfrm>
            <a:off x="1928794" y="1500174"/>
            <a:ext cx="5143536" cy="5143536"/>
            <a:chOff x="1928794" y="1500174"/>
            <a:chExt cx="5143536" cy="5143536"/>
          </a:xfrm>
        </p:grpSpPr>
        <p:pic>
          <p:nvPicPr>
            <p:cNvPr id="5" name="Picture 2" descr="C:\Users\Череп\Desktop\north-america-topo-map.gif"/>
            <p:cNvPicPr>
              <a:picLocks noChangeAspect="1" noChangeArrowheads="1"/>
            </p:cNvPicPr>
            <p:nvPr/>
          </p:nvPicPr>
          <p:blipFill>
            <a:blip r:embed="rId2"/>
            <a:srcRect/>
            <a:stretch>
              <a:fillRect/>
            </a:stretch>
          </p:blipFill>
          <p:spPr bwMode="auto">
            <a:xfrm>
              <a:off x="1928794" y="1500174"/>
              <a:ext cx="5143536" cy="5143536"/>
            </a:xfrm>
            <a:prstGeom prst="rect">
              <a:avLst/>
            </a:prstGeom>
            <a:noFill/>
          </p:spPr>
        </p:pic>
        <p:sp>
          <p:nvSpPr>
            <p:cNvPr id="6" name="Прямоугольник 5"/>
            <p:cNvSpPr/>
            <p:nvPr/>
          </p:nvSpPr>
          <p:spPr>
            <a:xfrm rot="1700994">
              <a:off x="4320102" y="4989191"/>
              <a:ext cx="389540" cy="54185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noFill/>
              </a:endParaRPr>
            </a:p>
          </p:txBody>
        </p:sp>
      </p:grpSp>
      <p:sp>
        <p:nvSpPr>
          <p:cNvPr id="8" name="Управляющая кнопка: сведения 7">
            <a:hlinkClick r:id="" action="ppaction://noaction" highlightClick="1"/>
          </p:cNvPr>
          <p:cNvSpPr/>
          <p:nvPr/>
        </p:nvSpPr>
        <p:spPr>
          <a:xfrm>
            <a:off x="8501090" y="6237312"/>
            <a:ext cx="571504" cy="470912"/>
          </a:xfrm>
          <a:prstGeom prst="actionButtonInformatio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dirty="0"/>
          </a:p>
        </p:txBody>
      </p:sp>
      <p:pic>
        <p:nvPicPr>
          <p:cNvPr id="12" name="Picture 2"/>
          <p:cNvPicPr>
            <a:picLocks noGrp="1" noChangeAspect="1" noChangeArrowheads="1"/>
          </p:cNvPicPr>
          <p:nvPr>
            <p:ph idx="1"/>
          </p:nvPr>
        </p:nvPicPr>
        <p:blipFill>
          <a:blip r:embed="rId3"/>
          <a:srcRect l="32497" t="18762" r="18274" b="16063"/>
          <a:stretch>
            <a:fillRect/>
          </a:stretch>
        </p:blipFill>
        <p:spPr bwMode="auto">
          <a:xfrm>
            <a:off x="1000100" y="1218959"/>
            <a:ext cx="7572428" cy="5639042"/>
          </a:xfrm>
          <a:prstGeom prst="rect">
            <a:avLst/>
          </a:prstGeom>
          <a:noFill/>
          <a:ln w="9525">
            <a:noFill/>
            <a:miter lim="800000"/>
            <a:headEnd/>
            <a:tailEnd/>
          </a:ln>
          <a:effectLst/>
        </p:spPr>
      </p:pic>
    </p:spTree>
    <p:extLst>
      <p:ext uri="{BB962C8B-B14F-4D97-AF65-F5344CB8AC3E}">
        <p14:creationId xmlns:p14="http://schemas.microsoft.com/office/powerpoint/2010/main" xmlns="" val="20492210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nodeType="clickEffect">
                                  <p:stCondLst>
                                    <p:cond delay="0"/>
                                  </p:stCondLst>
                                  <p:childTnLst>
                                    <p:animEffect transition="out" filter="checkerboard(across)">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theme/theme1.xml><?xml version="1.0" encoding="utf-8"?>
<a:theme xmlns:a="http://schemas.openxmlformats.org/drawingml/2006/main" name="1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DejaVu Sans"/>
        <a:cs typeface="DejaVu Sans"/>
      </a:majorFont>
      <a:minorFont>
        <a:latin typeface="Times New Roman"/>
        <a:ea typeface="DejaVu Sans"/>
        <a:cs typeface="DejaVu Sans"/>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500" b="1" i="0" u="none" strike="noStrike" cap="none" normalizeH="0" baseline="0" smtClean="0">
            <a:ln>
              <a:noFill/>
            </a:ln>
            <a:solidFill>
              <a:schemeClr val="bg1"/>
            </a:solidFill>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500" b="1" i="0" u="none" strike="noStrike" cap="none" normalizeH="0" baseline="0" smtClean="0">
            <a:ln>
              <a:noFill/>
            </a:ln>
            <a:solidFill>
              <a:schemeClr val="bg1"/>
            </a:solidFill>
            <a:effectLst/>
            <a:latin typeface="Times New Roman" pitchFamily="16" charset="0"/>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6410</TotalTime>
  <Words>1692</Words>
  <Application>Microsoft Office PowerPoint</Application>
  <PresentationFormat>Экран (4:3)</PresentationFormat>
  <Paragraphs>180</Paragraphs>
  <Slides>39</Slides>
  <Notes>5</Notes>
  <HiddenSlides>0</HiddenSlides>
  <MMClips>0</MMClips>
  <ScaleCrop>false</ScaleCrop>
  <HeadingPairs>
    <vt:vector size="4" baseType="variant">
      <vt:variant>
        <vt:lpstr>Тема</vt:lpstr>
      </vt:variant>
      <vt:variant>
        <vt:i4>1</vt:i4>
      </vt:variant>
      <vt:variant>
        <vt:lpstr>Заголовки слайдов</vt:lpstr>
      </vt:variant>
      <vt:variant>
        <vt:i4>39</vt:i4>
      </vt:variant>
    </vt:vector>
  </HeadingPairs>
  <TitlesOfParts>
    <vt:vector size="40" baseType="lpstr">
      <vt:lpstr>1_Тема Office</vt:lpstr>
      <vt:lpstr> Интегрированный проект «Географические аспекты культур мира»</vt:lpstr>
      <vt:lpstr>Слайд 2</vt:lpstr>
      <vt:lpstr>Географическое положение Австралии</vt:lpstr>
      <vt:lpstr>Слайд 4</vt:lpstr>
      <vt:lpstr>Географическое положение Месопотамии</vt:lpstr>
      <vt:lpstr>Слайд 6</vt:lpstr>
      <vt:lpstr>Слайд 7</vt:lpstr>
      <vt:lpstr>Боги шумеров</vt:lpstr>
      <vt:lpstr>Географическое положение Центральной Америки</vt:lpstr>
      <vt:lpstr>Религия племени майя</vt:lpstr>
      <vt:lpstr>Слайд 11</vt:lpstr>
      <vt:lpstr>Слайд 12</vt:lpstr>
      <vt:lpstr>Слайд 13</vt:lpstr>
      <vt:lpstr>Слайд 14</vt:lpstr>
      <vt:lpstr>Географическое положение Греции</vt:lpstr>
      <vt:lpstr>Боги Древней Греции</vt:lpstr>
      <vt:lpstr>Слайд 17</vt:lpstr>
      <vt:lpstr>Слайд 18</vt:lpstr>
      <vt:lpstr>Олимпийские игры</vt:lpstr>
      <vt:lpstr>Географическое положение Китая</vt:lpstr>
      <vt:lpstr>Слайд 21</vt:lpstr>
      <vt:lpstr>Буддизм – учение о преодолении зла</vt:lpstr>
      <vt:lpstr>Географическое положение Египта</vt:lpstr>
      <vt:lpstr>Культура Египта</vt:lpstr>
      <vt:lpstr>Географическое положение европейской части России</vt:lpstr>
      <vt:lpstr>Слайд 26</vt:lpstr>
      <vt:lpstr>Слайд 27</vt:lpstr>
      <vt:lpstr>Географическое положение Западной Европы</vt:lpstr>
      <vt:lpstr>Слайд 29</vt:lpstr>
      <vt:lpstr>Слайд 30</vt:lpstr>
      <vt:lpstr>Слайд 31</vt:lpstr>
      <vt:lpstr>Слайд 32</vt:lpstr>
      <vt:lpstr>Слайд 33</vt:lpstr>
      <vt:lpstr>Слайд 34</vt:lpstr>
      <vt:lpstr>Слайд 35</vt:lpstr>
      <vt:lpstr>Слайд 36</vt:lpstr>
      <vt:lpstr>Слайд 37</vt:lpstr>
      <vt:lpstr>Мировая художественная культура в компьютерной графике</vt:lpstr>
      <vt:lpstr>Список использованных ресурсов</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Черепанова Н.П.</dc:creator>
  <cp:lastModifiedBy>Администратор</cp:lastModifiedBy>
  <cp:revision>857</cp:revision>
  <dcterms:created xsi:type="dcterms:W3CDTF">2013-11-29T15:01:46Z</dcterms:created>
  <dcterms:modified xsi:type="dcterms:W3CDTF">2014-01-23T18:32:50Z</dcterms:modified>
</cp:coreProperties>
</file>