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Arial Unicode MS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Arial Unicode MS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Arial Unicode MS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Arial Unicode MS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Img"/>
          </p:nvPr>
        </p:nvSpPr>
        <p:spPr bwMode="auto">
          <a:xfrm>
            <a:off x="-11798300" y="-11796713"/>
            <a:ext cx="11793537" cy="124872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8E634A3-A581-4506-BD14-798787971B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D063834-7A12-484F-8AAA-8DB3BFE5AD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128588"/>
            <a:ext cx="2055812" cy="5991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5038" cy="5991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E8B8890-781F-42BE-8DA2-15DD7AB0E3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2523A78-9B1A-470D-B5C2-B3838F0D8F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8D5BB9D-D838-4CCD-92B9-EA6AF56893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6C4195A-A983-43C7-AC1A-FEB1174609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CBDC663-0716-4483-8E30-5065A0E562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42AE19-92F7-4407-8BCD-5905FB2C3D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2B4C471-0CA9-47CA-8C82-BFAB0E65F9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4D10F2-A5C9-4668-A57F-FA466CF677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D0FCC46-2C0A-4E86-84F3-E806544AFF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3250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1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2725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2725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31E1C70C-9909-490E-AA3A-46CA70EE3CA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8E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712" y="1268760"/>
            <a:ext cx="5259387" cy="4929188"/>
          </a:xfrm>
          <a:prstGeom prst="rect">
            <a:avLst/>
          </a:prstGeom>
          <a:noFill/>
          <a:ln w="28440">
            <a:solidFill>
              <a:srgbClr val="6666FF"/>
            </a:solidFill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963" y="4835525"/>
            <a:ext cx="1824037" cy="1214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31075" y="214313"/>
            <a:ext cx="181292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75" y="214313"/>
            <a:ext cx="2000250" cy="1333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358063" y="2786063"/>
            <a:ext cx="1665287" cy="1214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380288" y="5040313"/>
            <a:ext cx="1643062" cy="1095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14313" y="3040063"/>
            <a:ext cx="1785937" cy="1103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357438" y="142875"/>
            <a:ext cx="4714875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>
                <a:solidFill>
                  <a:srgbClr val="F2F2F2"/>
                </a:solidFill>
              </a:rPr>
              <a:t>Урок окружающего мира,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>
                <a:solidFill>
                  <a:srgbClr val="F2F2F2"/>
                </a:solidFill>
              </a:rPr>
              <a:t>                  2 класс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 i="1">
              <a:solidFill>
                <a:srgbClr val="F2F2F2"/>
              </a:solidFill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214563" y="5786438"/>
            <a:ext cx="5000625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260475" y="6262688"/>
            <a:ext cx="7035800" cy="595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92000"/>
              </a:lnSpc>
              <a:tabLst>
                <a:tab pos="0" algn="l"/>
                <a:tab pos="407988" algn="l"/>
                <a:tab pos="790575" algn="l"/>
                <a:tab pos="815975" algn="l"/>
                <a:tab pos="1223963" algn="l"/>
                <a:tab pos="1582738" algn="l"/>
                <a:tab pos="1631950" algn="l"/>
                <a:tab pos="2039938" algn="l"/>
                <a:tab pos="2376488" algn="l"/>
                <a:tab pos="2447925" algn="l"/>
                <a:tab pos="2857500" algn="l"/>
                <a:tab pos="3168650" algn="l"/>
                <a:tab pos="3265488" algn="l"/>
                <a:tab pos="3673475" algn="l"/>
                <a:tab pos="3960813" algn="l"/>
                <a:tab pos="4081463" algn="l"/>
                <a:tab pos="4754563" algn="l"/>
                <a:tab pos="5546725" algn="l"/>
                <a:tab pos="6338888" algn="l"/>
                <a:tab pos="7131050" algn="l"/>
                <a:tab pos="7923213" algn="l"/>
                <a:tab pos="8715375" algn="l"/>
                <a:tab pos="9507538" algn="l"/>
                <a:tab pos="10299700" algn="l"/>
                <a:tab pos="11093450" algn="l"/>
                <a:tab pos="11885613" algn="l"/>
                <a:tab pos="12677775" algn="l"/>
                <a:tab pos="13469938" algn="l"/>
                <a:tab pos="14263688" algn="l"/>
                <a:tab pos="15055850" algn="l"/>
                <a:tab pos="15848013" algn="l"/>
              </a:tabLst>
            </a:pPr>
            <a:r>
              <a:rPr lang="ru-RU">
                <a:solidFill>
                  <a:srgbClr val="000080"/>
                </a:solidFill>
                <a:latin typeface="Arial" charset="0"/>
                <a:cs typeface="Arial" charset="0"/>
              </a:rPr>
              <a:t>Барабанова Светлана Николаевна, учитель начальных классов </a:t>
            </a:r>
          </a:p>
          <a:p>
            <a:pPr algn="ctr">
              <a:lnSpc>
                <a:spcPct val="92000"/>
              </a:lnSpc>
              <a:tabLst>
                <a:tab pos="0" algn="l"/>
                <a:tab pos="407988" algn="l"/>
                <a:tab pos="790575" algn="l"/>
                <a:tab pos="815975" algn="l"/>
                <a:tab pos="1223963" algn="l"/>
                <a:tab pos="1582738" algn="l"/>
                <a:tab pos="1631950" algn="l"/>
                <a:tab pos="2039938" algn="l"/>
                <a:tab pos="2376488" algn="l"/>
                <a:tab pos="2447925" algn="l"/>
                <a:tab pos="2857500" algn="l"/>
                <a:tab pos="3168650" algn="l"/>
                <a:tab pos="3265488" algn="l"/>
                <a:tab pos="3673475" algn="l"/>
                <a:tab pos="3960813" algn="l"/>
                <a:tab pos="4081463" algn="l"/>
                <a:tab pos="4754563" algn="l"/>
                <a:tab pos="5546725" algn="l"/>
                <a:tab pos="6338888" algn="l"/>
                <a:tab pos="7131050" algn="l"/>
                <a:tab pos="7923213" algn="l"/>
                <a:tab pos="8715375" algn="l"/>
                <a:tab pos="9507538" algn="l"/>
                <a:tab pos="10299700" algn="l"/>
                <a:tab pos="11093450" algn="l"/>
                <a:tab pos="11885613" algn="l"/>
                <a:tab pos="12677775" algn="l"/>
                <a:tab pos="13469938" algn="l"/>
                <a:tab pos="14263688" algn="l"/>
                <a:tab pos="15055850" algn="l"/>
                <a:tab pos="15848013" algn="l"/>
              </a:tabLst>
            </a:pPr>
            <a:r>
              <a:rPr lang="ru-RU">
                <a:solidFill>
                  <a:srgbClr val="000080"/>
                </a:solidFill>
                <a:latin typeface="Arial" charset="0"/>
                <a:cs typeface="Arial" charset="0"/>
              </a:rPr>
              <a:t>ГБОУ СОШ №1613 ЮЗАО г. Москвы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1688" y="214313"/>
            <a:ext cx="4500562" cy="6143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29625" y="6143625"/>
            <a:ext cx="500063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par>
              <p:cTn id="2" fill="hold" nodeType="interactiveSeq"/>
            </p:par>
            <p:seq concurrent="1" nextAc="seek">
              <p:cTn id="3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76363" y="1071563"/>
            <a:ext cx="6075362" cy="4459287"/>
          </a:xfrm>
          <a:prstGeom prst="rect">
            <a:avLst/>
          </a:prstGeom>
          <a:noFill/>
          <a:ln w="38160">
            <a:solidFill>
              <a:srgbClr val="336699"/>
            </a:solidFill>
            <a:miter lim="800000"/>
            <a:headEnd/>
            <a:tailEnd/>
          </a:ln>
          <a:effectLst/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285875" y="5691188"/>
            <a:ext cx="6643688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FF0000"/>
                </a:solidFill>
                <a:latin typeface="Comic Sans MS" pitchFamily="64" charset="0"/>
              </a:rPr>
              <a:t>   Столица</a:t>
            </a:r>
            <a:r>
              <a:rPr lang="ru-RU" sz="2400">
                <a:solidFill>
                  <a:srgbClr val="10253F"/>
                </a:solidFill>
                <a:latin typeface="Comic Sans MS" pitchFamily="64" charset="0"/>
              </a:rPr>
              <a:t> Франции </a:t>
            </a:r>
            <a:r>
              <a:rPr lang="ru-RU" sz="2400">
                <a:solidFill>
                  <a:srgbClr val="FF0000"/>
                </a:solidFill>
                <a:latin typeface="Comic Sans MS" pitchFamily="64" charset="0"/>
              </a:rPr>
              <a:t>Париж</a:t>
            </a:r>
            <a:r>
              <a:rPr lang="ru-RU" sz="2400">
                <a:solidFill>
                  <a:srgbClr val="10253F"/>
                </a:solidFill>
                <a:latin typeface="Comic Sans MS" pitchFamily="64" charset="0"/>
              </a:rPr>
              <a:t> – один из       красивейших городов мира. 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928813" y="0"/>
            <a:ext cx="5429250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 i="1">
                <a:solidFill>
                  <a:srgbClr val="FF0000"/>
                </a:solidFill>
              </a:rPr>
              <a:t>       </a:t>
            </a:r>
            <a:r>
              <a:rPr lang="ru-RU" sz="5400" b="1" i="1">
                <a:solidFill>
                  <a:srgbClr val="FF0000"/>
                </a:solidFill>
              </a:rPr>
              <a:t>Франция.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214313"/>
            <a:ext cx="1820862" cy="1214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>
                <a:solidFill>
                  <a:srgbClr val="FF0000"/>
                </a:solidFill>
                <a:latin typeface="Comic Sans MS" pitchFamily="64" charset="0"/>
              </a:rPr>
              <a:t>Лувр.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68313" y="5302250"/>
            <a:ext cx="8208962" cy="1511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36550" algn="ctr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ru-RU" sz="3200">
                <a:solidFill>
                  <a:srgbClr val="000000"/>
                </a:solidFill>
                <a:latin typeface="Comic Sans MS" pitchFamily="64" charset="0"/>
              </a:rPr>
              <a:t>	Один из крупнейших художественных музеев мира. Здание музея — старинный королевский дворец. 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38" y="1071563"/>
            <a:ext cx="6697662" cy="4213225"/>
          </a:xfrm>
          <a:prstGeom prst="rect">
            <a:avLst/>
          </a:prstGeom>
          <a:noFill/>
          <a:ln w="38160">
            <a:solidFill>
              <a:srgbClr val="EEECE1"/>
            </a:solidFill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31913" y="1052513"/>
            <a:ext cx="6473825" cy="4206875"/>
          </a:xfrm>
          <a:prstGeom prst="rect">
            <a:avLst/>
          </a:prstGeom>
          <a:noFill/>
          <a:ln w="38160">
            <a:solidFill>
              <a:srgbClr val="EEECE1"/>
            </a:solidFill>
            <a:miter lim="800000"/>
            <a:headEnd/>
            <a:tailEnd/>
          </a:ln>
          <a:effectLst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39750" y="5300663"/>
            <a:ext cx="7667625" cy="1373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000000"/>
                </a:solidFill>
                <a:latin typeface="Comic Sans MS" pitchFamily="64" charset="0"/>
              </a:rPr>
              <a:t>Стеклянная пирамида во дворе Наполеона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000000"/>
                </a:solidFill>
                <a:latin typeface="Comic Sans MS" pitchFamily="64" charset="0"/>
              </a:rPr>
              <a:t>служит главным входом в Лувр и является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000000"/>
                </a:solidFill>
                <a:latin typeface="Comic Sans MS" pitchFamily="64" charset="0"/>
              </a:rPr>
              <a:t>одним из символов Парижа.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8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2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" y="357188"/>
            <a:ext cx="3071813" cy="6062662"/>
          </a:xfrm>
          <a:prstGeom prst="rect">
            <a:avLst/>
          </a:prstGeom>
          <a:noFill/>
          <a:ln w="38160">
            <a:solidFill>
              <a:srgbClr val="EEECE1"/>
            </a:solidFill>
            <a:miter lim="800000"/>
            <a:headEnd/>
            <a:tailEnd/>
          </a:ln>
          <a:effectLst/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714750" y="1000125"/>
            <a:ext cx="4929188" cy="137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FF0000"/>
                </a:solidFill>
                <a:latin typeface="Comic Sans MS" pitchFamily="64" charset="0"/>
              </a:rPr>
              <a:t>Эйфелева башня – символ          </a:t>
            </a:r>
            <a:br>
              <a:rPr lang="ru-RU" sz="2800" b="1" i="1">
                <a:solidFill>
                  <a:srgbClr val="FF0000"/>
                </a:solidFill>
                <a:latin typeface="Comic Sans MS" pitchFamily="64" charset="0"/>
              </a:rPr>
            </a:br>
            <a:r>
              <a:rPr lang="ru-RU" sz="2800" b="1" i="1">
                <a:solidFill>
                  <a:srgbClr val="FF0000"/>
                </a:solidFill>
                <a:latin typeface="Comic Sans MS" pitchFamily="64" charset="0"/>
              </a:rPr>
              <a:t> Парижа.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929063" y="2643188"/>
            <a:ext cx="4857750" cy="2654300"/>
          </a:xfrm>
          <a:prstGeom prst="rect">
            <a:avLst/>
          </a:prstGeom>
          <a:solidFill>
            <a:srgbClr val="C3D69B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10253F"/>
                </a:solidFill>
                <a:latin typeface="Comic Sans MS" pitchFamily="64" charset="0"/>
              </a:rPr>
              <a:t>Высота её вместе с новой антенной составляет 324 метра. Башня является самой посещаемой достопримечательностью мира.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1"/>
          <p:cNvGrpSpPr>
            <a:grpSpLocks/>
          </p:cNvGrpSpPr>
          <p:nvPr/>
        </p:nvGrpSpPr>
        <p:grpSpPr bwMode="auto">
          <a:xfrm>
            <a:off x="285750" y="1071563"/>
            <a:ext cx="8423275" cy="3863975"/>
            <a:chOff x="180" y="675"/>
            <a:chExt cx="5306" cy="2434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80" y="723"/>
              <a:ext cx="3028" cy="2287"/>
            </a:xfrm>
            <a:prstGeom prst="rect">
              <a:avLst/>
            </a:prstGeom>
            <a:noFill/>
            <a:ln w="38160">
              <a:solidFill>
                <a:srgbClr val="4F81BD"/>
              </a:solidFill>
              <a:miter lim="800000"/>
              <a:headEnd/>
              <a:tailEnd/>
            </a:ln>
            <a:effectLst/>
          </p:spPr>
        </p:pic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675" y="675"/>
              <a:ext cx="1811" cy="2434"/>
            </a:xfrm>
            <a:prstGeom prst="rect">
              <a:avLst/>
            </a:prstGeom>
            <a:noFill/>
            <a:ln w="38160">
              <a:solidFill>
                <a:srgbClr val="4F81BD"/>
              </a:solidFill>
              <a:miter lim="800000"/>
              <a:headEnd/>
              <a:tailEnd/>
            </a:ln>
            <a:effectLst/>
          </p:spPr>
        </p:pic>
      </p:grp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571625" y="285750"/>
            <a:ext cx="5643563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FF0000"/>
                </a:solidFill>
                <a:latin typeface="Comic Sans MS" pitchFamily="64" charset="0"/>
              </a:rPr>
              <a:t>Собор Парижской Богоматери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857250" y="5000625"/>
            <a:ext cx="7358063" cy="173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Comic Sans MS" pitchFamily="64" charset="0"/>
              </a:rPr>
              <a:t>Строительство собора длилось более 100 лет. </a:t>
            </a:r>
          </a:p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Comic Sans MS" pitchFamily="64" charset="0"/>
              </a:rPr>
              <a:t>Собор должен был вмещать в себя всех жителей. </a:t>
            </a:r>
          </a:p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Comic Sans MS" pitchFamily="64" charset="0"/>
              </a:rPr>
              <a:t>Но пока его строили, население Парижа выросло в несколько раз.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1688" y="214313"/>
            <a:ext cx="4786312" cy="6357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29625" y="6215063"/>
            <a:ext cx="428625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par>
              <p:cTn id="2" fill="hold" nodeType="interactiveSeq"/>
            </p:par>
            <p:seq concurrent="1" nextAc="seek">
              <p:cTn id="3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1688" y="214313"/>
            <a:ext cx="4500562" cy="6143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01063" y="6286500"/>
            <a:ext cx="428625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par>
              <p:cTn id="2" fill="hold" nodeType="interactiveSeq"/>
            </p:par>
            <p:seq concurrent="1" nextAc="seek">
              <p:cTn id="3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2000250"/>
            <a:ext cx="5000625" cy="4114800"/>
          </a:xfrm>
          <a:prstGeom prst="rect">
            <a:avLst/>
          </a:prstGeom>
          <a:noFill/>
          <a:ln w="28440">
            <a:solidFill>
              <a:srgbClr val="EEECE1"/>
            </a:solidFill>
            <a:miter lim="800000"/>
            <a:headEnd/>
            <a:tailEnd/>
          </a:ln>
          <a:effectLst/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5357813" y="1928813"/>
            <a:ext cx="3786187" cy="4483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FF0000"/>
                </a:solidFill>
                <a:latin typeface="Comic Sans MS" pitchFamily="64" charset="0"/>
              </a:rPr>
              <a:t>Столица</a:t>
            </a:r>
            <a:r>
              <a:rPr lang="ru-RU" sz="2400">
                <a:solidFill>
                  <a:srgbClr val="000000"/>
                </a:solidFill>
                <a:latin typeface="Comic Sans MS" pitchFamily="64" charset="0"/>
              </a:rPr>
              <a:t> Соединённых Штатов Америки – </a:t>
            </a:r>
            <a:r>
              <a:rPr lang="ru-RU" sz="2400">
                <a:solidFill>
                  <a:srgbClr val="FF0000"/>
                </a:solidFill>
                <a:latin typeface="Comic Sans MS" pitchFamily="64" charset="0"/>
              </a:rPr>
              <a:t>город Вашингтон</a:t>
            </a:r>
            <a:r>
              <a:rPr lang="ru-RU" sz="2400">
                <a:solidFill>
                  <a:srgbClr val="000000"/>
                </a:solidFill>
                <a:latin typeface="Comic Sans MS" pitchFamily="64" charset="0"/>
              </a:rPr>
              <a:t>. Этот город назван в честь первого американского президента.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Comic Sans MS" pitchFamily="64" charset="0"/>
              </a:rPr>
              <a:t>13 белых и красных полос на флаге – символ первых 13 штатов. Сейчас их ровно 50 и столько же звёздочек в углу флага.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" y="428625"/>
            <a:ext cx="1857375" cy="1238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500438" y="285750"/>
            <a:ext cx="4214812" cy="1100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600" b="1" i="1">
                <a:solidFill>
                  <a:srgbClr val="FF0000"/>
                </a:solidFill>
              </a:rPr>
              <a:t>США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8E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928688"/>
            <a:ext cx="4179888" cy="5572125"/>
          </a:xfrm>
          <a:prstGeom prst="rect">
            <a:avLst/>
          </a:prstGeom>
          <a:noFill/>
          <a:ln w="38160">
            <a:solidFill>
              <a:srgbClr val="EEECE1"/>
            </a:solidFill>
            <a:miter lim="800000"/>
            <a:headEnd/>
            <a:tailEnd/>
          </a:ln>
          <a:effectLst/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000250" y="142875"/>
            <a:ext cx="5500688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FF0000"/>
                </a:solidFill>
                <a:latin typeface="Comic Sans MS" pitchFamily="64" charset="0"/>
              </a:rPr>
              <a:t>   </a:t>
            </a:r>
            <a:r>
              <a:rPr lang="ru-RU" sz="3600" b="1" i="1">
                <a:solidFill>
                  <a:srgbClr val="FF0000"/>
                </a:solidFill>
                <a:latin typeface="Comic Sans MS" pitchFamily="64" charset="0"/>
              </a:rPr>
              <a:t>Статуя Свободы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715000" y="3244850"/>
            <a:ext cx="4286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FF0000"/>
                </a:solidFill>
                <a:latin typeface="Comic Sans MS" pitchFamily="64" charset="0"/>
              </a:rPr>
              <a:t> 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572000" y="1357313"/>
            <a:ext cx="4286250" cy="4041775"/>
          </a:xfrm>
          <a:prstGeom prst="rect">
            <a:avLst/>
          </a:prstGeom>
          <a:solidFill>
            <a:srgbClr val="558ED5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Comic Sans MS" pitchFamily="64" charset="0"/>
              </a:rPr>
              <a:t>Статуя находится вблизи порта</a:t>
            </a:r>
            <a:r>
              <a:rPr lang="ru-RU" sz="2400">
                <a:solidFill>
                  <a:srgbClr val="17375E"/>
                </a:solidFill>
                <a:latin typeface="Comic Sans MS" pitchFamily="64" charset="0"/>
              </a:rPr>
              <a:t> </a:t>
            </a:r>
            <a:r>
              <a:rPr lang="ru-RU" sz="2400">
                <a:solidFill>
                  <a:srgbClr val="FF0000"/>
                </a:solidFill>
                <a:latin typeface="Comic Sans MS" pitchFamily="64" charset="0"/>
              </a:rPr>
              <a:t>самого большого города США </a:t>
            </a:r>
            <a:r>
              <a:rPr lang="ru-RU" sz="2400">
                <a:solidFill>
                  <a:srgbClr val="000000"/>
                </a:solidFill>
                <a:latin typeface="Comic Sans MS" pitchFamily="64" charset="0"/>
              </a:rPr>
              <a:t>–</a:t>
            </a:r>
            <a:r>
              <a:rPr lang="ru-RU" sz="2400">
                <a:solidFill>
                  <a:srgbClr val="17375E"/>
                </a:solidFill>
                <a:latin typeface="Comic Sans MS" pitchFamily="64" charset="0"/>
              </a:rPr>
              <a:t> </a:t>
            </a:r>
            <a:r>
              <a:rPr lang="ru-RU" sz="2400">
                <a:solidFill>
                  <a:srgbClr val="FF0000"/>
                </a:solidFill>
                <a:latin typeface="Comic Sans MS" pitchFamily="64" charset="0"/>
              </a:rPr>
              <a:t>Нью-Йорка. </a:t>
            </a:r>
            <a:r>
              <a:rPr lang="ru-RU" sz="2400">
                <a:solidFill>
                  <a:srgbClr val="000000"/>
                </a:solidFill>
                <a:latin typeface="Comic Sans MS" pitchFamily="64" charset="0"/>
              </a:rPr>
              <a:t>Это подарок французских граждан к столетию </a:t>
            </a:r>
          </a:p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Comic Sans MS" pitchFamily="64" charset="0"/>
              </a:rPr>
              <a:t>американской революции.</a:t>
            </a:r>
          </a:p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Comic Sans MS" pitchFamily="64" charset="0"/>
              </a:rPr>
              <a:t>	 Со дня своего открытия, статуя служила навигационным ориентиром и использовалась в качестве маяка.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50" y="230188"/>
            <a:ext cx="7358063" cy="4841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785813" y="5357813"/>
            <a:ext cx="7715250" cy="155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FF0000"/>
                </a:solidFill>
              </a:rPr>
              <a:t>В Лос–Анджелесе находится  мировой  центр кинематографии - ГОЛЛИВУД.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285750"/>
            <a:ext cx="4214812" cy="435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572000" y="1643063"/>
            <a:ext cx="4429125" cy="4897437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42900" indent="-336550" algn="ctr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800">
                <a:solidFill>
                  <a:srgbClr val="FF0000"/>
                </a:solidFill>
                <a:latin typeface="Comic Sans MS" pitchFamily="64" charset="0"/>
              </a:rPr>
              <a:t>На Земле много </a:t>
            </a:r>
          </a:p>
          <a:p>
            <a:pPr marL="342900" indent="-336550" algn="ctr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800">
                <a:solidFill>
                  <a:srgbClr val="FF0000"/>
                </a:solidFill>
                <a:latin typeface="Comic Sans MS" pitchFamily="64" charset="0"/>
              </a:rPr>
              <a:t>разных  стран.</a:t>
            </a:r>
            <a:r>
              <a:rPr lang="ru-RU" sz="2800">
                <a:solidFill>
                  <a:srgbClr val="000000"/>
                </a:solidFill>
                <a:latin typeface="Comic Sans MS" pitchFamily="64" charset="0"/>
              </a:rPr>
              <a:t> </a:t>
            </a:r>
          </a:p>
          <a:p>
            <a:pPr marL="342900" indent="-336550" algn="ctr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800">
                <a:solidFill>
                  <a:srgbClr val="000000"/>
                </a:solidFill>
                <a:latin typeface="Comic Sans MS" pitchFamily="64" charset="0"/>
              </a:rPr>
              <a:t>Есть страны–гиганты; есть </a:t>
            </a:r>
          </a:p>
          <a:p>
            <a:pPr marL="342900" indent="-336550" algn="ctr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800">
                <a:solidFill>
                  <a:srgbClr val="000000"/>
                </a:solidFill>
                <a:latin typeface="Comic Sans MS" pitchFamily="64" charset="0"/>
              </a:rPr>
              <a:t>страны, по площади и </a:t>
            </a:r>
          </a:p>
          <a:p>
            <a:pPr marL="342900" indent="-336550" algn="ctr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800">
                <a:solidFill>
                  <a:srgbClr val="000000"/>
                </a:solidFill>
                <a:latin typeface="Comic Sans MS" pitchFamily="64" charset="0"/>
              </a:rPr>
              <a:t>численности населения </a:t>
            </a:r>
          </a:p>
          <a:p>
            <a:pPr marL="342900" indent="-336550" algn="ctr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800">
                <a:solidFill>
                  <a:srgbClr val="000000"/>
                </a:solidFill>
                <a:latin typeface="Comic Sans MS" pitchFamily="64" charset="0"/>
              </a:rPr>
              <a:t>скорее похожие на города; </a:t>
            </a:r>
          </a:p>
          <a:p>
            <a:pPr marL="342900" indent="-336550" algn="ctr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800">
                <a:solidFill>
                  <a:srgbClr val="000000"/>
                </a:solidFill>
                <a:latin typeface="Comic Sans MS" pitchFamily="64" charset="0"/>
              </a:rPr>
              <a:t>есть страны, островах.</a:t>
            </a:r>
          </a:p>
          <a:p>
            <a:pPr marL="342900" indent="-336550" algn="ctr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800">
                <a:solidFill>
                  <a:srgbClr val="FF0000"/>
                </a:solidFill>
                <a:latin typeface="Comic Sans MS" pitchFamily="64" charset="0"/>
              </a:rPr>
              <a:t>Каждая страна </a:t>
            </a:r>
          </a:p>
          <a:p>
            <a:pPr marL="342900" indent="-336550" algn="ctr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800">
                <a:solidFill>
                  <a:srgbClr val="FF0000"/>
                </a:solidFill>
                <a:latin typeface="Comic Sans MS" pitchFamily="64" charset="0"/>
              </a:rPr>
              <a:t>уникальна и неповторима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1"/>
          <p:cNvGrpSpPr>
            <a:grpSpLocks/>
          </p:cNvGrpSpPr>
          <p:nvPr/>
        </p:nvGrpSpPr>
        <p:grpSpPr bwMode="auto">
          <a:xfrm>
            <a:off x="142875" y="1125538"/>
            <a:ext cx="8669338" cy="3582987"/>
            <a:chOff x="90" y="709"/>
            <a:chExt cx="5461" cy="2257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90" y="709"/>
              <a:ext cx="2823" cy="2242"/>
            </a:xfrm>
            <a:prstGeom prst="rect">
              <a:avLst/>
            </a:prstGeom>
            <a:noFill/>
            <a:ln w="38160">
              <a:solidFill>
                <a:srgbClr val="EEECE1"/>
              </a:solidFill>
              <a:miter lim="800000"/>
              <a:headEnd/>
              <a:tailEnd/>
            </a:ln>
            <a:effectLst/>
          </p:spPr>
        </p:pic>
        <p:pic>
          <p:nvPicPr>
            <p:cNvPr id="22531" name="Picture 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008" y="709"/>
              <a:ext cx="2543" cy="2257"/>
            </a:xfrm>
            <a:prstGeom prst="rect">
              <a:avLst/>
            </a:prstGeom>
            <a:noFill/>
            <a:ln w="38160">
              <a:solidFill>
                <a:srgbClr val="EEECE1"/>
              </a:solidFill>
              <a:miter lim="800000"/>
              <a:headEnd/>
              <a:tailEnd/>
            </a:ln>
            <a:effectLst/>
          </p:spPr>
        </p:pic>
      </p:grp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143250" y="285750"/>
            <a:ext cx="3286125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FF0000"/>
                </a:solidFill>
                <a:latin typeface="Comic Sans MS" pitchFamily="64" charset="0"/>
              </a:rPr>
              <a:t>Диснейленд.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714375" y="5000625"/>
            <a:ext cx="7715250" cy="173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u="sng">
                <a:solidFill>
                  <a:srgbClr val="FF0000"/>
                </a:solidFill>
                <a:latin typeface="Comic Sans MS" pitchFamily="64" charset="0"/>
              </a:rPr>
              <a:t>Парк развлечений</a:t>
            </a:r>
            <a:r>
              <a:rPr lang="ru-RU" sz="2400">
                <a:solidFill>
                  <a:srgbClr val="000000"/>
                </a:solidFill>
                <a:latin typeface="Comic Sans MS" pitchFamily="64" charset="0"/>
              </a:rPr>
              <a:t> открылся в 1955 году, став воплощением идеи </a:t>
            </a:r>
            <a:r>
              <a:rPr lang="ru-RU" sz="2400">
                <a:solidFill>
                  <a:srgbClr val="FF0000"/>
                </a:solidFill>
                <a:latin typeface="Comic Sans MS" pitchFamily="64" charset="0"/>
              </a:rPr>
              <a:t>Уолта Диснея</a:t>
            </a:r>
            <a:r>
              <a:rPr lang="ru-RU" sz="2400">
                <a:solidFill>
                  <a:srgbClr val="000000"/>
                </a:solidFill>
                <a:latin typeface="Comic Sans MS" pitchFamily="64" charset="0"/>
              </a:rPr>
              <a:t> о парке, в котором воссоздан мир мультфильмов и сказок, где интересно всем — </a:t>
            </a:r>
          </a:p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  <a:latin typeface="Comic Sans MS" pitchFamily="64" charset="0"/>
              </a:rPr>
              <a:t>и взрослым, и детям.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1688" y="214313"/>
            <a:ext cx="4500562" cy="6143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01063" y="6215063"/>
            <a:ext cx="5000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par>
              <p:cTn id="2" fill="hold" nodeType="interactiveSeq"/>
            </p:par>
            <p:seq concurrent="1" nextAc="seek">
              <p:cTn id="3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1"/>
          <p:cNvGrpSpPr>
            <a:grpSpLocks/>
          </p:cNvGrpSpPr>
          <p:nvPr/>
        </p:nvGrpSpPr>
        <p:grpSpPr bwMode="auto">
          <a:xfrm>
            <a:off x="214313" y="1714500"/>
            <a:ext cx="8626475" cy="3362325"/>
            <a:chOff x="135" y="1080"/>
            <a:chExt cx="5434" cy="2118"/>
          </a:xfrm>
        </p:grpSpPr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822" y="1080"/>
              <a:ext cx="2747" cy="2095"/>
            </a:xfrm>
            <a:prstGeom prst="rect">
              <a:avLst/>
            </a:prstGeom>
            <a:noFill/>
            <a:ln w="38160">
              <a:solidFill>
                <a:srgbClr val="FF0066"/>
              </a:solidFill>
              <a:miter lim="800000"/>
              <a:headEnd/>
              <a:tailEnd/>
            </a:ln>
            <a:effectLst/>
          </p:spPr>
        </p:pic>
        <p:pic>
          <p:nvPicPr>
            <p:cNvPr id="24579" name="Picture 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35" y="1080"/>
              <a:ext cx="2586" cy="2118"/>
            </a:xfrm>
            <a:prstGeom prst="rect">
              <a:avLst/>
            </a:prstGeom>
            <a:noFill/>
            <a:ln w="38160">
              <a:solidFill>
                <a:srgbClr val="EEECE1"/>
              </a:solidFill>
              <a:miter lim="800000"/>
              <a:headEnd/>
              <a:tailEnd/>
            </a:ln>
            <a:effectLst/>
          </p:spPr>
        </p:pic>
      </p:grp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928688" y="5143500"/>
            <a:ext cx="7572375" cy="137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FF0000"/>
                </a:solidFill>
                <a:latin typeface="Comic Sans MS" pitchFamily="64" charset="0"/>
              </a:rPr>
              <a:t>Китай </a:t>
            </a:r>
            <a:r>
              <a:rPr lang="ru-RU" sz="2800">
                <a:solidFill>
                  <a:srgbClr val="00B050"/>
                </a:solidFill>
                <a:latin typeface="Comic Sans MS" pitchFamily="64" charset="0"/>
              </a:rPr>
              <a:t>– очень древнее государство. Столица Китая -  </a:t>
            </a:r>
            <a:r>
              <a:rPr lang="ru-RU" sz="2800">
                <a:solidFill>
                  <a:srgbClr val="FF0000"/>
                </a:solidFill>
                <a:latin typeface="Comic Sans MS" pitchFamily="64" charset="0"/>
              </a:rPr>
              <a:t>Пекин</a:t>
            </a:r>
            <a:r>
              <a:rPr lang="ru-RU" sz="2800">
                <a:solidFill>
                  <a:srgbClr val="00B050"/>
                </a:solidFill>
                <a:latin typeface="Comic Sans MS" pitchFamily="64" charset="0"/>
              </a:rPr>
              <a:t> За свою историю Китай создал очень богатую культуру.  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357438" y="214313"/>
            <a:ext cx="5000625" cy="1100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600" b="1" i="1">
                <a:solidFill>
                  <a:srgbClr val="000000"/>
                </a:solidFill>
              </a:rPr>
              <a:t>   </a:t>
            </a:r>
            <a:r>
              <a:rPr lang="ru-RU" sz="6600" b="1" i="1">
                <a:solidFill>
                  <a:srgbClr val="FF0000"/>
                </a:solidFill>
              </a:rPr>
              <a:t>Китай.</a:t>
            </a: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38" y="214313"/>
            <a:ext cx="2038350" cy="1357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 additive="repl">
                                        <p:cTn id="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500063"/>
            <a:ext cx="3302000" cy="3857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00500" y="2714625"/>
            <a:ext cx="4732338" cy="3786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71500" y="4643438"/>
            <a:ext cx="2857500" cy="1373187"/>
          </a:xfrm>
          <a:prstGeom prst="rect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FFC000"/>
                </a:solidFill>
              </a:rPr>
              <a:t>Национальная китайская одежда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357688" y="928688"/>
            <a:ext cx="4429125" cy="1312862"/>
          </a:xfrm>
          <a:prstGeom prst="rect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>
                <a:solidFill>
                  <a:srgbClr val="FFC000"/>
                </a:solidFill>
              </a:rPr>
              <a:t> </a:t>
            </a:r>
            <a:r>
              <a:rPr lang="ru-RU" sz="4000" b="1" i="1">
                <a:solidFill>
                  <a:srgbClr val="FFC000"/>
                </a:solidFill>
              </a:rPr>
              <a:t>Китайский храм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313" y="2578100"/>
            <a:ext cx="6572250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57188" y="223838"/>
            <a:ext cx="8429625" cy="2289175"/>
          </a:xfrm>
          <a:prstGeom prst="rect">
            <a:avLst/>
          </a:prstGeom>
          <a:solidFill>
            <a:srgbClr val="93CDDD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Великая Китайская Стена</a:t>
            </a:r>
            <a:r>
              <a:rPr lang="ru-RU">
                <a:solidFill>
                  <a:srgbClr val="00B050"/>
                </a:solidFill>
                <a:cs typeface="Times New Roman" pitchFamily="16" charset="0"/>
              </a:rPr>
              <a:t> </a:t>
            </a:r>
            <a:r>
              <a:rPr lang="ru-RU">
                <a:solidFill>
                  <a:srgbClr val="0070C0"/>
                </a:solidFill>
                <a:cs typeface="Times New Roman" pitchFamily="16" charset="0"/>
              </a:rPr>
              <a:t>–</a:t>
            </a:r>
            <a:r>
              <a:rPr lang="ru-RU">
                <a:solidFill>
                  <a:srgbClr val="0070C0"/>
                </a:solidFill>
                <a:latin typeface="Arial" charset="0"/>
                <a:cs typeface="Times New Roman" pitchFamily="16" charset="0"/>
              </a:rPr>
              <a:t> это одно из самых больших и искусных строительно-технических сооружений в мире. Она протянулась от Ляодунского залива через Северный Китай в пустыню Гоби. Расстояние от одного конца Стены до другого составляет 2450 км, но если учитывать отходящие от Великой Китайской Стены другие крепостные валы, то получится 6000 </a:t>
            </a:r>
            <a:r>
              <a:rPr lang="ru-RU">
                <a:solidFill>
                  <a:srgbClr val="0070C0"/>
                </a:solidFill>
                <a:cs typeface="Times New Roman" pitchFamily="16" charset="0"/>
              </a:rPr>
              <a:t>–</a:t>
            </a:r>
            <a:r>
              <a:rPr lang="ru-RU">
                <a:solidFill>
                  <a:srgbClr val="0070C0"/>
                </a:solidFill>
                <a:latin typeface="Arial" charset="0"/>
                <a:cs typeface="Times New Roman" pitchFamily="16" charset="0"/>
              </a:rPr>
              <a:t> 6500 км.</a:t>
            </a:r>
            <a:br>
              <a:rPr lang="ru-RU">
                <a:solidFill>
                  <a:srgbClr val="0070C0"/>
                </a:solidFill>
                <a:latin typeface="Arial" charset="0"/>
                <a:cs typeface="Times New Roman" pitchFamily="16" charset="0"/>
              </a:rPr>
            </a:br>
            <a:r>
              <a:rPr lang="ru-RU">
                <a:solidFill>
                  <a:srgbClr val="0070C0"/>
                </a:solidFill>
                <a:latin typeface="Arial" charset="0"/>
                <a:cs typeface="Times New Roman" pitchFamily="16" charset="0"/>
              </a:rPr>
              <a:t>Ширина верхней части Стены делала ее еще и дорогой для военных частей. Одновременно по Стене могли идти в ряд 5 пехотинцев или кавалеристов</a:t>
            </a:r>
            <a:r>
              <a:rPr lang="ru-RU">
                <a:solidFill>
                  <a:srgbClr val="00B050"/>
                </a:solidFill>
                <a:latin typeface="Arial" charset="0"/>
                <a:cs typeface="Times New Roman" pitchFamily="16" charset="0"/>
              </a:rPr>
              <a:t>.</a:t>
            </a:r>
            <a:r>
              <a:rPr lang="ru-RU" sz="1600">
                <a:solidFill>
                  <a:srgbClr val="FFFF00"/>
                </a:solidFill>
                <a:latin typeface="Arial" charset="0"/>
                <a:cs typeface="Times New Roman" pitchFamily="16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3" y="357188"/>
            <a:ext cx="4286250" cy="285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4813" y="3786188"/>
            <a:ext cx="4643437" cy="272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42875" y="868363"/>
            <a:ext cx="3786188" cy="4972050"/>
          </a:xfrm>
          <a:prstGeom prst="rect">
            <a:avLst/>
          </a:prstGeom>
          <a:solidFill>
            <a:srgbClr val="95B3D7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7030A0"/>
                </a:solidFill>
                <a:latin typeface="Verdana" pitchFamily="32" charset="0"/>
              </a:rPr>
              <a:t>Грандиозное захоронение </a:t>
            </a:r>
            <a:r>
              <a:rPr lang="ru-RU" sz="2000">
                <a:solidFill>
                  <a:srgbClr val="FF0000"/>
                </a:solidFill>
                <a:latin typeface="Verdana" pitchFamily="32" charset="0"/>
              </a:rPr>
              <a:t>Сианя</a:t>
            </a:r>
            <a:r>
              <a:rPr lang="ru-RU" sz="2000">
                <a:solidFill>
                  <a:srgbClr val="7030A0"/>
                </a:solidFill>
                <a:latin typeface="Verdana" pitchFamily="32" charset="0"/>
              </a:rPr>
              <a:t> </a:t>
            </a:r>
            <a:r>
              <a:rPr lang="ru-RU" sz="2000">
                <a:solidFill>
                  <a:srgbClr val="7030A0"/>
                </a:solidFill>
              </a:rPr>
              <a:t>—</a:t>
            </a:r>
            <a:r>
              <a:rPr lang="ru-RU" sz="2000">
                <a:solidFill>
                  <a:srgbClr val="7030A0"/>
                </a:solidFill>
                <a:latin typeface="Verdana" pitchFamily="32" charset="0"/>
              </a:rPr>
              <a:t> терракотовая армия императора Цинь.  </a:t>
            </a:r>
            <a:r>
              <a:rPr lang="ru-RU" sz="2000">
                <a:solidFill>
                  <a:srgbClr val="7030A0"/>
                </a:solidFill>
              </a:rPr>
              <a:t> </a:t>
            </a:r>
            <a:r>
              <a:rPr lang="ru-RU" sz="2000">
                <a:solidFill>
                  <a:srgbClr val="7030A0"/>
                </a:solidFill>
                <a:latin typeface="Verdana" pitchFamily="32" charset="0"/>
              </a:rPr>
              <a:t/>
            </a:r>
            <a:br>
              <a:rPr lang="ru-RU" sz="2000">
                <a:solidFill>
                  <a:srgbClr val="7030A0"/>
                </a:solidFill>
                <a:latin typeface="Verdana" pitchFamily="32" charset="0"/>
              </a:rPr>
            </a:br>
            <a:r>
              <a:rPr lang="ru-RU" sz="2000" u="sng">
                <a:solidFill>
                  <a:srgbClr val="7030A0"/>
                </a:solidFill>
                <a:latin typeface="Verdana" pitchFamily="32" charset="0"/>
              </a:rPr>
              <a:t>Вдумайтесь только:</a:t>
            </a:r>
            <a:r>
              <a:rPr lang="ru-RU" sz="2000">
                <a:solidFill>
                  <a:srgbClr val="7030A0"/>
                </a:solidFill>
              </a:rPr>
              <a:t> </a:t>
            </a:r>
            <a:r>
              <a:rPr lang="ru-RU" sz="2000">
                <a:solidFill>
                  <a:srgbClr val="7030A0"/>
                </a:solidFill>
                <a:latin typeface="Verdana" pitchFamily="32" charset="0"/>
              </a:rPr>
              <a:t>2000 лет этому  захоронению.  </a:t>
            </a:r>
            <a:r>
              <a:rPr lang="ru-RU" sz="2000">
                <a:solidFill>
                  <a:srgbClr val="FF0000"/>
                </a:solidFill>
                <a:latin typeface="Verdana" pitchFamily="32" charset="0"/>
              </a:rPr>
              <a:t>8100</a:t>
            </a:r>
            <a:r>
              <a:rPr lang="ru-RU" sz="2000">
                <a:solidFill>
                  <a:srgbClr val="7030A0"/>
                </a:solidFill>
                <a:latin typeface="Verdana" pitchFamily="32" charset="0"/>
              </a:rPr>
              <a:t> полноразмерных (выше человеческого роста) терракотовых статуй китайских воинов и их лошадей.</a:t>
            </a:r>
            <a:br>
              <a:rPr lang="ru-RU" sz="2000">
                <a:solidFill>
                  <a:srgbClr val="7030A0"/>
                </a:solidFill>
                <a:latin typeface="Verdana" pitchFamily="32" charset="0"/>
              </a:rPr>
            </a:br>
            <a:r>
              <a:rPr lang="ru-RU" sz="2000">
                <a:solidFill>
                  <a:srgbClr val="7030A0"/>
                </a:solidFill>
                <a:latin typeface="Verdana" pitchFamily="32" charset="0"/>
              </a:rPr>
              <a:t>  Армия была обнаружена в Китае рядом с гробницей китайского императора Циня Ши Хуан Ди, около города Сиань в 1974 году.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2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2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1688" y="214313"/>
            <a:ext cx="4500562" cy="6143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70888" y="6273800"/>
            <a:ext cx="500062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par>
              <p:cTn id="2" fill="hold" nodeType="interactiveSeq"/>
            </p:par>
            <p:seq concurrent="1" nextAc="seek">
              <p:cTn id="3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>
                <a:solidFill>
                  <a:srgbClr val="336699"/>
                </a:solidFill>
                <a:latin typeface="Comic Sans MS" pitchFamily="64" charset="0"/>
              </a:rPr>
              <a:t> 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981075"/>
            <a:ext cx="8785225" cy="496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844800" y="6021388"/>
            <a:ext cx="3402013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FF0000"/>
                </a:solidFill>
                <a:latin typeface="Comic Sans MS" pitchFamily="64" charset="0"/>
              </a:rPr>
              <a:t>Великобритания</a:t>
            </a: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3276600" y="1989138"/>
            <a:ext cx="360363" cy="288925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635375" y="6021388"/>
            <a:ext cx="1808163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FF0000"/>
                </a:solidFill>
                <a:latin typeface="Comic Sans MS" pitchFamily="64" charset="0"/>
              </a:rPr>
              <a:t>Франция</a:t>
            </a: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V="1">
            <a:off x="2987675" y="2559050"/>
            <a:ext cx="647700" cy="371475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852863" y="6021388"/>
            <a:ext cx="1090612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FF0000"/>
                </a:solidFill>
                <a:latin typeface="Comic Sans MS" pitchFamily="64" charset="0"/>
              </a:rPr>
              <a:t>США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395288" y="1700213"/>
            <a:ext cx="647700" cy="576262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 flipV="1">
            <a:off x="2786063" y="7073900"/>
            <a:ext cx="1419225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FF0000"/>
                </a:solidFill>
                <a:latin typeface="Comic Sans MS" pitchFamily="64" charset="0"/>
              </a:rPr>
              <a:t>  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 flipV="1">
            <a:off x="3708400" y="6530975"/>
            <a:ext cx="1633538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FF0000"/>
                </a:solidFill>
                <a:latin typeface="Comic Sans MS" pitchFamily="64" charset="0"/>
              </a:rPr>
              <a:t> 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 flipH="1">
            <a:off x="3714750" y="6072188"/>
            <a:ext cx="1571625" cy="1068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FF0000"/>
                </a:solidFill>
                <a:latin typeface="Comic Sans MS" pitchFamily="64" charset="0"/>
              </a:rPr>
              <a:t> Китай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FF0000"/>
                </a:solidFill>
                <a:latin typeface="Comic Sans MS" pitchFamily="64" charset="0"/>
              </a:rPr>
              <a:t> </a:t>
            </a: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 flipV="1">
            <a:off x="6078538" y="2990850"/>
            <a:ext cx="947737" cy="6604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5" presetClass="emph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anim calcmode="discrete" valueType="num">
                                      <p:cBhvr additive="repl">
                                        <p:cTn id="1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hidden"/>
                                          </p:val>
                                        </p:tav>
                                        <p:tav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emph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anim calcmode="discrete" valueType="num">
                                      <p:cBhvr additive="repl">
                                        <p:cTn id="2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hidden"/>
                                          </p:val>
                                        </p:tav>
                                        <p:tav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37" dur="5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5" presetClass="emph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anim calcmode="discrete" valueType="num">
                                      <p:cBhvr additive="repl">
                                        <p:cTn id="43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hidden"/>
                                          </p:val>
                                        </p:tav>
                                        <p:tav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52" dur="500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59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66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5" presetClass="emph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anim calcmode="discrete" valueType="num">
                                      <p:cBhvr additive="repl">
                                        <p:cTn id="72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hidden"/>
                                          </p:val>
                                        </p:tav>
                                        <p:tav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5" grpId="1" animBg="1"/>
      <p:bldP spid="5125" grpId="2" animBg="1"/>
      <p:bldP spid="5127" grpId="0" animBg="1"/>
      <p:bldP spid="5127" grpId="1" animBg="1"/>
      <p:bldP spid="5127" grpId="2" animBg="1"/>
      <p:bldP spid="5129" grpId="0" animBg="1"/>
      <p:bldP spid="5129" grpId="1" animBg="1"/>
      <p:bldP spid="5129" grpId="2" animBg="1"/>
      <p:bldP spid="5133" grpId="0" animBg="1"/>
      <p:bldP spid="513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813" y="285750"/>
            <a:ext cx="4714875" cy="6286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58188" y="6143625"/>
            <a:ext cx="428625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par>
              <p:cTn id="2" fill="hold" nodeType="interactiveSeq"/>
            </p:par>
            <p:seq concurrent="1" nextAc="seek">
              <p:cTn id="3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214313"/>
            <a:ext cx="4500562" cy="6143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786313" y="1500188"/>
            <a:ext cx="4357687" cy="1312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i="1">
                <a:solidFill>
                  <a:srgbClr val="FF0000"/>
                </a:solidFill>
              </a:rPr>
              <a:t>Счастливого путешествия ! 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0688" y="3429000"/>
            <a:ext cx="3068637" cy="2500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01063" y="6215063"/>
            <a:ext cx="428625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par>
              <p:cTn id="2" fill="hold" nodeType="interactiveSeq"/>
            </p:par>
            <p:seq concurrent="1" nextAc="seek">
              <p:cTn id="3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214313" y="214313"/>
            <a:ext cx="7699375" cy="4695825"/>
            <a:chOff x="135" y="135"/>
            <a:chExt cx="4850" cy="2958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133" y="684"/>
              <a:ext cx="3852" cy="2409"/>
            </a:xfrm>
            <a:prstGeom prst="rect">
              <a:avLst/>
            </a:prstGeom>
            <a:noFill/>
            <a:ln w="38160">
              <a:solidFill>
                <a:srgbClr val="EEECE1"/>
              </a:solidFill>
              <a:miter lim="800000"/>
              <a:headEnd/>
              <a:tailEnd/>
            </a:ln>
            <a:effectLst/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35" y="135"/>
              <a:ext cx="1417" cy="70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85813" y="5072063"/>
            <a:ext cx="7715250" cy="162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000000"/>
                </a:solidFill>
                <a:latin typeface="Comic Sans MS" pitchFamily="64" charset="0"/>
              </a:rPr>
              <a:t>Это островное государство в Западной Европе. На реке Темзе расположена </a:t>
            </a:r>
            <a:r>
              <a:rPr lang="ru-RU" sz="2800">
                <a:solidFill>
                  <a:srgbClr val="FF0000"/>
                </a:solidFill>
                <a:latin typeface="Comic Sans MS" pitchFamily="64" charset="0"/>
              </a:rPr>
              <a:t>столица</a:t>
            </a:r>
            <a:r>
              <a:rPr lang="ru-RU" sz="2800">
                <a:solidFill>
                  <a:srgbClr val="000000"/>
                </a:solidFill>
                <a:latin typeface="Comic Sans MS" pitchFamily="64" charset="0"/>
              </a:rPr>
              <a:t> Великобритании – </a:t>
            </a:r>
            <a:r>
              <a:rPr lang="ru-RU" sz="2800">
                <a:solidFill>
                  <a:srgbClr val="FF0000"/>
                </a:solidFill>
                <a:latin typeface="Comic Sans MS" pitchFamily="64" charset="0"/>
              </a:rPr>
              <a:t>Лондон</a:t>
            </a:r>
            <a:r>
              <a:rPr lang="ru-RU" sz="2800">
                <a:solidFill>
                  <a:srgbClr val="000000"/>
                </a:solidFill>
                <a:latin typeface="Comic Sans MS" pitchFamily="64" charset="0"/>
              </a:rPr>
              <a:t>. Это один из старейших городов Европы.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3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" y="357188"/>
            <a:ext cx="4000500" cy="5934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000625" y="1857375"/>
            <a:ext cx="3786188" cy="247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i="1">
                <a:solidFill>
                  <a:srgbClr val="FF0000"/>
                </a:solidFill>
              </a:rPr>
              <a:t>Английская королева –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i="1">
                <a:solidFill>
                  <a:srgbClr val="FF0000"/>
                </a:solidFill>
              </a:rPr>
              <a:t>ЕЛИЗАВЕТА </a:t>
            </a:r>
            <a:r>
              <a:rPr lang="en-US" sz="4000" b="1" i="1">
                <a:solidFill>
                  <a:srgbClr val="FF0000"/>
                </a:solidFill>
              </a:rPr>
              <a:t>II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1" name="Group 1"/>
          <p:cNvGrpSpPr>
            <a:grpSpLocks/>
          </p:cNvGrpSpPr>
          <p:nvPr/>
        </p:nvGrpSpPr>
        <p:grpSpPr bwMode="auto">
          <a:xfrm>
            <a:off x="250825" y="1538288"/>
            <a:ext cx="8562975" cy="3179762"/>
            <a:chOff x="158" y="969"/>
            <a:chExt cx="5394" cy="2003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894" y="979"/>
              <a:ext cx="2658" cy="1993"/>
            </a:xfrm>
            <a:prstGeom prst="rect">
              <a:avLst/>
            </a:prstGeom>
            <a:noFill/>
            <a:ln w="28440">
              <a:solidFill>
                <a:srgbClr val="EEECE1"/>
              </a:solidFill>
              <a:miter lim="800000"/>
              <a:headEnd/>
              <a:tailEnd/>
            </a:ln>
            <a:effectLst/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58" y="969"/>
              <a:ext cx="2672" cy="2003"/>
            </a:xfrm>
            <a:prstGeom prst="rect">
              <a:avLst/>
            </a:prstGeom>
            <a:noFill/>
            <a:ln w="28440">
              <a:solidFill>
                <a:srgbClr val="EEECE1"/>
              </a:solidFill>
              <a:miter lim="800000"/>
              <a:headEnd/>
              <a:tailEnd/>
            </a:ln>
            <a:effectLst/>
          </p:spPr>
        </p:pic>
      </p:grp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143000" y="214313"/>
            <a:ext cx="6786563" cy="94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FF0000"/>
                </a:solidFill>
                <a:latin typeface="Comic Sans MS" pitchFamily="64" charset="0"/>
              </a:rPr>
              <a:t>Гайд-парк – «зелёное сердце» Лондона.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785813" y="4857750"/>
            <a:ext cx="7929562" cy="1557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17375E"/>
                </a:solidFill>
                <a:latin typeface="Comic Sans MS" pitchFamily="64" charset="0"/>
              </a:rPr>
              <a:t>Это королевский парк в центре Лондона. В парке находится «уголок ораторов», где можно провозглашать и отстаивать любые идеи, здесь каждый желающий может произнести речь.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7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Group 1"/>
          <p:cNvGrpSpPr>
            <a:grpSpLocks/>
          </p:cNvGrpSpPr>
          <p:nvPr/>
        </p:nvGrpSpPr>
        <p:grpSpPr bwMode="auto">
          <a:xfrm>
            <a:off x="928688" y="1357313"/>
            <a:ext cx="7283450" cy="3957637"/>
            <a:chOff x="585" y="855"/>
            <a:chExt cx="4588" cy="2493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173" y="855"/>
              <a:ext cx="3000" cy="2493"/>
            </a:xfrm>
            <a:prstGeom prst="rect">
              <a:avLst/>
            </a:prstGeom>
            <a:noFill/>
            <a:ln w="38160">
              <a:solidFill>
                <a:srgbClr val="4F81BD"/>
              </a:solidFill>
              <a:miter lim="800000"/>
              <a:headEnd/>
              <a:tailEnd/>
            </a:ln>
            <a:effectLst/>
          </p:spPr>
        </p:pic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85" y="855"/>
              <a:ext cx="1186" cy="2454"/>
            </a:xfrm>
            <a:prstGeom prst="rect">
              <a:avLst/>
            </a:prstGeom>
            <a:noFill/>
            <a:ln w="38160">
              <a:solidFill>
                <a:srgbClr val="EEECE1"/>
              </a:solidFill>
              <a:miter lim="800000"/>
              <a:headEnd/>
              <a:tailEnd/>
            </a:ln>
            <a:effectLst/>
          </p:spPr>
        </p:pic>
      </p:grp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357313" y="285750"/>
            <a:ext cx="6500812" cy="947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FF0000"/>
                </a:solidFill>
                <a:latin typeface="Comic Sans MS" pitchFamily="64" charset="0"/>
              </a:rPr>
              <a:t>Биг-Бен — колокольная башня </a:t>
            </a:r>
            <a:br>
              <a:rPr lang="ru-RU" sz="2800" b="1" i="1">
                <a:solidFill>
                  <a:srgbClr val="FF0000"/>
                </a:solidFill>
                <a:latin typeface="Comic Sans MS" pitchFamily="64" charset="0"/>
              </a:rPr>
            </a:br>
            <a:r>
              <a:rPr lang="ru-RU" sz="2800" b="1" i="1">
                <a:solidFill>
                  <a:srgbClr val="FF0000"/>
                </a:solidFill>
                <a:latin typeface="Comic Sans MS" pitchFamily="64" charset="0"/>
              </a:rPr>
              <a:t>в Лондоне</a:t>
            </a:r>
            <a:r>
              <a:rPr lang="ru-RU" sz="2800">
                <a:solidFill>
                  <a:srgbClr val="FF0000"/>
                </a:solidFill>
                <a:latin typeface="Comic Sans MS" pitchFamily="64" charset="0"/>
              </a:rPr>
              <a:t>.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857250" y="5572125"/>
            <a:ext cx="7715250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17375E"/>
                </a:solidFill>
                <a:latin typeface="Comic Sans MS" pitchFamily="64" charset="0"/>
              </a:rPr>
              <a:t>Часовая башня возвышается на 98 метров над набережной Темзы. Циферблаты Биг-Бена смотрят на все 4 стороны света.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391</Words>
  <Application>Microsoft Office PowerPoint</Application>
  <PresentationFormat>Экран (4:3)</PresentationFormat>
  <Paragraphs>61</Paragraphs>
  <Slides>26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Times New Roman</vt:lpstr>
      <vt:lpstr>Calibri</vt:lpstr>
      <vt:lpstr>Arial Unicode MS</vt:lpstr>
      <vt:lpstr>Arial</vt:lpstr>
      <vt:lpstr>Comic Sans MS</vt:lpstr>
      <vt:lpstr>Verdana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PRV</dc:creator>
  <cp:lastModifiedBy>re</cp:lastModifiedBy>
  <cp:revision>75</cp:revision>
  <cp:lastPrinted>1601-01-01T00:00:00Z</cp:lastPrinted>
  <dcterms:created xsi:type="dcterms:W3CDTF">2011-04-27T15:04:57Z</dcterms:created>
  <dcterms:modified xsi:type="dcterms:W3CDTF">2014-03-05T14:22:58Z</dcterms:modified>
</cp:coreProperties>
</file>