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  <p:sldMasterId id="2147483892" r:id="rId2"/>
  </p:sldMasterIdLst>
  <p:notesMasterIdLst>
    <p:notesMasterId r:id="rId38"/>
  </p:notesMasterIdLst>
  <p:sldIdLst>
    <p:sldId id="256" r:id="rId3"/>
    <p:sldId id="296" r:id="rId4"/>
    <p:sldId id="281" r:id="rId5"/>
    <p:sldId id="294" r:id="rId6"/>
    <p:sldId id="287" r:id="rId7"/>
    <p:sldId id="288" r:id="rId8"/>
    <p:sldId id="289" r:id="rId9"/>
    <p:sldId id="278" r:id="rId10"/>
    <p:sldId id="295" r:id="rId11"/>
    <p:sldId id="283" r:id="rId12"/>
    <p:sldId id="257" r:id="rId13"/>
    <p:sldId id="258" r:id="rId14"/>
    <p:sldId id="259" r:id="rId15"/>
    <p:sldId id="260" r:id="rId16"/>
    <p:sldId id="263" r:id="rId17"/>
    <p:sldId id="264" r:id="rId18"/>
    <p:sldId id="291" r:id="rId19"/>
    <p:sldId id="265" r:id="rId20"/>
    <p:sldId id="267" r:id="rId21"/>
    <p:sldId id="269" r:id="rId22"/>
    <p:sldId id="270" r:id="rId23"/>
    <p:sldId id="271" r:id="rId24"/>
    <p:sldId id="292" r:id="rId25"/>
    <p:sldId id="272" r:id="rId26"/>
    <p:sldId id="273" r:id="rId27"/>
    <p:sldId id="293" r:id="rId28"/>
    <p:sldId id="298" r:id="rId29"/>
    <p:sldId id="299" r:id="rId30"/>
    <p:sldId id="300" r:id="rId31"/>
    <p:sldId id="284" r:id="rId32"/>
    <p:sldId id="285" r:id="rId33"/>
    <p:sldId id="286" r:id="rId34"/>
    <p:sldId id="279" r:id="rId35"/>
    <p:sldId id="280" r:id="rId36"/>
    <p:sldId id="297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92" autoAdjust="0"/>
    <p:restoredTop sz="94660"/>
  </p:normalViewPr>
  <p:slideViewPr>
    <p:cSldViewPr>
      <p:cViewPr varScale="1">
        <p:scale>
          <a:sx n="42" d="100"/>
          <a:sy n="42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DE5FB7-AB00-4BA1-B8AE-37691C998D5D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113D02-DDDC-41D1-968F-C9A9F6DFC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C11F4F-8A6C-415E-802D-1DD07336182F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EE58FF-D503-442E-80F1-B741D9A9C3EE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FD1E1B7-B09D-4A68-8135-E74FC890B91F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F441B0B-57B7-4C2A-8BCC-CCFD27354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2E7F-C29C-4DFD-9892-A800AC1A6D09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4D42-9C78-4DD6-99D0-953E6BF68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ECC-65D4-4E1F-91A9-6A5C14AC2444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A2AB-35C7-40E4-877E-0B414ED00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496A-FD78-417C-8CDE-5995B7BA4961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F0E65-3602-491F-BD9D-4D0FA3F1F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4388-923E-4196-B248-EDA328FE312C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16C4-F57C-418C-B444-B09979520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C94F-C62A-4146-A2BF-550692465163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3D9F4-07CB-445D-95C0-534C21D0A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1D4CF-5AD8-4EF6-A793-38F3A4CE5F76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C103-637D-4058-B68D-FEBEC05F5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1A9BC-8F07-48A5-99BE-370E0490201F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8ED7-B938-40EC-AC15-364BD62C4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7CA29-2BB0-41AA-809C-E1EC707373C0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CD8B-0939-47CE-8E1A-5BCF9EB27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A3E3A-6885-440E-B115-425148574590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0A59-7DE9-49B8-BE33-55EC3002C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36DE-51B2-4398-8F95-FB9D710F72CD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E3FD4-C8D8-4A69-8C83-B30A7E5CB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52B8-4AF6-40FA-B5A3-67555DBEB5C9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60D-3147-4343-9B3A-E9D87FCAE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8F80-B077-4E8E-9B19-FAD78E39B43A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44DD0-DAD6-48ED-8605-C22161A95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5C0B-C723-4274-BC47-67F0F154F0B3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765C6-291A-441F-A0EB-DC194E008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21D95-C233-40EE-9F1D-B9C9B4390B94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9FD34-CC7E-4428-BB82-04FFC7F52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086B4A-699E-405B-9E99-A9B006B7C23E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4421C8-BF3D-43D7-BCDF-0C6E3A40F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9BA4B9-47FC-4D7C-BC84-F1606B235573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26DC33-CAE7-43FB-BC1E-CD1B2C4E8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ECA487-D7DE-4DCC-A449-65B83D30C954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8197A8-2B12-44B8-8FF0-4F1265C3F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6AD03B-81BD-454B-BF35-195745E5D9AB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F5A20C-C708-4825-8BC2-1A703A06B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16FAF-1F17-4A3D-8998-94C2D9D17C13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F76D-BF21-4B83-A175-56DC4CA71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EB3E9F-596A-436A-B4AC-3FD7B4512D79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29A762-6D9A-4898-8D87-C6DB83FA2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D845498-60AA-468B-82FD-322C0CF5F19C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D63D9B6-F7D3-4218-A12B-A5FF50787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A4AECA74-7E45-41AA-B4E3-2108B56FE788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9A705DD9-D75A-4BC2-89FF-9F6F776CC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17" r:id="rId2"/>
    <p:sldLayoutId id="2147484733" r:id="rId3"/>
    <p:sldLayoutId id="2147484734" r:id="rId4"/>
    <p:sldLayoutId id="2147484735" r:id="rId5"/>
    <p:sldLayoutId id="2147484736" r:id="rId6"/>
    <p:sldLayoutId id="2147484718" r:id="rId7"/>
    <p:sldLayoutId id="2147484737" r:id="rId8"/>
    <p:sldLayoutId id="2147484738" r:id="rId9"/>
    <p:sldLayoutId id="2147484719" r:id="rId10"/>
    <p:sldLayoutId id="2147484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000EB9-380A-4EB1-B7ED-B26E7678AB6C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386E37-1240-413D-A49A-3FBB209EB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1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emf"/><Relationship Id="rId4" Type="http://schemas.openxmlformats.org/officeDocument/2006/relationships/image" Target="../media/image13.jpeg"/><Relationship Id="rId9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8.emf"/><Relationship Id="rId3" Type="http://schemas.openxmlformats.org/officeDocument/2006/relationships/image" Target="../media/image14.jpeg"/><Relationship Id="rId7" Type="http://schemas.openxmlformats.org/officeDocument/2006/relationships/image" Target="../media/image21.jpeg"/><Relationship Id="rId12" Type="http://schemas.openxmlformats.org/officeDocument/2006/relationships/image" Target="../media/image4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46.jpeg"/><Relationship Id="rId5" Type="http://schemas.openxmlformats.org/officeDocument/2006/relationships/image" Target="../media/image44.jpeg"/><Relationship Id="rId15" Type="http://schemas.openxmlformats.org/officeDocument/2006/relationships/image" Target="../media/image49.png"/><Relationship Id="rId10" Type="http://schemas.openxmlformats.org/officeDocument/2006/relationships/image" Target="../media/image45.jpeg"/><Relationship Id="rId4" Type="http://schemas.openxmlformats.org/officeDocument/2006/relationships/image" Target="../media/image15.jpeg"/><Relationship Id="rId9" Type="http://schemas.openxmlformats.org/officeDocument/2006/relationships/image" Target="../media/image17.jpeg"/><Relationship Id="rId1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5616575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581128"/>
            <a:ext cx="91440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</a:t>
            </a:r>
            <a:r>
              <a:rPr lang="ru-RU" sz="6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Мелирование</a:t>
            </a:r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косичку»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3476233"/>
            <a:ext cx="565212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Тема урока: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7446963" y="2133600"/>
            <a:ext cx="16970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5435600" y="1484313"/>
            <a:ext cx="17383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57188"/>
            <a:ext cx="7854950" cy="3143250"/>
          </a:xfr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9000" dist="25400" dir="5400000" rotWithShape="0">
              <a:schemeClr val="accent3">
                <a:shade val="33000"/>
                <a:alpha val="83000"/>
              </a:schemeClr>
            </a:outerShdw>
          </a:effectLst>
          <a:scene3d>
            <a:camera prst="orthographicFront"/>
            <a:lightRig rig="threePt" dir="t"/>
          </a:scene3d>
          <a:extLst>
            <a:ext uri="{909E8E84-426E-40DD-AFC4-6F175D3DCCD1}"/>
            <a:ext uri="{91240B29-F687-4F45-9708-019B960494DF}"/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выполнения  </a:t>
            </a:r>
            <a:r>
              <a:rPr lang="ru-RU" sz="8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мелирования</a:t>
            </a:r>
            <a:r>
              <a:rPr lang="ru-RU" sz="8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волос на косичку необходимо приготовить следующие инструменты и приспособления: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8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Мисочка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8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Кисточка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8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Перчатки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8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Пеньюар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8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Расческа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8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Фольга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8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Зажимы для волос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8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Готовый осветляющий препарат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8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Шампунь и бальзам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8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Полотенце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9461" name="Picture 11"/>
          <p:cNvPicPr>
            <a:picLocks noChangeAspect="1" noChangeArrowheads="1"/>
          </p:cNvPicPr>
          <p:nvPr/>
        </p:nvPicPr>
        <p:blipFill>
          <a:blip r:embed="rId4" cstate="email">
            <a:lum contrast="40000"/>
          </a:blip>
          <a:srcRect r="7787" b="9721"/>
          <a:stretch>
            <a:fillRect/>
          </a:stretch>
        </p:blipFill>
        <p:spPr bwMode="auto">
          <a:xfrm>
            <a:off x="7380288" y="4365625"/>
            <a:ext cx="15716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4643438" y="2420938"/>
            <a:ext cx="9810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6" cstate="email">
            <a:lum contrast="30000"/>
          </a:blip>
          <a:srcRect/>
          <a:stretch>
            <a:fillRect/>
          </a:stretch>
        </p:blipFill>
        <p:spPr bwMode="auto">
          <a:xfrm>
            <a:off x="6889750" y="908050"/>
            <a:ext cx="22542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7" cstate="email">
            <a:lum contrast="30000"/>
          </a:blip>
          <a:srcRect/>
          <a:stretch>
            <a:fillRect/>
          </a:stretch>
        </p:blipFill>
        <p:spPr bwMode="auto">
          <a:xfrm>
            <a:off x="5580063" y="4292600"/>
            <a:ext cx="1746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/>
          <p:cNvPicPr>
            <a:picLocks noChangeAspect="1" noChangeArrowheads="1"/>
          </p:cNvPicPr>
          <p:nvPr/>
        </p:nvPicPr>
        <p:blipFill>
          <a:blip r:embed="rId8" cstate="email">
            <a:lum contrast="20000"/>
          </a:blip>
          <a:srcRect/>
          <a:stretch>
            <a:fillRect/>
          </a:stretch>
        </p:blipFill>
        <p:spPr bwMode="auto">
          <a:xfrm>
            <a:off x="2843213" y="4508500"/>
            <a:ext cx="14287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Рисунок 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250825" y="4508500"/>
            <a:ext cx="2690813" cy="2089150"/>
          </a:xfrm>
          <a:prstGeom prst="rect">
            <a:avLst/>
          </a:prstGeom>
          <a:ln>
            <a:noFill/>
          </a:ln>
          <a:effectLst>
            <a:softEdge rad="63500"/>
          </a:effectLst>
          <a:extLst/>
        </p:spPr>
      </p:pic>
      <p:pic>
        <p:nvPicPr>
          <p:cNvPr id="19467" name="Рисунок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867400" y="2636838"/>
            <a:ext cx="1727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219700" y="5661025"/>
            <a:ext cx="33385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1"/>
          <p:cNvPicPr>
            <a:picLocks noChangeAspect="1" noChangeArrowheads="1"/>
          </p:cNvPicPr>
          <p:nvPr/>
        </p:nvPicPr>
        <p:blipFill>
          <a:blip r:embed="rId12" cstate="email">
            <a:lum contrast="20000"/>
          </a:blip>
          <a:srcRect/>
          <a:stretch>
            <a:fillRect/>
          </a:stretch>
        </p:blipFill>
        <p:spPr bwMode="auto">
          <a:xfrm>
            <a:off x="4356100" y="4868863"/>
            <a:ext cx="11430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21"/>
          <p:cNvPicPr>
            <a:picLocks noChangeAspect="1" noChangeArrowheads="1"/>
          </p:cNvPicPr>
          <p:nvPr/>
        </p:nvPicPr>
        <p:blipFill>
          <a:blip r:embed="rId12" cstate="email">
            <a:lum contrast="20000"/>
          </a:blip>
          <a:srcRect/>
          <a:stretch>
            <a:fillRect/>
          </a:stretch>
        </p:blipFill>
        <p:spPr bwMode="auto">
          <a:xfrm>
            <a:off x="4356100" y="4868863"/>
            <a:ext cx="11430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8312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F:\DCIM\109NCD80\DSC_0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340738"/>
            <a:ext cx="9144000" cy="156966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Покрытие парикмахерским</a:t>
            </a:r>
          </a:p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бельем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F:\DCIM\109NCD80\DSC_0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1508993" y="6026150"/>
            <a:ext cx="6192688" cy="8318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Выделение пряди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:\DCIM\109NCD80\DSC_0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3" y="0"/>
            <a:ext cx="92106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5841435"/>
            <a:ext cx="604232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Плетение косички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5" descr="F:\DCIM\109NCD80\DSC_0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F:\DCIM\109NCD80\DSC_00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Picture 4" descr="F:\DCIM\109NCD80\DSC_0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" y="0"/>
            <a:ext cx="4605338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" name="Picture 4" descr="F:\DCIM\109NCD80\DSC_00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05338" y="0"/>
            <a:ext cx="4538662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" name="Picture 2" descr="F:\DCIM\109NCD80\DSC_00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" y="3429000"/>
            <a:ext cx="4605338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216396" y="5288340"/>
            <a:ext cx="6669931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Разведение состава</a:t>
            </a:r>
          </a:p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для окраски 1:2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:\DCIM\109NCD80\DSC_00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-26988"/>
            <a:ext cx="91535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53852" y="5288340"/>
            <a:ext cx="730297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Укладывание косички</a:t>
            </a:r>
          </a:p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 фольгу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DCIM\109NCD80\DSC_00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3" y="-26988"/>
            <a:ext cx="9180513" cy="692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F:\DCIM\109NCD80\DSC_00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87189" y="5288340"/>
            <a:ext cx="7236296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Нанесение состава на </a:t>
            </a:r>
          </a:p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косичку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:\DCIM\109NCD80\DSC_00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0" y="5301208"/>
            <a:ext cx="9144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Распределение красителя по</a:t>
            </a:r>
          </a:p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косичке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765175"/>
            <a:ext cx="4968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FF0000"/>
                </a:solidFill>
                <a:latin typeface="+mn-lt"/>
              </a:rPr>
              <a:t>Цель:</a:t>
            </a:r>
            <a:endParaRPr lang="ru-RU" sz="40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9750" y="1633538"/>
            <a:ext cx="8280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200000"/>
              </a:lnSpc>
            </a:pPr>
            <a:r>
              <a:rPr lang="ru-RU" sz="2800" b="1">
                <a:cs typeface="Times New Roman" pitchFamily="18" charset="0"/>
              </a:rPr>
              <a:t>   Освоение профессиональных компетенций при мелировании волос на косичку.</a:t>
            </a:r>
            <a:endParaRPr lang="ru-RU" sz="2800" b="1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F:\DCIM\109NCD80\DSC_00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0" y="5315724"/>
            <a:ext cx="9144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Закрытие косички </a:t>
            </a:r>
          </a:p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фольгой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F:\DCIM\109NCD80\DSC_00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15900"/>
            <a:ext cx="9210675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5315724"/>
            <a:ext cx="756084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Определение времени </a:t>
            </a:r>
          </a:p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выдержки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:\DCIM\109NCD80\DSC_00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79177" y="6027003"/>
            <a:ext cx="745232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Проверка окрашивания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DCIM\109NCD80\DSC_00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F:\DCIM\109NCD80\DSC_00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91880" y="0"/>
            <a:ext cx="565212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Смывание краски </a:t>
            </a:r>
          </a:p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косички,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84766" y="1569660"/>
            <a:ext cx="4283968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температура воды 36-38</a:t>
            </a:r>
            <a:r>
              <a:rPr lang="ru-RU" sz="4800" b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0</a:t>
            </a: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F:\DCIM\109NCD80\DSC_00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1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Прямоугольник 2"/>
          <p:cNvSpPr>
            <a:spLocks noChangeArrowheads="1"/>
          </p:cNvSpPr>
          <p:nvPr/>
        </p:nvSpPr>
        <p:spPr bwMode="auto">
          <a:xfrm>
            <a:off x="1230312" y="5329499"/>
            <a:ext cx="6858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Смывание краски </a:t>
            </a:r>
          </a:p>
          <a:p>
            <a:pPr algn="ctr">
              <a:defRPr/>
            </a:pPr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косички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75" y="0"/>
            <a:ext cx="914717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1417823" y="6026101"/>
            <a:ext cx="6267078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48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ru-RU" dirty="0" smtClean="0"/>
              <a:t>Готовый результат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714375" y="500063"/>
            <a:ext cx="7388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Ошибки, которых нужно избегать</a:t>
            </a:r>
            <a:r>
              <a:rPr lang="ru-RU" b="1">
                <a:latin typeface="Times New Roman" pitchFamily="18" charset="0"/>
              </a:rPr>
              <a:t>: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468313" y="1412875"/>
            <a:ext cx="828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52425" algn="l"/>
              </a:tabLst>
            </a:pPr>
            <a:r>
              <a:rPr lang="en-US" sz="2400" b="1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ru-RU" sz="2400" b="1">
                <a:solidFill>
                  <a:srgbClr val="0070C0"/>
                </a:solidFill>
                <a:cs typeface="Times New Roman" pitchFamily="18" charset="0"/>
              </a:rPr>
              <a:t>)</a:t>
            </a: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 Полоску фольги плохо складывают или наносят препарат слишком толстым слоем;</a:t>
            </a:r>
            <a:endParaRPr lang="ru-RU" sz="2400" b="1"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352425" algn="l"/>
              </a:tabLst>
            </a:pP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	препарат просачивается из-под фольги, он</a:t>
            </a:r>
            <a:br>
              <a:rPr lang="ru-RU" sz="240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попадает на остальные волосы или кожу головы.</a:t>
            </a: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48132" name="Picture 4" descr="H:\DCIM\109NCD80\DSC_03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3140968"/>
            <a:ext cx="4748609" cy="3178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827088" y="1557338"/>
            <a:ext cx="7705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352425" algn="l"/>
              </a:tabLst>
            </a:pPr>
            <a:r>
              <a:rPr lang="ru-RU" sz="2400" b="1">
                <a:solidFill>
                  <a:srgbClr val="0070C0"/>
                </a:solidFill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0070C0"/>
                </a:solidFill>
                <a:cs typeface="Times New Roman" pitchFamily="18" charset="0"/>
              </a:rPr>
              <a:t>) </a:t>
            </a: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Препарат наносится неравномерно:</a:t>
            </a:r>
          </a:p>
          <a:p>
            <a:pPr eaLnBrk="0" hangingPunct="0">
              <a:buFont typeface="Wingdings" pitchFamily="2" charset="2"/>
              <a:buChar char="v"/>
              <a:tabLst>
                <a:tab pos="352425" algn="l"/>
              </a:tabLst>
            </a:pP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Не достигается равномерное прокрашивание  волос.</a:t>
            </a:r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611188" y="692150"/>
            <a:ext cx="7464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Ошибки, которых нужно избегать:</a:t>
            </a:r>
            <a:endParaRPr lang="ru-RU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2852936"/>
            <a:ext cx="5328592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827088" y="765175"/>
            <a:ext cx="7466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Ошибки, которых нужно избегать</a:t>
            </a:r>
            <a:r>
              <a:rPr lang="ru-RU" sz="3600" b="1">
                <a:latin typeface="Times New Roman" pitchFamily="18" charset="0"/>
              </a:rPr>
              <a:t>:</a:t>
            </a:r>
            <a:endParaRPr lang="ru-RU" sz="3600">
              <a:latin typeface="Times New Roman" pitchFamily="18" charset="0"/>
            </a:endParaRPr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611188" y="1557338"/>
            <a:ext cx="77771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352425" algn="l"/>
              </a:tabLst>
            </a:pPr>
            <a:r>
              <a:rPr lang="ru-RU" sz="2400" b="1">
                <a:solidFill>
                  <a:srgbClr val="0070C0"/>
                </a:solidFill>
                <a:cs typeface="Times New Roman" pitchFamily="18" charset="0"/>
              </a:rPr>
              <a:t>4)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Руки небыли защищены:</a:t>
            </a:r>
          </a:p>
        </p:txBody>
      </p:sp>
      <p:pic>
        <p:nvPicPr>
          <p:cNvPr id="113666" name="Picture 2" descr="G:\chesotka_122-fo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2564904"/>
            <a:ext cx="5544616" cy="3633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611188" y="2133600"/>
            <a:ext cx="3600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/>
              <a:t>Ожоги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/>
              <a:t>Сухость кожи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428604"/>
            <a:ext cx="50306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Мелирование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-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071938" y="2071688"/>
            <a:ext cx="47863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обесцвечивание или осветление отдельных прядей </a:t>
            </a:r>
          </a:p>
        </p:txBody>
      </p:sp>
      <p:pic>
        <p:nvPicPr>
          <p:cNvPr id="3076" name="Picture 4" descr="C:\Documents and Settings\Администратор.MICROSOF-F16109\Мои документы\Мои рисунки\ed7cafa91bac47805198f4ce2edce6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0358" y="1484784"/>
            <a:ext cx="3357586" cy="4514721"/>
          </a:xfrm>
          <a:prstGeom prst="roundRect">
            <a:avLst>
              <a:gd name="adj" fmla="val 205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77490" y="44624"/>
            <a:ext cx="7854950" cy="695325"/>
          </a:xfr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9000" dist="25400" dir="5400000" rotWithShape="0">
              <a:schemeClr val="accent3">
                <a:shade val="33000"/>
                <a:alpha val="83000"/>
              </a:schemeClr>
            </a:outerShdw>
          </a:effectLst>
          <a:scene3d>
            <a:camera prst="orthographicFront"/>
            <a:lightRig rig="threePt" dir="t"/>
          </a:scene3d>
          <a:extLst>
            <a:ext uri="{909E8E84-426E-40DD-AFC4-6F175D3DCCD1}"/>
            <a:ext uri="{91240B29-F687-4F45-9708-019B960494DF}"/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выполнения окраски волос  мелирования необходимо приготовить следующие инструменты: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9939" name="Picture 11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 r="7787" b="9721"/>
          <a:stretch>
            <a:fillRect/>
          </a:stretch>
        </p:blipFill>
        <p:spPr bwMode="auto">
          <a:xfrm>
            <a:off x="7019925" y="4941888"/>
            <a:ext cx="15716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5580063" y="1268413"/>
            <a:ext cx="9810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0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3203575" y="1341438"/>
            <a:ext cx="22542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1258888" y="1052513"/>
            <a:ext cx="173831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5"/>
          <p:cNvPicPr>
            <a:picLocks noChangeAspect="1" noChangeArrowheads="1"/>
          </p:cNvPicPr>
          <p:nvPr/>
        </p:nvPicPr>
        <p:blipFill>
          <a:blip r:embed="rId6" cstate="email">
            <a:lum contrast="30000"/>
          </a:blip>
          <a:srcRect/>
          <a:stretch>
            <a:fillRect/>
          </a:stretch>
        </p:blipFill>
        <p:spPr bwMode="auto">
          <a:xfrm>
            <a:off x="1547813" y="3141663"/>
            <a:ext cx="1746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4284663" y="4581525"/>
            <a:ext cx="11430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2"/>
          <p:cNvPicPr>
            <a:picLocks noChangeAspect="1" noChangeArrowheads="1"/>
          </p:cNvPicPr>
          <p:nvPr/>
        </p:nvPicPr>
        <p:blipFill>
          <a:blip r:embed="rId8" cstate="email">
            <a:lum contrast="40000"/>
          </a:blip>
          <a:srcRect/>
          <a:stretch>
            <a:fillRect/>
          </a:stretch>
        </p:blipFill>
        <p:spPr bwMode="auto">
          <a:xfrm>
            <a:off x="6948488" y="1052513"/>
            <a:ext cx="16970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9" cstate="email">
            <a:lum contrast="20000"/>
          </a:blip>
          <a:srcRect/>
          <a:stretch>
            <a:fillRect/>
          </a:stretch>
        </p:blipFill>
        <p:spPr bwMode="auto">
          <a:xfrm>
            <a:off x="2484438" y="4365625"/>
            <a:ext cx="14287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6"/>
          <p:cNvPicPr>
            <a:picLocks noChangeAspect="1" noChangeArrowheads="1"/>
          </p:cNvPicPr>
          <p:nvPr/>
        </p:nvPicPr>
        <p:blipFill>
          <a:blip r:embed="rId10" cstate="email">
            <a:lum contrast="10000"/>
          </a:blip>
          <a:srcRect/>
          <a:stretch>
            <a:fillRect/>
          </a:stretch>
        </p:blipFill>
        <p:spPr bwMode="auto">
          <a:xfrm>
            <a:off x="3419475" y="2924175"/>
            <a:ext cx="328136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4"/>
          <p:cNvPicPr>
            <a:picLocks noChangeAspect="1" noChangeArrowheads="1"/>
          </p:cNvPicPr>
          <p:nvPr/>
        </p:nvPicPr>
        <p:blipFill>
          <a:blip r:embed="rId11" cstate="email">
            <a:lum contrast="20000"/>
          </a:blip>
          <a:srcRect/>
          <a:stretch>
            <a:fillRect/>
          </a:stretch>
        </p:blipFill>
        <p:spPr bwMode="auto">
          <a:xfrm>
            <a:off x="5724525" y="4221163"/>
            <a:ext cx="113506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12" cstate="email">
            <a:lum contrast="20000"/>
          </a:blip>
          <a:srcRect/>
          <a:stretch>
            <a:fillRect/>
          </a:stretch>
        </p:blipFill>
        <p:spPr bwMode="auto">
          <a:xfrm rot="-5224059">
            <a:off x="7465219" y="3761582"/>
            <a:ext cx="166687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Рисунок 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79388" y="4581525"/>
            <a:ext cx="2428875" cy="18859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</p:pic>
      <p:pic>
        <p:nvPicPr>
          <p:cNvPr id="39951" name="Picture 1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95288" y="2420938"/>
            <a:ext cx="33385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0" name="Рисунок 13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95288" y="2997200"/>
            <a:ext cx="111283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831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" descr="E:\Content\English\Clipart\Business\Tools of the trade\g1101453.WMF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AutoShape 15"/>
          <p:cNvSpPr>
            <a:spLocks noChangeArrowheads="1"/>
          </p:cNvSpPr>
          <p:nvPr/>
        </p:nvSpPr>
        <p:spPr bwMode="auto">
          <a:xfrm>
            <a:off x="214313" y="2500313"/>
            <a:ext cx="6858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1971228" y="548679"/>
            <a:ext cx="7172772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</a:rPr>
              <a:t>   Необходимо расставить нумерацию этапов работы.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285875" y="2786063"/>
            <a:ext cx="728662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</a:rPr>
              <a:t>Сметать вытачки на переднем и заднем полотнище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1371600" y="3429000"/>
            <a:ext cx="6934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</a:rPr>
              <a:t>Перенести контурные линии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1143000" y="6143625"/>
            <a:ext cx="357187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</a:rPr>
              <a:t>линии</a:t>
            </a: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1219200" y="5257800"/>
            <a:ext cx="3281363" cy="1016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</a:rPr>
              <a:t>Сметать боковые срезы, оставив участок 16-18см не сметанный</a:t>
            </a:r>
          </a:p>
        </p:txBody>
      </p:sp>
      <p:sp>
        <p:nvSpPr>
          <p:cNvPr id="40969" name="AutoShape 13"/>
          <p:cNvSpPr>
            <a:spLocks noChangeArrowheads="1"/>
          </p:cNvSpPr>
          <p:nvPr/>
        </p:nvSpPr>
        <p:spPr bwMode="auto">
          <a:xfrm>
            <a:off x="214313" y="5072063"/>
            <a:ext cx="7620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57188" y="5286375"/>
            <a:ext cx="609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</a:t>
            </a:r>
            <a:r>
              <a:rPr lang="ru-RU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40971" name="AutoShape 15"/>
          <p:cNvSpPr>
            <a:spLocks noChangeArrowheads="1"/>
          </p:cNvSpPr>
          <p:nvPr/>
        </p:nvSpPr>
        <p:spPr bwMode="auto">
          <a:xfrm>
            <a:off x="285750" y="3286125"/>
            <a:ext cx="6858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72" name="AutoShape 16"/>
          <p:cNvSpPr>
            <a:spLocks noChangeArrowheads="1"/>
          </p:cNvSpPr>
          <p:nvPr/>
        </p:nvSpPr>
        <p:spPr bwMode="auto">
          <a:xfrm>
            <a:off x="285750" y="1643063"/>
            <a:ext cx="6858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73" name="AutoShape 17"/>
          <p:cNvSpPr>
            <a:spLocks noChangeArrowheads="1"/>
          </p:cNvSpPr>
          <p:nvPr/>
        </p:nvSpPr>
        <p:spPr bwMode="auto">
          <a:xfrm>
            <a:off x="1643063" y="1000125"/>
            <a:ext cx="6858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1785938" y="1143000"/>
            <a:ext cx="533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57188" y="2643188"/>
            <a:ext cx="457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ru-RU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57188" y="1857375"/>
            <a:ext cx="533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</a:t>
            </a:r>
            <a:r>
              <a:rPr lang="ru-RU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214313" y="4214813"/>
            <a:ext cx="6858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323850" y="5876925"/>
            <a:ext cx="719138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58" y="3500438"/>
            <a:ext cx="50006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0980" name="TextBox 23"/>
          <p:cNvSpPr txBox="1">
            <a:spLocks noChangeArrowheads="1"/>
          </p:cNvSpPr>
          <p:nvPr/>
        </p:nvSpPr>
        <p:spPr bwMode="auto">
          <a:xfrm>
            <a:off x="1143000" y="1857375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01613" eaLnBrk="0" hangingPunct="0">
              <a:tabLst>
                <a:tab pos="407988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Покрытие клиента парикмахерским бельем.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1" name="TextBox 24"/>
          <p:cNvSpPr txBox="1">
            <a:spLocks noChangeArrowheads="1"/>
          </p:cNvSpPr>
          <p:nvPr/>
        </p:nvSpPr>
        <p:spPr bwMode="auto">
          <a:xfrm>
            <a:off x="2500313" y="1357313"/>
            <a:ext cx="5286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01613" eaLnBrk="0" hangingPunct="0">
              <a:tabLst>
                <a:tab pos="407988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Заплести косичку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2" name="TextBox 25"/>
          <p:cNvSpPr txBox="1">
            <a:spLocks noChangeArrowheads="1"/>
          </p:cNvSpPr>
          <p:nvPr/>
        </p:nvSpPr>
        <p:spPr bwMode="auto">
          <a:xfrm>
            <a:off x="1116013" y="5229225"/>
            <a:ext cx="385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Надеть перчатки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3" name="TextBox 26"/>
          <p:cNvSpPr txBox="1">
            <a:spLocks noChangeArrowheads="1"/>
          </p:cNvSpPr>
          <p:nvPr/>
        </p:nvSpPr>
        <p:spPr bwMode="auto">
          <a:xfrm>
            <a:off x="1000125" y="2714625"/>
            <a:ext cx="4076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01613" eaLnBrk="0" hangingPunct="0">
              <a:tabLst>
                <a:tab pos="407988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Развести состав для мелирования.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4" name="TextBox 27"/>
          <p:cNvSpPr txBox="1">
            <a:spLocks noChangeArrowheads="1"/>
          </p:cNvSpPr>
          <p:nvPr/>
        </p:nvSpPr>
        <p:spPr bwMode="auto">
          <a:xfrm>
            <a:off x="1214438" y="3429000"/>
            <a:ext cx="371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Укладываем косичку на фольгу.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>
              <a:latin typeface="Calibri" pitchFamily="34" charset="0"/>
            </a:endParaRPr>
          </a:p>
        </p:txBody>
      </p:sp>
      <p:sp>
        <p:nvSpPr>
          <p:cNvPr id="40985" name="TextBox 28"/>
          <p:cNvSpPr txBox="1">
            <a:spLocks noChangeArrowheads="1"/>
          </p:cNvSpPr>
          <p:nvPr/>
        </p:nvSpPr>
        <p:spPr bwMode="auto">
          <a:xfrm>
            <a:off x="1071563" y="6072188"/>
            <a:ext cx="371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01613" eaLnBrk="0" hangingPunct="0">
              <a:tabLst>
                <a:tab pos="407988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Нанести состав на косичку.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6" name="TextBox 29"/>
          <p:cNvSpPr txBox="1">
            <a:spLocks noChangeArrowheads="1"/>
          </p:cNvSpPr>
          <p:nvPr/>
        </p:nvSpPr>
        <p:spPr bwMode="auto">
          <a:xfrm>
            <a:off x="1071563" y="4286250"/>
            <a:ext cx="3140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Закрыть косичку фольгой</a:t>
            </a:r>
            <a:endParaRPr lang="ru-RU" b="1">
              <a:latin typeface="Calibri" pitchFamily="34" charset="0"/>
            </a:endParaRP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4929188" y="3500438"/>
            <a:ext cx="6858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dirty="0">
              <a:latin typeface="+mn-lt"/>
            </a:endParaRPr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4929188" y="4643438"/>
            <a:ext cx="6858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</a:endParaRPr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4929188" y="5715000"/>
            <a:ext cx="6858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dirty="0">
              <a:latin typeface="+mn-lt"/>
            </a:endParaRPr>
          </a:p>
        </p:txBody>
      </p:sp>
      <p:sp>
        <p:nvSpPr>
          <p:cNvPr id="40990" name="TextBox 34"/>
          <p:cNvSpPr txBox="1">
            <a:spLocks noChangeArrowheads="1"/>
          </p:cNvSpPr>
          <p:nvPr/>
        </p:nvSpPr>
        <p:spPr bwMode="auto">
          <a:xfrm>
            <a:off x="5715000" y="3643313"/>
            <a:ext cx="3105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Проверить окрашивание</a:t>
            </a:r>
            <a:endParaRPr lang="ru-RU" b="1">
              <a:latin typeface="Calibri" pitchFamily="34" charset="0"/>
            </a:endParaRPr>
          </a:p>
        </p:txBody>
      </p:sp>
      <p:sp>
        <p:nvSpPr>
          <p:cNvPr id="40991" name="TextBox 35"/>
          <p:cNvSpPr txBox="1">
            <a:spLocks noChangeArrowheads="1"/>
          </p:cNvSpPr>
          <p:nvPr/>
        </p:nvSpPr>
        <p:spPr bwMode="auto">
          <a:xfrm>
            <a:off x="5715000" y="59293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01613" eaLnBrk="0" hangingPunct="0">
              <a:tabLst>
                <a:tab pos="407988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Смыть состав с косички.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2" name="TextBox 36"/>
          <p:cNvSpPr txBox="1">
            <a:spLocks noChangeArrowheads="1"/>
          </p:cNvSpPr>
          <p:nvPr/>
        </p:nvSpPr>
        <p:spPr bwMode="auto">
          <a:xfrm>
            <a:off x="5786438" y="4857750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Высушить волосы</a:t>
            </a:r>
            <a:endParaRPr lang="ru-RU" b="1">
              <a:latin typeface="Calibri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00034" y="6072206"/>
            <a:ext cx="50006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57158" y="4429132"/>
            <a:ext cx="408941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072066" y="3714752"/>
            <a:ext cx="3626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072066" y="5929330"/>
            <a:ext cx="36260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000628" y="4857760"/>
            <a:ext cx="54053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40998" name="Прямоугольник 2"/>
          <p:cNvSpPr>
            <a:spLocks noChangeArrowheads="1"/>
          </p:cNvSpPr>
          <p:nvPr/>
        </p:nvSpPr>
        <p:spPr bwMode="auto">
          <a:xfrm>
            <a:off x="0" y="23813"/>
            <a:ext cx="9144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выполнения мелирования волос</a:t>
            </a:r>
            <a:endParaRPr lang="ru-RU" sz="3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/>
      <p:bldP spid="22546" grpId="0"/>
      <p:bldP spid="22547" grpId="0"/>
      <p:bldP spid="225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 descr="E:\Content\English\Clipart\Business\Tools of the trade\g1101453.WMF"/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214813" y="857250"/>
            <a:ext cx="4114800" cy="457200"/>
          </a:xfrm>
          <a:prstGeom prst="rect">
            <a:avLst/>
          </a:prstGeom>
          <a:noFill/>
          <a:ln w="57150" cap="sq">
            <a:solidFill>
              <a:srgbClr val="FF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«Составь из букв слова»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8625" y="214313"/>
            <a:ext cx="6357938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0000"/>
                </a:solidFill>
              </a:rPr>
              <a:t>Мелирование волос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2071688" y="2500313"/>
            <a:ext cx="2928937" cy="100012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илкоьтлеси</a:t>
            </a:r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142875" y="1643063"/>
            <a:ext cx="2362200" cy="914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/>
            <a:r>
              <a:rPr lang="ru-RU" sz="3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чокаски</a:t>
            </a: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4429125" y="1571625"/>
            <a:ext cx="2743200" cy="838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гьаолф</a:t>
            </a: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6286500" y="2571750"/>
            <a:ext cx="2857500" cy="1143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валнериоеми</a:t>
            </a:r>
          </a:p>
        </p:txBody>
      </p:sp>
      <p:sp>
        <p:nvSpPr>
          <p:cNvPr id="27674" name="AutoShape 26"/>
          <p:cNvSpPr>
            <a:spLocks noChangeArrowheads="1"/>
          </p:cNvSpPr>
          <p:nvPr/>
        </p:nvSpPr>
        <p:spPr bwMode="auto">
          <a:xfrm>
            <a:off x="1000125" y="264318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76" name="AutoShape 28"/>
          <p:cNvSpPr>
            <a:spLocks noChangeArrowheads="1"/>
          </p:cNvSpPr>
          <p:nvPr/>
        </p:nvSpPr>
        <p:spPr bwMode="auto">
          <a:xfrm>
            <a:off x="3357563" y="35718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77" name="AutoShape 29"/>
          <p:cNvSpPr>
            <a:spLocks noChangeArrowheads="1"/>
          </p:cNvSpPr>
          <p:nvPr/>
        </p:nvSpPr>
        <p:spPr bwMode="auto">
          <a:xfrm>
            <a:off x="5429250" y="250031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78" name="AutoShape 30"/>
          <p:cNvSpPr>
            <a:spLocks noChangeArrowheads="1"/>
          </p:cNvSpPr>
          <p:nvPr/>
        </p:nvSpPr>
        <p:spPr bwMode="auto">
          <a:xfrm>
            <a:off x="7715250" y="378618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79" name="AutoShape 31"/>
          <p:cNvSpPr>
            <a:spLocks noChangeArrowheads="1"/>
          </p:cNvSpPr>
          <p:nvPr/>
        </p:nvSpPr>
        <p:spPr bwMode="auto">
          <a:xfrm>
            <a:off x="428625" y="3571875"/>
            <a:ext cx="1828800" cy="762000"/>
          </a:xfrm>
          <a:prstGeom prst="flowChartPunchedTap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косичка</a:t>
            </a:r>
          </a:p>
        </p:txBody>
      </p:sp>
      <p:sp>
        <p:nvSpPr>
          <p:cNvPr id="27680" name="AutoShape 32"/>
          <p:cNvSpPr>
            <a:spLocks noChangeArrowheads="1"/>
          </p:cNvSpPr>
          <p:nvPr/>
        </p:nvSpPr>
        <p:spPr bwMode="auto">
          <a:xfrm>
            <a:off x="2214563" y="4572000"/>
            <a:ext cx="2714625" cy="1000125"/>
          </a:xfrm>
          <a:prstGeom prst="flowChartPunchedTap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окислитель</a:t>
            </a:r>
          </a:p>
        </p:txBody>
      </p:sp>
      <p:sp>
        <p:nvSpPr>
          <p:cNvPr id="27681" name="AutoShape 33"/>
          <p:cNvSpPr>
            <a:spLocks noChangeArrowheads="1"/>
          </p:cNvSpPr>
          <p:nvPr/>
        </p:nvSpPr>
        <p:spPr bwMode="auto">
          <a:xfrm>
            <a:off x="4572000" y="3571875"/>
            <a:ext cx="2357438" cy="785813"/>
          </a:xfrm>
          <a:prstGeom prst="flowChartPunchedTap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фольга</a:t>
            </a:r>
          </a:p>
        </p:txBody>
      </p:sp>
      <p:sp>
        <p:nvSpPr>
          <p:cNvPr id="27682" name="AutoShape 34"/>
          <p:cNvSpPr>
            <a:spLocks noChangeArrowheads="1"/>
          </p:cNvSpPr>
          <p:nvPr/>
        </p:nvSpPr>
        <p:spPr bwMode="auto">
          <a:xfrm>
            <a:off x="5786438" y="4857750"/>
            <a:ext cx="3071812" cy="1071563"/>
          </a:xfrm>
          <a:prstGeom prst="flowChartPunchedTap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мелирование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 autoUpdateAnimBg="0"/>
      <p:bldP spid="27655" grpId="0" autoUpdateAnimBg="0"/>
      <p:bldP spid="27657" grpId="0" animBg="1" autoUpdateAnimBg="0"/>
      <p:bldP spid="27665" grpId="0" animBg="1" autoUpdateAnimBg="0"/>
      <p:bldP spid="27666" grpId="0" animBg="1" autoUpdateAnimBg="0"/>
      <p:bldP spid="27667" grpId="0" animBg="1" autoUpdateAnimBg="0"/>
      <p:bldP spid="27674" grpId="0" animBg="1"/>
      <p:bldP spid="27676" grpId="0" animBg="1"/>
      <p:bldP spid="27677" grpId="0" animBg="1"/>
      <p:bldP spid="27678" grpId="0" animBg="1"/>
      <p:bldP spid="27679" grpId="0" animBg="1" autoUpdateAnimBg="0"/>
      <p:bldP spid="27680" grpId="0" animBg="1" autoUpdateAnimBg="0"/>
      <p:bldP spid="27681" grpId="0" animBg="1" autoUpdateAnimBg="0"/>
      <p:bldP spid="27682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50" name="Group 1034"/>
          <p:cNvGraphicFramePr>
            <a:graphicFrameLocks noGrp="1"/>
          </p:cNvGraphicFramePr>
          <p:nvPr/>
        </p:nvGraphicFramePr>
        <p:xfrm>
          <a:off x="214313" y="785813"/>
          <a:ext cx="8715375" cy="5214936"/>
        </p:xfrm>
        <a:graphic>
          <a:graphicData uri="http://schemas.openxmlformats.org/drawingml/2006/table">
            <a:tbl>
              <a:tblPr/>
              <a:tblGrid>
                <a:gridCol w="455612"/>
                <a:gridCol w="1758950"/>
                <a:gridCol w="1300163"/>
                <a:gridCol w="1528762"/>
                <a:gridCol w="1684338"/>
                <a:gridCol w="1987550"/>
              </a:tblGrid>
              <a:tr h="256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Вид работ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Соблюдение правил охраны труда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Без нарушений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использование защитных средств для рук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Нарушение охраны труда при работе с красителями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Грубые нарушения правил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охраны труда при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работе с клиентом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Организация рабочего места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Без нарушений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Загромождение рабочего места лишними предметами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Беспорядок на рабочем месте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Отсутствие спецодежды, инструментов для данной операции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Использование инструментов и приспособлений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Без нарушений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Незначительные нарушения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Неправильное использование инструментов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Отсутствие инструментов, грубые нарушения при использовании приспособлений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Вид работ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Соблюдение технологии выполнения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Без нарушений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Незначительные нарушения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Нарушение последовательности инструментов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Грубые нарушения технологии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Качество выполнения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Без нарушений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правильно использована фольга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Нарушение нанесения красителя на косичку, не промытая прядь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Грубые нарушения в выполнении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мелирования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Внешний вид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Соответствие результата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Результат не доработан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прокрашена прядь, следы красителя после мытья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Результат не достигнут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097" marR="410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75" name="Rectangle 1"/>
          <p:cNvSpPr>
            <a:spLocks noChangeArrowheads="1"/>
          </p:cNvSpPr>
          <p:nvPr/>
        </p:nvSpPr>
        <p:spPr bwMode="auto">
          <a:xfrm>
            <a:off x="2500313" y="93663"/>
            <a:ext cx="4357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>
                <a:solidFill>
                  <a:srgbClr val="10253F"/>
                </a:solidFill>
                <a:latin typeface="Times New Roman" pitchFamily="18" charset="0"/>
              </a:rPr>
              <a:t>Критерии оценок по теме:</a:t>
            </a:r>
            <a:endParaRPr lang="ru-RU">
              <a:solidFill>
                <a:srgbClr val="10253F"/>
              </a:solidFill>
            </a:endParaRPr>
          </a:p>
          <a:p>
            <a:pPr algn="ctr" eaLnBrk="0" hangingPunct="0"/>
            <a:r>
              <a:rPr lang="ru-RU" b="1">
                <a:solidFill>
                  <a:srgbClr val="10253F"/>
                </a:solidFill>
              </a:rPr>
              <a:t>«</a:t>
            </a:r>
            <a:r>
              <a:rPr lang="ru-RU" b="1">
                <a:solidFill>
                  <a:srgbClr val="10253F"/>
                </a:solidFill>
                <a:latin typeface="Times New Roman" pitchFamily="18" charset="0"/>
              </a:rPr>
              <a:t>Мелирование на косичку</a:t>
            </a:r>
            <a:r>
              <a:rPr lang="ru-RU" b="1">
                <a:solidFill>
                  <a:srgbClr val="10253F"/>
                </a:solidFill>
              </a:rPr>
              <a:t>»</a:t>
            </a:r>
            <a:endParaRPr lang="ru-RU">
              <a:solidFill>
                <a:srgbClr val="10253F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Group 1025"/>
          <p:cNvGraphicFramePr>
            <a:graphicFrameLocks noGrp="1"/>
          </p:cNvGraphicFramePr>
          <p:nvPr/>
        </p:nvGraphicFramePr>
        <p:xfrm>
          <a:off x="250825" y="873125"/>
          <a:ext cx="8572500" cy="5313570"/>
        </p:xfrm>
        <a:graphic>
          <a:graphicData uri="http://schemas.openxmlformats.org/drawingml/2006/table">
            <a:tbl>
              <a:tblPr/>
              <a:tblGrid>
                <a:gridCol w="571500"/>
                <a:gridCol w="1470025"/>
                <a:gridCol w="696913"/>
                <a:gridCol w="784225"/>
                <a:gridCol w="860425"/>
                <a:gridCol w="923925"/>
                <a:gridCol w="954087"/>
                <a:gridCol w="781050"/>
                <a:gridCol w="714375"/>
                <a:gridCol w="815975"/>
              </a:tblGrid>
              <a:tr h="979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Ф.И.О.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Соб-ние правил Т\Б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Проверка знаний по Т\О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Орган-ция рабочего места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Собл-ние технологии выполнения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Правильное исполь-ние инст-в и приспос-й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Качество выпол-ния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Внешний вид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Баллы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396" marR="423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234" name="Rectangle 1"/>
          <p:cNvSpPr>
            <a:spLocks noChangeArrowheads="1"/>
          </p:cNvSpPr>
          <p:nvPr/>
        </p:nvSpPr>
        <p:spPr bwMode="auto">
          <a:xfrm>
            <a:off x="539750" y="0"/>
            <a:ext cx="6985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>
                <a:latin typeface="Times New Roman" pitchFamily="18" charset="0"/>
              </a:rPr>
              <a:t>ОЦЕНОЧНАЯ ВЕДОМОСТЬ</a:t>
            </a:r>
            <a:r>
              <a:rPr lang="ru-RU" sz="1400" b="1"/>
              <a:t>                                          </a:t>
            </a:r>
            <a:r>
              <a:rPr lang="ru-RU" sz="1400" b="1">
                <a:latin typeface="Times New Roman" pitchFamily="18" charset="0"/>
              </a:rPr>
              <a:t>Критерии: 50 </a:t>
            </a:r>
            <a:r>
              <a:rPr lang="ru-RU" sz="1400" b="1"/>
              <a:t>–</a:t>
            </a:r>
            <a:r>
              <a:rPr lang="ru-RU" sz="1400" b="1">
                <a:latin typeface="Times New Roman" pitchFamily="18" charset="0"/>
              </a:rPr>
              <a:t> 46  -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400" b="1">
                <a:solidFill>
                  <a:srgbClr val="FF0000"/>
                </a:solidFill>
              </a:rPr>
              <a:t>«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ru-RU" sz="1400" b="1">
                <a:solidFill>
                  <a:srgbClr val="FF0000"/>
                </a:solidFill>
              </a:rPr>
              <a:t>»</a:t>
            </a:r>
          </a:p>
          <a:p>
            <a:pPr eaLnBrk="0" hangingPunct="0"/>
            <a:r>
              <a:rPr lang="ru-RU" sz="1400" b="1">
                <a:latin typeface="Times New Roman" pitchFamily="18" charset="0"/>
              </a:rPr>
              <a:t>                                                                                                                          45 </a:t>
            </a:r>
            <a:r>
              <a:rPr lang="ru-RU" sz="1400" b="1"/>
              <a:t>–</a:t>
            </a:r>
            <a:r>
              <a:rPr lang="ru-RU" sz="1400" b="1">
                <a:latin typeface="Times New Roman" pitchFamily="18" charset="0"/>
              </a:rPr>
              <a:t> 39 </a:t>
            </a:r>
            <a:r>
              <a:rPr lang="ru-RU" sz="1400" b="1"/>
              <a:t>–</a:t>
            </a:r>
            <a:r>
              <a:rPr lang="ru-RU" sz="1400" b="1">
                <a:latin typeface="Times New Roman" pitchFamily="18" charset="0"/>
              </a:rPr>
              <a:t> </a:t>
            </a:r>
            <a:r>
              <a:rPr lang="ru-RU" sz="1400" b="1">
                <a:solidFill>
                  <a:srgbClr val="17375E"/>
                </a:solidFill>
              </a:rPr>
              <a:t>«</a:t>
            </a:r>
            <a:r>
              <a:rPr lang="ru-RU" sz="1400" b="1">
                <a:solidFill>
                  <a:srgbClr val="17375E"/>
                </a:solidFill>
                <a:latin typeface="Times New Roman" pitchFamily="18" charset="0"/>
              </a:rPr>
              <a:t>4</a:t>
            </a:r>
            <a:r>
              <a:rPr lang="ru-RU" sz="1400" b="1">
                <a:solidFill>
                  <a:srgbClr val="17375E"/>
                </a:solidFill>
              </a:rPr>
              <a:t>»</a:t>
            </a:r>
          </a:p>
          <a:p>
            <a:pPr eaLnBrk="0" hangingPunct="0"/>
            <a:r>
              <a:rPr lang="ru-RU" sz="1400" b="1">
                <a:latin typeface="Times New Roman" pitchFamily="18" charset="0"/>
              </a:rPr>
              <a:t>                                                                                                                           38 </a:t>
            </a:r>
            <a:r>
              <a:rPr lang="ru-RU" sz="1400" b="1"/>
              <a:t>–</a:t>
            </a:r>
            <a:r>
              <a:rPr lang="ru-RU" sz="1400" b="1">
                <a:latin typeface="Times New Roman" pitchFamily="18" charset="0"/>
              </a:rPr>
              <a:t> 34 </a:t>
            </a:r>
            <a:r>
              <a:rPr lang="ru-RU" sz="1400" b="1"/>
              <a:t>–</a:t>
            </a:r>
            <a:r>
              <a:rPr lang="ru-RU" sz="1400" b="1">
                <a:latin typeface="Times New Roman" pitchFamily="18" charset="0"/>
              </a:rPr>
              <a:t> </a:t>
            </a:r>
            <a:r>
              <a:rPr lang="ru-RU" sz="1400" b="1">
                <a:solidFill>
                  <a:srgbClr val="00B050"/>
                </a:solidFill>
              </a:rPr>
              <a:t>«</a:t>
            </a:r>
            <a:r>
              <a:rPr lang="ru-RU" sz="1400" b="1">
                <a:solidFill>
                  <a:srgbClr val="00B050"/>
                </a:solidFill>
                <a:latin typeface="Times New Roman" pitchFamily="18" charset="0"/>
              </a:rPr>
              <a:t>3</a:t>
            </a:r>
            <a:r>
              <a:rPr lang="ru-RU" sz="1400" b="1">
                <a:solidFill>
                  <a:srgbClr val="00B050"/>
                </a:solidFill>
              </a:rPr>
              <a:t>»</a:t>
            </a:r>
          </a:p>
          <a:p>
            <a:pPr eaLnBrk="0" hangingPunct="0"/>
            <a:r>
              <a:rPr lang="ru-RU" sz="1400" b="1">
                <a:latin typeface="Times New Roman" pitchFamily="18" charset="0"/>
              </a:rPr>
              <a:t>                                                                                                                          Менее 34 </a:t>
            </a:r>
            <a:r>
              <a:rPr lang="ru-RU" sz="1400" b="1"/>
              <a:t>–«</a:t>
            </a:r>
            <a:r>
              <a:rPr lang="ru-RU" sz="1400" b="1">
                <a:latin typeface="Times New Roman" pitchFamily="18" charset="0"/>
              </a:rPr>
              <a:t>2</a:t>
            </a:r>
            <a:r>
              <a:rPr lang="ru-RU" sz="1400" b="1"/>
              <a:t>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6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5616575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581128"/>
            <a:ext cx="91440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</a:t>
            </a:r>
            <a:r>
              <a:rPr lang="ru-RU" sz="6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Мелирование</a:t>
            </a:r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косичку»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3476233"/>
            <a:ext cx="565212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Тема урока: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971550" y="692150"/>
            <a:ext cx="295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Monotype Corsiva" pitchFamily="66" charset="0"/>
              </a:rPr>
              <a:t>Жак Дессанж</a:t>
            </a:r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5191125" y="5314950"/>
            <a:ext cx="3363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Monotype Corsiva" pitchFamily="66" charset="0"/>
              </a:rPr>
              <a:t>Бриджит Бордо 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683568" y="1700808"/>
            <a:ext cx="3348236" cy="4565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5000716" y="692696"/>
            <a:ext cx="3459716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email"/>
          <a:srcRect b="7499"/>
          <a:stretch>
            <a:fillRect/>
          </a:stretch>
        </p:blipFill>
        <p:spPr bwMode="auto">
          <a:xfrm>
            <a:off x="1619672" y="1080000"/>
            <a:ext cx="5935090" cy="5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Мелирование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через шапочку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20000" y="1080000"/>
            <a:ext cx="5935111" cy="5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-18648" y="0"/>
            <a:ext cx="916264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Мелирование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фольгу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email"/>
          <a:srcRect b="4682"/>
          <a:stretch>
            <a:fillRect/>
          </a:stretch>
        </p:blipFill>
        <p:spPr bwMode="auto">
          <a:xfrm>
            <a:off x="1620000" y="1080000"/>
            <a:ext cx="5778937" cy="5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3205"/>
            <a:ext cx="91439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Мелирование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расческой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6632"/>
            <a:ext cx="845359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ИСПОЛЬЗОВАНИЯ</a:t>
            </a:r>
          </a:p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ОКИСЛИТЕЛЯ</a:t>
            </a:r>
          </a:p>
        </p:txBody>
      </p:sp>
      <p:graphicFrame>
        <p:nvGraphicFramePr>
          <p:cNvPr id="34819" name="Group 1027"/>
          <p:cNvGraphicFramePr>
            <a:graphicFrameLocks noGrp="1"/>
          </p:cNvGraphicFramePr>
          <p:nvPr/>
        </p:nvGraphicFramePr>
        <p:xfrm>
          <a:off x="900113" y="2205038"/>
          <a:ext cx="7416800" cy="3503613"/>
        </p:xfrm>
        <a:graphic>
          <a:graphicData uri="http://schemas.openxmlformats.org/drawingml/2006/table">
            <a:tbl>
              <a:tblPr/>
              <a:tblGrid>
                <a:gridCol w="3307343"/>
                <a:gridCol w="4109457"/>
              </a:tblGrid>
              <a:tr h="1188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Уровень цвета волос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Мелирование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771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Блондин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771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Шатен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771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Брюнет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F:\DCIM\109NCD80\DSC_01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005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1025" y="0"/>
            <a:ext cx="47529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1373</TotalTime>
  <Words>556</Words>
  <Application>Microsoft Office PowerPoint</Application>
  <PresentationFormat>Экран (4:3)</PresentationFormat>
  <Paragraphs>201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Monotype Corsiva</vt:lpstr>
      <vt:lpstr>Wingdings</vt:lpstr>
      <vt:lpstr>Открытая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</cp:lastModifiedBy>
  <cp:revision>73</cp:revision>
  <dcterms:created xsi:type="dcterms:W3CDTF">2008-03-16T09:42:10Z</dcterms:created>
  <dcterms:modified xsi:type="dcterms:W3CDTF">2014-05-12T17:14:56Z</dcterms:modified>
</cp:coreProperties>
</file>