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5"/>
  </p:notes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38BA3F-C2E1-464E-B7C9-B88D014CB24D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279C62-1150-4AC1-ABF6-EE3E44CDE5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88683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79C62-1150-4AC1-ABF6-EE3E44CDE5B0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87733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:randomBar dir="vert"/>
      </p:transition>
    </mc:Choice>
    <mc:Fallback>
      <p:transition spd="slow">
        <p:randomBar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:randomBar dir="vert"/>
      </p:transition>
    </mc:Choice>
    <mc:Fallback>
      <p:transition spd="slow">
        <p:randomBar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:randomBar dir="vert"/>
      </p:transition>
    </mc:Choice>
    <mc:Fallback>
      <p:transition spd="slow">
        <p:randomBar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:randomBar dir="vert"/>
      </p:transition>
    </mc:Choice>
    <mc:Fallback>
      <p:transition spd="slow">
        <p:randomBar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:randomBar dir="vert"/>
      </p:transition>
    </mc:Choice>
    <mc:Fallback>
      <p:transition spd="slow">
        <p:randomBar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:randomBar dir="vert"/>
      </p:transition>
    </mc:Choice>
    <mc:Fallback>
      <p:transition spd="slow">
        <p:randomBar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:randomBar dir="vert"/>
      </p:transition>
    </mc:Choice>
    <mc:Fallback>
      <p:transition spd="slow">
        <p:randomBar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:randomBar dir="vert"/>
      </p:transition>
    </mc:Choice>
    <mc:Fallback>
      <p:transition spd="slow">
        <p:randomBar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:randomBar dir="vert"/>
      </p:transition>
    </mc:Choice>
    <mc:Fallback>
      <p:transition spd="slow">
        <p:randomBar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:randomBar dir="vert"/>
      </p:transition>
    </mc:Choice>
    <mc:Fallback>
      <p:transition spd="slow">
        <p:randomBar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:randomBar dir="vert"/>
      </p:transition>
    </mc:Choice>
    <mc:Fallback>
      <p:transition spd="slow">
        <p:randomBar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250">
        <p:randomBar dir="vert"/>
      </p:transition>
    </mc:Choice>
    <mc:Fallback>
      <p:transition spd="slow">
        <p:randomBar dir="vert"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000108"/>
            <a:ext cx="8229600" cy="2160240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5300" dirty="0">
                <a:latin typeface="Times New Roman" pitchFamily="18" charset="0"/>
                <a:cs typeface="Times New Roman" pitchFamily="18" charset="0"/>
              </a:rPr>
              <a:t>Решение системы линейных уравнений методом </a:t>
            </a:r>
            <a:r>
              <a:rPr lang="ru-RU" sz="5300" dirty="0" smtClean="0">
                <a:latin typeface="Times New Roman" pitchFamily="18" charset="0"/>
                <a:cs typeface="Times New Roman" pitchFamily="18" charset="0"/>
              </a:rPr>
              <a:t>Крамера</a:t>
            </a:r>
            <a:endParaRPr lang="ru-RU" sz="5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85720" y="3714752"/>
            <a:ext cx="792961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работы: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решение систем линейных уравнений </a:t>
            </a:r>
            <a:endParaRPr kumimoji="0" lang="en-US" sz="2400" b="1" i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none" strike="noStrike" cap="none" normalizeH="0" baseline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2400" b="1" i="1" u="none" strike="noStrike" cap="none" normalizeH="0" baseline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помощью  метода Крамера ;</a:t>
            </a:r>
            <a:b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применение знаний при решении систем линейных уравнений и задач прикладного характера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endParaRPr kumimoji="0" lang="ru-RU" sz="1800" b="0" i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1073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:randomBar dir="vert"/>
      </p:transition>
    </mc:Choice>
    <mc:Fallback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12845"/>
            <a:ext cx="748883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1740-е гг. Иоганн Бернулли поручает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Крамеру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подготовить к печати сборник своих работ. В 1742 году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Крамер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публикует сборник в 4-х томах. В 1744 году он выпускает посмертный сборник работ Якоба Бернулли (брата Иоганна Бернулли), а также двухтомник переписки Лейбница с Иоганном Бернулли. Эти работы вызвали большой интерес со стороны учёных всего мира.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Габриэль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Крамер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скончался 4 января 1752 года во Франции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115187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:randomBar dir="vert"/>
      </p:transition>
    </mc:Choice>
    <mc:Fallback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889844"/>
            <a:ext cx="7560840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Решение системы линейных уравнений методом </a:t>
            </a:r>
            <a:r>
              <a:rPr lang="ru-RU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Крамера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Теорема </a:t>
            </a:r>
            <a:r>
              <a:rPr lang="ru-RU" sz="28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Крамера</a:t>
            </a:r>
            <a:r>
              <a:rPr lang="ru-RU" sz="2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Если определитель системы отличен от нуля, то система линейных уравнений имеет одно единственное решение, причём неизвестное равно отношению определителей. В знаменателе – определитель системы, а в числителе – определитель, полученный из определителя системы путём замены коэффициентов при этом неизвестном свободными членами. Эта теорема имеет место для системы линейных уравнений любого порядка.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i="1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653686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:randomBar dir="vert"/>
      </p:transition>
    </mc:Choice>
    <mc:Fallback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755576" y="562418"/>
            <a:ext cx="5328592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Дана система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9" name="Рисунок 50" descr="http://function-x.ru/chapter3/systems_clip_image05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424192"/>
            <a:ext cx="4032448" cy="1716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1400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73493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:randomBar dir="vert"/>
      </p:transition>
    </mc:Choice>
    <mc:Fallback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836712"/>
            <a:ext cx="7488833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733274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:randomBar dir="vert"/>
      </p:transition>
    </mc:Choice>
    <mc:Fallback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836712"/>
            <a:ext cx="6336704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47587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:randomBar dir="vert"/>
      </p:transition>
    </mc:Choice>
    <mc:Fallback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6672"/>
            <a:ext cx="7416824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732629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:randomBar dir="vert"/>
      </p:transition>
    </mc:Choice>
    <mc:Fallback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Рисунок 38" descr="http://function-x.ru/chapter3/systems_clip_image028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142984"/>
            <a:ext cx="1571637" cy="785818"/>
          </a:xfrm>
          <a:prstGeom prst="rect">
            <a:avLst/>
          </a:prstGeom>
          <a:noFill/>
        </p:spPr>
      </p:pic>
      <p:graphicFrame>
        <p:nvGraphicFramePr>
          <p:cNvPr id="18433" name="Object 1"/>
          <p:cNvGraphicFramePr>
            <a:graphicFrameLocks noChangeAspect="1"/>
          </p:cNvGraphicFramePr>
          <p:nvPr/>
        </p:nvGraphicFramePr>
        <p:xfrm>
          <a:off x="4572000" y="4143380"/>
          <a:ext cx="1836977" cy="857256"/>
        </p:xfrm>
        <a:graphic>
          <a:graphicData uri="http://schemas.openxmlformats.org/presentationml/2006/ole">
            <p:oleObj spid="_x0000_s18433" name="Формула" r:id="rId4" imgW="1054100" imgH="457200" progId="Equation.3">
              <p:embed/>
            </p:oleObj>
          </a:graphicData>
        </a:graphic>
      </p:graphicFrame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0"/>
            <a:ext cx="892971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="1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Решение системы двух линейных уравнений с двумя неизвестными методом Крамера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 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2000240"/>
            <a:ext cx="8001024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      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Ответ: (1;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Фирма состоит из двух отделений, суммарная величина прибыли которых в минувшем году составила 12 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млн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усл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ед. На этот год запланировано увеличение прибыли первого отделения на 70%, второго – на 40%. В результате суммарная прибыль должна вырасти в 1,5 раза.  Какова величина прибыли каждого из отделений: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в минувшем году;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 в этом году?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Решение. Пусть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прибыли первого и второго отделений в минувшем году. Тогда условие задачи можно записать в виде системы:        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5000636"/>
            <a:ext cx="7929586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Решив систему, получим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4,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8.                                              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Ответ: а) прибыль в минувшем году первого отделения - 4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млн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усл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ед.,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второго - 8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усл.ед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.:                    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 прибыль в этом году первого отделения 1,7. 4 = 6,8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млн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усл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ед.,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второго 1,4. 8 = 11,2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млн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усл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ед.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40278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:randomBar dir="vert"/>
      </p:transition>
    </mc:Choice>
    <mc:Fallback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2656"/>
            <a:ext cx="7344816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5797083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:randomBar dir="vert"/>
      </p:transition>
    </mc:Choice>
    <mc:Fallback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3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7560840" cy="4968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073634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:randomBar dir="vert"/>
      </p:transition>
    </mc:Choice>
    <mc:Fallback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7632848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784489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:randomBar dir="vert"/>
      </p:transition>
    </mc:Choice>
    <mc:Fallback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48192"/>
            <a:ext cx="8341066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Системы линейных уравнений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Уравнение называется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линейным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если оно содержит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переменные только в первой степени и не содержит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произведений переменных.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система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линейных уравнений с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переменными: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Рисунок 4" descr="http://function-x.ru/chapter3/systems_clip_image008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348880"/>
            <a:ext cx="3960440" cy="2262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1400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                       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8277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:randomBar dir="vert"/>
      </p:transition>
    </mc:Choice>
    <mc:Fallback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3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59" descr="http://function-x.ru/chapter3/systems_clip_image069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3" y="1285860"/>
            <a:ext cx="1821669" cy="1214446"/>
          </a:xfrm>
          <a:prstGeom prst="rect">
            <a:avLst/>
          </a:prstGeom>
          <a:noFill/>
        </p:spPr>
      </p:pic>
      <p:pic>
        <p:nvPicPr>
          <p:cNvPr id="14337" name="Рисунок 60" descr="http://function-x.ru/chapter3/systems_clip_image07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3429000"/>
            <a:ext cx="4286280" cy="1000132"/>
          </a:xfrm>
          <a:prstGeom prst="rect">
            <a:avLst/>
          </a:prstGeom>
          <a:noFill/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85728"/>
            <a:ext cx="7715272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Решение системы трех линейных уравнений с тремя двумя неизвестными методом Крамера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2571744"/>
            <a:ext cx="914400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Решение. Находим определитель системы: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1885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87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:randomBar dir="vert"/>
      </p:transition>
    </mc:Choice>
    <mc:Fallback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Рисунок 61" descr="http://function-x.ru/chapter3/systems_clip_image07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04664"/>
            <a:ext cx="3412232" cy="1434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Рисунок 62" descr="http://function-x.ru/chapter3/systems_clip_image075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7801" y="2276872"/>
            <a:ext cx="3412232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Рисунок 63" descr="http://function-x.ru/chapter3/systems_clip_image077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149080"/>
            <a:ext cx="3412233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5857807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:randomBar dir="vert"/>
      </p:transition>
    </mc:Choice>
    <mc:Fallback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0" name="Рисунок 64" descr="http://function-x.ru/chapter3/systems_clip_image079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457200"/>
            <a:ext cx="2304256" cy="1210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0" y="8477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53" name="Рисунок 65" descr="http://function-x.ru/chapter3/systems_clip_image08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72816"/>
            <a:ext cx="2160240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4" name="Рисунок 2" descr="http://function-x.ru/chapter3/systems_clip_image083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87058" y="3258375"/>
            <a:ext cx="2160240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988546" y="5085184"/>
            <a:ext cx="30793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Ответ: (1; 0; -1) .</a:t>
            </a:r>
          </a:p>
        </p:txBody>
      </p:sp>
    </p:spTree>
    <p:extLst>
      <p:ext uri="{BB962C8B-B14F-4D97-AF65-F5344CB8AC3E}">
        <p14:creationId xmlns:p14="http://schemas.microsoft.com/office/powerpoint/2010/main" xmlns="" val="259006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:randomBar dir="vert"/>
      </p:transition>
    </mc:Choice>
    <mc:Fallback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5580112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Решите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системы: </a:t>
            </a:r>
          </a:p>
          <a:p>
            <a:endParaRPr lang="ru-RU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278044808"/>
              </p:ext>
            </p:extLst>
          </p:nvPr>
        </p:nvGraphicFramePr>
        <p:xfrm>
          <a:off x="395536" y="1556792"/>
          <a:ext cx="4176464" cy="1944216"/>
        </p:xfrm>
        <a:graphic>
          <a:graphicData uri="http://schemas.openxmlformats.org/presentationml/2006/ole">
            <p:oleObj spid="_x0000_s11282" name="Формула" r:id="rId3" imgW="1346200" imgH="711200" progId="Equation.3">
              <p:embed/>
            </p:oleObj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56066770"/>
              </p:ext>
            </p:extLst>
          </p:nvPr>
        </p:nvGraphicFramePr>
        <p:xfrm>
          <a:off x="432876" y="4005064"/>
          <a:ext cx="4211132" cy="1872208"/>
        </p:xfrm>
        <a:graphic>
          <a:graphicData uri="http://schemas.openxmlformats.org/presentationml/2006/ole">
            <p:oleObj spid="_x0000_s11283" name="Формула" r:id="rId4" imgW="1269449" imgH="710891" progId="Equation.3">
              <p:embed/>
            </p:oleObj>
          </a:graphicData>
        </a:graphic>
      </p:graphicFrame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1409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45712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:randomBar dir="vert"/>
      </p:transition>
    </mc:Choice>
    <mc:Fallback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1" name="Рисунок 5" descr="http://function-x.ru/chapter3/systems_clip_image010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642918"/>
            <a:ext cx="3357586" cy="500066"/>
          </a:xfrm>
          <a:prstGeom prst="rect">
            <a:avLst/>
          </a:prstGeom>
          <a:noFill/>
        </p:spPr>
      </p:pic>
      <p:pic>
        <p:nvPicPr>
          <p:cNvPr id="32770" name="Рисунок 6" descr="http://function-x.ru/chapter3/systems_clip_image01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928802"/>
            <a:ext cx="2500330" cy="428628"/>
          </a:xfrm>
          <a:prstGeom prst="rect">
            <a:avLst/>
          </a:prstGeom>
          <a:noFill/>
        </p:spPr>
      </p:pic>
      <p:pic>
        <p:nvPicPr>
          <p:cNvPr id="32769" name="Рисунок 7" descr="http://function-x.ru/chapter3/systems_clip_image014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3357562"/>
            <a:ext cx="1928826" cy="442914"/>
          </a:xfrm>
          <a:prstGeom prst="rect">
            <a:avLst/>
          </a:prstGeom>
          <a:noFill/>
        </p:spPr>
      </p:pic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214282" y="214290"/>
            <a:ext cx="90922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Числа 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0" y="1214422"/>
            <a:ext cx="778671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  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называются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коэффициентами при переменных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а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0" y="2357430"/>
            <a:ext cx="778671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свободными членами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Совокупность чисел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0" y="3500438"/>
            <a:ext cx="7858148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называется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решением системы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линейных уравнений, если при подстановке их вместо переменных во все уравнения они обращаются в верные равенства.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6278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:randomBar dir="vert"/>
      </p:transition>
    </mc:Choice>
    <mc:Fallback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7776864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 школьном курсе рассматриваются  способ подстановки и способ сложения. В  курсе высшей математике решают  методом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Крамера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, методом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Гаусса и  с помощью обратной матрицы.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Рассмотрим решение систем линейных уравнений методом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Крамера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450025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:randomBar dir="vert"/>
      </p:transition>
    </mc:Choice>
    <mc:Fallback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692696"/>
            <a:ext cx="7920879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Сведения из истории.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Крамер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является одним из создателей линейной алгебры. Одной из самых известных его работ является «Введение в анализ алгебраических кривых», опубликованный на французском языке в 1750 году. В ней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Крамер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строит систему линейных уравнений и решает её с помощью алгоритма, названного позже его именем – метод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Крамера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01245" y="3429000"/>
            <a:ext cx="3277915" cy="3277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470708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:randomBar dir="vert"/>
      </p:transition>
    </mc:Choice>
    <mc:Fallback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764704"/>
            <a:ext cx="7560840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  <a:endParaRPr lang="ru-RU" dirty="0"/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Габриэль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Крамер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родился 31 июля 1704 года в Женеве (Швейцария) в семье врача. Уже в детстве он опережал своих сверстников в интеллектуальном развитии и демонстрировал завидные способности в области математики. 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28035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:randomBar dir="vert"/>
      </p:transition>
    </mc:Choice>
    <mc:Fallback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759735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 18 лет он успешно защитил диссертацию. Через 2 года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Крамер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выставил свою кандидатуру на должность преподавателя в Женевском университете. Юноша так понравился магистрату, что специально для него и ещё одного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одного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кандидата на место преподавателя была учреждена отдельная кафедра математики, где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Крамер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и работал в последующие годы. 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/>
              <a:t> </a:t>
            </a:r>
            <a:endParaRPr lang="ru-RU" dirty="0"/>
          </a:p>
          <a:p>
            <a:r>
              <a:rPr lang="en-US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369846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:randomBar dir="vert"/>
      </p:transition>
    </mc:Choice>
    <mc:Fallback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04664"/>
            <a:ext cx="777686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Учёный много путешествовал по Европе, перенимая опыт у знаменитых математиков своего времени – Иоганна Бернулли и Эйлера в Базеле, Галлея и де Муавра в Лондоне,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Мопертюи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и Клеро в Париже и других. Со многими из них он продолжал переписываться всю жизнь. 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1729 году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Крамер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возобновляет преподавательскую работу в Женевском университете. В это время он участвует в конкурсе Парижской Академии и занимает второе место. 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3095536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:randomBar dir="vert"/>
      </p:transition>
    </mc:Choice>
    <mc:Fallback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484784"/>
            <a:ext cx="756084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Талантливый учёный написал множество статей на самые разные темы: геометрия, история, математика, философия. В 1730 году он опубликовал труд по небесной механике.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dirty="0"/>
              <a:t> </a:t>
            </a:r>
            <a:endParaRPr lang="ru-RU" dirty="0"/>
          </a:p>
          <a:p>
            <a:r>
              <a:rPr lang="en-US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583464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:randomBar dir="vert"/>
      </p:transition>
    </mc:Choice>
    <mc:Fallback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103</TotalTime>
  <Words>512</Words>
  <Application>Microsoft Office PowerPoint</Application>
  <PresentationFormat>Экран (4:3)</PresentationFormat>
  <Paragraphs>76</Paragraphs>
  <Slides>23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5" baseType="lpstr">
      <vt:lpstr>Изящная</vt:lpstr>
      <vt:lpstr>Формула</vt:lpstr>
      <vt:lpstr> Решение системы линейных уравнений методом Крамера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Решение системы линейных уравнений методом Крамера</dc:title>
  <dc:creator>Чернышов</dc:creator>
  <cp:lastModifiedBy>Zver</cp:lastModifiedBy>
  <cp:revision>18</cp:revision>
  <dcterms:created xsi:type="dcterms:W3CDTF">2014-01-19T06:09:43Z</dcterms:created>
  <dcterms:modified xsi:type="dcterms:W3CDTF">2013-12-04T11:23:22Z</dcterms:modified>
</cp:coreProperties>
</file>