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6" r:id="rId3"/>
    <p:sldId id="271" r:id="rId4"/>
    <p:sldId id="267" r:id="rId5"/>
    <p:sldId id="268" r:id="rId6"/>
    <p:sldId id="279" r:id="rId7"/>
    <p:sldId id="269" r:id="rId8"/>
    <p:sldId id="265" r:id="rId9"/>
    <p:sldId id="280" r:id="rId10"/>
    <p:sldId id="281" r:id="rId11"/>
    <p:sldId id="282" r:id="rId12"/>
    <p:sldId id="283" r:id="rId13"/>
    <p:sldId id="291" r:id="rId14"/>
    <p:sldId id="288" r:id="rId15"/>
    <p:sldId id="286" r:id="rId16"/>
    <p:sldId id="289" r:id="rId17"/>
    <p:sldId id="293" r:id="rId18"/>
    <p:sldId id="295" r:id="rId19"/>
    <p:sldId id="290" r:id="rId20"/>
    <p:sldId id="292" r:id="rId21"/>
    <p:sldId id="278" r:id="rId22"/>
    <p:sldId id="287" r:id="rId23"/>
    <p:sldId id="285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99"/>
    <a:srgbClr val="FF0000"/>
    <a:srgbClr val="00FF00"/>
    <a:srgbClr val="86F09A"/>
    <a:srgbClr val="9900FF"/>
    <a:srgbClr val="80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18" Type="http://schemas.openxmlformats.org/officeDocument/2006/relationships/image" Target="../media/image4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400891-69ED-4766-94BE-679AF8557F3A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66FA93-4E8A-475F-A13B-B09A7CA0A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7C62D-9430-473B-9800-355B6CB83A7C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E6B5-784E-44DB-87B2-7D22344B7407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C7BD-6544-455D-BBEF-A8441D5B9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08AB-3E0F-4547-BAD2-E4BC475ED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82A0-3468-4C6A-B16B-FAD20C29E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DFE6-AE85-47EA-9A93-AA400788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395B-5A27-48C6-92DE-F2AE64CE1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A54F-23B3-49BA-A0DB-C1FFE623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2349-D99A-49DC-A0BB-5425ABA2B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0F66-4A38-4A45-B672-F100E2811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D044-B6AB-4741-979A-AA442835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E7FE-35E4-4412-A331-D5EE6E73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8D61-7708-4162-A1BA-3E33651C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78CD-EF7F-44EE-B2B6-20C9D1063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0165764-5A80-4261-A836-24C445CA6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2.jpeg"/><Relationship Id="rId10" Type="http://schemas.openxmlformats.org/officeDocument/2006/relationships/image" Target="../media/image63.jpeg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testsoch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://ru.wikipedia.org/wiki/%D0%9D%D0%B0%D1%85%D0%BE%D0%B4%D0%BA%D0%B0_(%D0%B7%D0%B0%D0%BB%D0%B8%D0%B2)" TargetMode="External"/><Relationship Id="rId7" Type="http://schemas.openxmlformats.org/officeDocument/2006/relationships/image" Target="../media/image67.jpeg"/><Relationship Id="rId2" Type="http://schemas.openxmlformats.org/officeDocument/2006/relationships/hyperlink" Target="http://ru.wikipedia.org/wiki/%D0%9D%D0%B0%D1%85%D0%BE%D0%B4%D0%BA%D0%B0_(%D0%B1%D1%83%D1%85%D1%82%D0%B0,_%D0%AF%D0%BF%D0%BE%D0%BD%D1%81%D0%BA%D0%BE%D0%B5_%D0%BC%D0%BE%D1%80%D0%B5)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7%D0%B0%D0%BB%D0%B8%D0%B2_%D0%9F%D0%B5%D1%82%D1%80%D0%B0_%D0%92%D0%B5%D0%BB%D0%B8%D0%BA%D0%BE%D0%B3%D0%BE" TargetMode="External"/><Relationship Id="rId5" Type="http://schemas.openxmlformats.org/officeDocument/2006/relationships/hyperlink" Target="http://ru.wikipedia.org/wiki/%D0%9F%D1%80%D0%B8%D0%BC%D0%BE%D1%80%D1%81%D0%BA%D0%B8%D0%B9_%D0%BA%D1%80%D0%B0%D0%B9" TargetMode="External"/><Relationship Id="rId4" Type="http://schemas.openxmlformats.org/officeDocument/2006/relationships/hyperlink" Target="http://ru.wikipedia.org/wiki/%D0%9E%D0%BB%D1%8C%D0%B3%D0%B0_(%D0%B7%D0%B0%D0%BB%D0%B8%D0%B2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rimorskiikr.ru/history/" TargetMode="External"/><Relationship Id="rId3" Type="http://schemas.openxmlformats.org/officeDocument/2006/relationships/hyperlink" Target="http://www.&#1087;&#1088;&#1080;&#1088;&#1086;&#1076;&#1072;-&#1087;&#1088;&#1080;&#1084;.&#1088;&#1092;/" TargetMode="External"/><Relationship Id="rId7" Type="http://schemas.openxmlformats.org/officeDocument/2006/relationships/hyperlink" Target="http://www.&#1087;&#1088;&#1080;&#1088;&#1086;&#1076;&#1072;-&#1087;&#1088;&#1080;&#1084;.&#1088;&#1092;/index.php/lekarstv-pastenia" TargetMode="External"/><Relationship Id="rId2" Type="http://schemas.openxmlformats.org/officeDocument/2006/relationships/hyperlink" Target="http://www.mochaloff.ru/vladivost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tsad.ru/div_med32.htm" TargetMode="External"/><Relationship Id="rId5" Type="http://schemas.openxmlformats.org/officeDocument/2006/relationships/hyperlink" Target="http://www.altertravel.ru/view.php?id=155" TargetMode="External"/><Relationship Id="rId4" Type="http://schemas.openxmlformats.org/officeDocument/2006/relationships/hyperlink" Target="http://ru.wikipedia.org/" TargetMode="External"/><Relationship Id="rId9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4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3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46.png"/><Relationship Id="rId32" Type="http://schemas.openxmlformats.org/officeDocument/2006/relationships/oleObject" Target="../embeddings/oleObject18.bin"/><Relationship Id="rId5" Type="http://schemas.openxmlformats.org/officeDocument/2006/relationships/image" Target="../media/image42.gif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395536" y="1700808"/>
            <a:ext cx="8424862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 теме</a:t>
            </a: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</a:t>
            </a:r>
          </a:p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«</a:t>
            </a: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Сложение и вычитание дробей </a:t>
            </a:r>
          </a:p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 одинаковыми знаменателями</a:t>
            </a: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»</a:t>
            </a:r>
          </a:p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(урок путешествие по родному краю)</a:t>
            </a:r>
          </a:p>
          <a:p>
            <a:pPr algn="ctr"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Математика 5 класс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24188" y="4581525"/>
            <a:ext cx="6119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Учитель математики  Комарова Л.В.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МАОУ СОШ №73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24075" y="5589588"/>
            <a:ext cx="4535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2013 г</a:t>
            </a:r>
            <a:r>
              <a:rPr lang="ru-RU"/>
              <a:t>.</a:t>
            </a:r>
          </a:p>
        </p:txBody>
      </p:sp>
      <p:pic>
        <p:nvPicPr>
          <p:cNvPr id="8197" name="Picture 7" descr="http://luzan.ucoz.ru/animes/slovo_urok.jp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412875"/>
            <a:ext cx="1171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800000"/>
                </a:solidFill>
                <a:latin typeface="Times New Roman" pitchFamily="18" charset="0"/>
              </a:rPr>
              <a:t>Решите уравнения и вы узнаете, какое растение является жемчужиной Приморского края 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84213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83515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98767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14020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29272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14688" y="1236663"/>
          <a:ext cx="2136775" cy="1387475"/>
        </p:xfrm>
        <a:graphic>
          <a:graphicData uri="http://schemas.openxmlformats.org/presentationml/2006/ole">
            <p:oleObj spid="_x0000_s2050" name="Формула" r:id="rId3" imgW="609480" imgH="393480" progId="Equation.3">
              <p:embed/>
            </p:oleObj>
          </a:graphicData>
        </a:graphic>
      </p:graphicFrame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3860800"/>
            <a:ext cx="1006475" cy="1763713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3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6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860800"/>
            <a:ext cx="1042987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1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6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940425" y="3860800"/>
            <a:ext cx="1042988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3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12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6227763" y="5734050"/>
            <a:ext cx="5746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20502" name="WordArt 22"/>
          <p:cNvSpPr>
            <a:spLocks noChangeArrowheads="1" noChangeShapeType="1" noTextEdit="1"/>
          </p:cNvSpPr>
          <p:nvPr/>
        </p:nvSpPr>
        <p:spPr bwMode="auto">
          <a:xfrm>
            <a:off x="4211638" y="580548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2339975" y="5734050"/>
            <a:ext cx="431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0.03495 C -0.06718 -0.18889 -0.11371 -0.4125 -0.13559 -0.49838 C -0.15746 -0.58426 -0.15069 -0.48194 -0.15225 -0.48079 C -0.15382 -0.47963 -0.14965 -0.48588 -0.14548 -0.4919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800000"/>
                </a:solidFill>
                <a:latin typeface="Times New Roman" pitchFamily="18" charset="0"/>
              </a:rPr>
              <a:t>Решите уравнения и вы узнаете, какое растение является жемчужиной Приморского края 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84213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83515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98767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414020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29272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03588" y="1236663"/>
          <a:ext cx="1958975" cy="1387475"/>
        </p:xfrm>
        <a:graphic>
          <a:graphicData uri="http://schemas.openxmlformats.org/presentationml/2006/ole">
            <p:oleObj spid="_x0000_s3074" name="Формула" r:id="rId3" imgW="558720" imgH="393480" progId="Equation.3">
              <p:embed/>
            </p:oleObj>
          </a:graphicData>
        </a:graphic>
      </p:graphicFrame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175" y="3860800"/>
            <a:ext cx="996950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5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9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5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95738" y="3860800"/>
            <a:ext cx="1042987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7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9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3860800"/>
            <a:ext cx="1042988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4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10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2051050" y="5732463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4211638" y="5732463"/>
            <a:ext cx="576262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6156325" y="5805488"/>
            <a:ext cx="5746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431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4284663" y="5732463"/>
            <a:ext cx="584200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6 -0.04005 C -0.11875 -0.23496 -0.19895 -0.42963 -0.23333 -0.50672 C -0.2677 -0.5838 -0.2434 -0.50093 -0.24513 -0.50232 C -0.24687 -0.50371 -0.24375 -0.51343 -0.2434 -0.5155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2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007 L 0.00729 -0.510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  <p:bldP spid="22550" grpId="0" animBg="1"/>
      <p:bldP spid="22550" grpId="1" animBg="1"/>
      <p:bldP spid="22551" grpId="0" animBg="1"/>
      <p:bldP spid="23" grpId="0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800000"/>
                </a:solidFill>
                <a:latin typeface="Times New Roman" pitchFamily="18" charset="0"/>
              </a:rPr>
              <a:t>Решите уравнения и вы узнаете, какое растение является жемчужиной Приморского края .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84213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83515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98767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14020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529272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59113" y="1052513"/>
          <a:ext cx="2586037" cy="1389062"/>
        </p:xfrm>
        <a:graphic>
          <a:graphicData uri="http://schemas.openxmlformats.org/presentationml/2006/ole">
            <p:oleObj spid="_x0000_s4098" name="Формула" r:id="rId3" imgW="736560" imgH="393480" progId="Equation.3">
              <p:embed/>
            </p:oleObj>
          </a:graphicData>
        </a:graphic>
      </p:graphicFrame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175" y="3860800"/>
            <a:ext cx="1079500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9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24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95738" y="3860800"/>
            <a:ext cx="1042987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9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12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4110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3860800"/>
            <a:ext cx="1042988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5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12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26645" name="WordArt 21"/>
          <p:cNvSpPr>
            <a:spLocks noChangeArrowheads="1" noChangeShapeType="1" noTextEdit="1"/>
          </p:cNvSpPr>
          <p:nvPr/>
        </p:nvSpPr>
        <p:spPr bwMode="auto">
          <a:xfrm>
            <a:off x="4140200" y="580548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26646" name="WordArt 22"/>
          <p:cNvSpPr>
            <a:spLocks noChangeArrowheads="1" noChangeShapeType="1" noTextEdit="1"/>
          </p:cNvSpPr>
          <p:nvPr/>
        </p:nvSpPr>
        <p:spPr bwMode="auto">
          <a:xfrm>
            <a:off x="2339975" y="5805488"/>
            <a:ext cx="503238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Х</a:t>
            </a:r>
          </a:p>
        </p:txBody>
      </p:sp>
      <p:sp>
        <p:nvSpPr>
          <p:cNvPr id="26647" name="WordArt 23"/>
          <p:cNvSpPr>
            <a:spLocks noChangeArrowheads="1" noChangeShapeType="1" noTextEdit="1"/>
          </p:cNvSpPr>
          <p:nvPr/>
        </p:nvSpPr>
        <p:spPr bwMode="auto">
          <a:xfrm>
            <a:off x="6156325" y="5805488"/>
            <a:ext cx="5746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900113" y="2205038"/>
            <a:ext cx="431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2124075" y="2205038"/>
            <a:ext cx="584200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4427538" y="2276475"/>
            <a:ext cx="584200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5393 L -0.07084 -0.5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7" grpId="0" animBg="1"/>
      <p:bldP spid="26647" grpId="1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800000"/>
                </a:solidFill>
                <a:latin typeface="Times New Roman" pitchFamily="18" charset="0"/>
              </a:rPr>
              <a:t>Решите уравнения и вы узнаете, какое растение является жемчужиной Приморского края .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84213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83515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98767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4140200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5292725" y="3068638"/>
            <a:ext cx="914400" cy="1444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24263" y="908050"/>
          <a:ext cx="3554412" cy="1303338"/>
        </p:xfrm>
        <a:graphic>
          <a:graphicData uri="http://schemas.openxmlformats.org/presentationml/2006/ole">
            <p:oleObj spid="_x0000_s5122" name="Формула" r:id="rId3" imgW="1079280" imgH="393480" progId="Equation.3">
              <p:embed/>
            </p:oleObj>
          </a:graphicData>
        </a:graphic>
      </p:graphicFrame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175" y="3860800"/>
            <a:ext cx="1079500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9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24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3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95738" y="3860800"/>
            <a:ext cx="1042987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2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24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5134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3860800"/>
            <a:ext cx="1042988" cy="180022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>
                <a:latin typeface="Times New Roman" pitchFamily="18" charset="0"/>
              </a:rPr>
              <a:t>5</a:t>
            </a:r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24</a:t>
            </a:r>
            <a:endParaRPr lang="ru-RU" sz="4000" b="1" u="sng">
              <a:latin typeface="Times New Roman" pitchFamily="18" charset="0"/>
            </a:endParaRPr>
          </a:p>
        </p:txBody>
      </p:sp>
      <p:sp>
        <p:nvSpPr>
          <p:cNvPr id="26645" name="WordArt 21"/>
          <p:cNvSpPr>
            <a:spLocks noChangeArrowheads="1" noChangeShapeType="1" noTextEdit="1"/>
          </p:cNvSpPr>
          <p:nvPr/>
        </p:nvSpPr>
        <p:spPr bwMode="auto">
          <a:xfrm>
            <a:off x="4140200" y="580548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5137" name="WordArt 22"/>
          <p:cNvSpPr>
            <a:spLocks noChangeArrowheads="1" noChangeShapeType="1" noTextEdit="1"/>
          </p:cNvSpPr>
          <p:nvPr/>
        </p:nvSpPr>
        <p:spPr bwMode="auto">
          <a:xfrm>
            <a:off x="2339975" y="5805488"/>
            <a:ext cx="503238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5138" name="WordArt 23"/>
          <p:cNvSpPr>
            <a:spLocks noChangeArrowheads="1" noChangeShapeType="1" noTextEdit="1"/>
          </p:cNvSpPr>
          <p:nvPr/>
        </p:nvSpPr>
        <p:spPr bwMode="auto">
          <a:xfrm>
            <a:off x="5580063" y="2349500"/>
            <a:ext cx="5746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5139" name="WordArt 23"/>
          <p:cNvSpPr>
            <a:spLocks noChangeArrowheads="1" noChangeShapeType="1" noTextEdit="1"/>
          </p:cNvSpPr>
          <p:nvPr/>
        </p:nvSpPr>
        <p:spPr bwMode="auto">
          <a:xfrm>
            <a:off x="900113" y="2205038"/>
            <a:ext cx="431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5140" name="WordArt 22"/>
          <p:cNvSpPr>
            <a:spLocks noChangeArrowheads="1" noChangeShapeType="1" noTextEdit="1"/>
          </p:cNvSpPr>
          <p:nvPr/>
        </p:nvSpPr>
        <p:spPr bwMode="auto">
          <a:xfrm>
            <a:off x="2124075" y="2205038"/>
            <a:ext cx="584200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5141" name="WordArt 22"/>
          <p:cNvSpPr>
            <a:spLocks noChangeArrowheads="1" noChangeShapeType="1" noTextEdit="1"/>
          </p:cNvSpPr>
          <p:nvPr/>
        </p:nvSpPr>
        <p:spPr bwMode="auto">
          <a:xfrm>
            <a:off x="4427538" y="2276475"/>
            <a:ext cx="584200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4168" y="5534561"/>
            <a:ext cx="10081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М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2616 L -0.10226 -0.5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>
                <a:solidFill>
                  <a:schemeClr val="tx2"/>
                </a:solidFill>
              </a:rPr>
              <a:t>В древности лотос считали священным растением из-за его гелиотропизма — способности цветков поворачиваться за солнцем. Существовала легенда о счастливой стране лотофагов, жители которой, отведав лепестков лотоса, теряют память.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Также это символ прохождения через все стихии: корнями он в земле, растёт в воде, цветёт на воздухе, а питают его огненные лучи Солнца.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С лотосом связано несколько примет: быть обрызганным водой из озера, в котором растет лотос – к удаче, a повязать на куст ленточку в дни, когда лотос цветет - к исполнению заветного желания. 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Лотос цветет всего две недели в году, в начале августа, он покрывает озеро плотным ковром и аромат цветов разносится по всей округе.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На Дальнем Востоке лотосы растут в бассейне Амура по нижнему течению реки Уссури, в озере Малая Ханка, где занимают большие пространства.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Наиболее известные и легкодоступные места, где можно увидеть этот удивительный цветок: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- Озеро Большое в селе Андреевка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- Село Кронштадтка (Спасский район)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- Село Лесное (Лесозаводский район)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- Озеро Штаны в поселке Яковлевка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Озеро Ханка</a:t>
            </a:r>
            <a:endParaRPr lang="ru-RU" sz="1800" smtClean="0"/>
          </a:p>
        </p:txBody>
      </p:sp>
      <p:pic>
        <p:nvPicPr>
          <p:cNvPr id="50180" name="Picture 4" descr="http://www.altertravel.ru/images/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2" descr="http://botsad.ru/med/pm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3850" y="3284538"/>
            <a:ext cx="36369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0" descr="http://botsad.ru/med/pm_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2273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3132138" y="2349500"/>
            <a:ext cx="5543550" cy="10080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Какое</a:t>
            </a:r>
            <a:r>
              <a:rPr lang="ru-RU" sz="3200" b="1" i="1"/>
              <a:t> </a:t>
            </a:r>
            <a:r>
              <a:rPr lang="ru-RU" sz="2400" b="1" i="1"/>
              <a:t>растение носит название</a:t>
            </a:r>
          </a:p>
          <a:p>
            <a:pPr algn="ctr"/>
            <a:r>
              <a:rPr lang="ru-RU" sz="2400" b="1" i="1"/>
              <a:t> </a:t>
            </a:r>
            <a:r>
              <a:rPr lang="ru-RU" sz="2400" b="1" i="1">
                <a:solidFill>
                  <a:srgbClr val="FF0000"/>
                </a:solidFill>
              </a:rPr>
              <a:t>корень жизни</a:t>
            </a:r>
          </a:p>
        </p:txBody>
      </p:sp>
      <p:sp>
        <p:nvSpPr>
          <p:cNvPr id="6153" name="WordArt 3"/>
          <p:cNvSpPr>
            <a:spLocks noChangeArrowheads="1" noChangeShapeType="1" noTextEdit="1"/>
          </p:cNvSpPr>
          <p:nvPr/>
        </p:nvSpPr>
        <p:spPr bwMode="auto">
          <a:xfrm>
            <a:off x="3492500" y="908050"/>
            <a:ext cx="4391025" cy="12969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Найди дробь,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равную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3575" y="4365625"/>
            <a:ext cx="4457700" cy="2060575"/>
            <a:chOff x="2426" y="2931"/>
            <a:chExt cx="2495" cy="1224"/>
          </a:xfrm>
        </p:grpSpPr>
        <p:sp>
          <p:nvSpPr>
            <p:cNvPr id="6160" name="Oval 7"/>
            <p:cNvSpPr>
              <a:spLocks noChangeArrowheads="1"/>
            </p:cNvSpPr>
            <p:nvPr/>
          </p:nvSpPr>
          <p:spPr bwMode="auto">
            <a:xfrm>
              <a:off x="2426" y="3792"/>
              <a:ext cx="2495" cy="363"/>
            </a:xfrm>
            <a:prstGeom prst="ellipse">
              <a:avLst/>
            </a:prstGeom>
            <a:solidFill>
              <a:srgbClr val="D9DB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/>
                <a:t>Женьшень</a:t>
              </a:r>
            </a:p>
          </p:txBody>
        </p:sp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3288" y="2931"/>
            <a:ext cx="580" cy="816"/>
          </p:xfrm>
          <a:graphic>
            <a:graphicData uri="http://schemas.openxmlformats.org/presentationml/2006/ole">
              <p:oleObj spid="_x0000_s6149" name="Формула" r:id="rId6" imgW="279360" imgH="393480" progId="Equation.3">
                <p:embed/>
              </p:oleObj>
            </a:graphicData>
          </a:graphic>
        </p:graphicFrame>
      </p:grpSp>
      <p:graphicFrame>
        <p:nvGraphicFramePr>
          <p:cNvPr id="3081" name="Object 2"/>
          <p:cNvGraphicFramePr>
            <a:graphicFrameLocks noChangeAspect="1"/>
          </p:cNvGraphicFramePr>
          <p:nvPr/>
        </p:nvGraphicFramePr>
        <p:xfrm>
          <a:off x="7953375" y="549275"/>
          <a:ext cx="965200" cy="1871663"/>
        </p:xfrm>
        <a:graphic>
          <a:graphicData uri="http://schemas.openxmlformats.org/presentationml/2006/ole">
            <p:oleObj spid="_x0000_s6146" name="Формула" r:id="rId7" imgW="203040" imgH="393480" progId="Equation.3">
              <p:embed/>
            </p:oleObj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771650"/>
            <a:ext cx="3492500" cy="5086350"/>
            <a:chOff x="0" y="1026"/>
            <a:chExt cx="2200" cy="3204"/>
          </a:xfrm>
        </p:grpSpPr>
        <p:sp>
          <p:nvSpPr>
            <p:cNvPr id="6158" name="Oval 12"/>
            <p:cNvSpPr>
              <a:spLocks noChangeArrowheads="1"/>
            </p:cNvSpPr>
            <p:nvPr/>
          </p:nvSpPr>
          <p:spPr bwMode="auto">
            <a:xfrm>
              <a:off x="106" y="3748"/>
              <a:ext cx="1958" cy="482"/>
            </a:xfrm>
            <a:prstGeom prst="ellipse">
              <a:avLst/>
            </a:prstGeom>
            <a:solidFill>
              <a:srgbClr val="D9DB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/>
                <a:t>Горицвет Амурский</a:t>
              </a:r>
            </a:p>
          </p:txBody>
        </p:sp>
        <p:sp>
          <p:nvSpPr>
            <p:cNvPr id="6159" name="Oval 14"/>
            <p:cNvSpPr>
              <a:spLocks noChangeArrowheads="1"/>
            </p:cNvSpPr>
            <p:nvPr/>
          </p:nvSpPr>
          <p:spPr bwMode="auto">
            <a:xfrm>
              <a:off x="0" y="1797"/>
              <a:ext cx="2200" cy="482"/>
            </a:xfrm>
            <a:prstGeom prst="ellipse">
              <a:avLst/>
            </a:prstGeom>
            <a:solidFill>
              <a:srgbClr val="D9DB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/>
                <a:t>Лимонник китайский</a:t>
              </a:r>
            </a:p>
          </p:txBody>
        </p:sp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1112" y="1026"/>
            <a:ext cx="523" cy="771"/>
          </p:xfrm>
          <a:graphic>
            <a:graphicData uri="http://schemas.openxmlformats.org/presentationml/2006/ole">
              <p:oleObj spid="_x0000_s6147" name="Формула" r:id="rId8" imgW="228600" imgH="393480" progId="Equation.3">
                <p:embed/>
              </p:oleObj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1467" y="2886"/>
            <a:ext cx="583" cy="862"/>
          </p:xfrm>
          <a:graphic>
            <a:graphicData uri="http://schemas.openxmlformats.org/presentationml/2006/ole">
              <p:oleObj spid="_x0000_s6148" name="Формула" r:id="rId9" imgW="228600" imgH="393480" progId="Equation.3">
                <p:embed/>
              </p:oleObj>
            </a:graphicData>
          </a:graphic>
        </p:graphicFrame>
      </p:grpSp>
      <p:sp>
        <p:nvSpPr>
          <p:cNvPr id="6156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525621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7575D1"/>
                </a:solidFill>
                <a:latin typeface="Arial"/>
                <a:cs typeface="Arial"/>
              </a:rPr>
              <a:t>В мире лекарственных  растений</a:t>
            </a:r>
          </a:p>
        </p:txBody>
      </p:sp>
      <p:pic>
        <p:nvPicPr>
          <p:cNvPr id="6157" name="Picture 26" descr="http://www.xn----7sblpdyjgfebf.xn--p1ai/images/stories/LEKAPCTBEHPACTEHIA/shenshen/sh1_800x60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24525" y="3357563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0825" y="0"/>
            <a:ext cx="8642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Лекарственные растения Приморского края славятся своей большой лечебной силой и богатым разнообразием. Подсчитано, что в Приморском крае можно использовать в лечебных целях  1132 вида. Из них очень широко применяется только 80 видов. Еще к ним относятся такие редкие и уникальные виды как женьшень настоящий (Панакс), имеющий по своему составу всю таблицу Менделеева. В составе корня женьшеня найдены все  вещества нужные человеку. Недаром его называют корень человек или корень жизни. Об этом удивительном растении ходят вековые легенды. И произрастает настоящий женьшень только в Приморском крае. Хотя есть несколько его видов, которые растут и в Индии, и Канаде.. </a:t>
            </a:r>
          </a:p>
        </p:txBody>
      </p:sp>
      <p:pic>
        <p:nvPicPr>
          <p:cNvPr id="51202" name="Picture 2" descr="http://go3.imgsmail.ru/imgpreview?key=http%3A//img.likeness.ru/uploads/users/1665/1269811223.jpg&amp;mb=imgdb_preview_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40035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04" name="Picture 4" descr="http://blogotshelnika.ru/wp-content/uploads/2011/12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3507" y="3140968"/>
            <a:ext cx="4440493" cy="333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34465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Разминка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789238" y="1076325"/>
            <a:ext cx="3308350" cy="5202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1200" b="1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Из-за парт мы выйдем дружно,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Но шуметь совсем не нужно,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Встали прямо,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ноги вместе,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Поворот кругом, на месте.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Хлопнем пару раз в ладошки.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потопаем немножко.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 теперь представим, детки,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Будто руки наши – ветки.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Покачаем ими дружно,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Словно ветер дует южный.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Ветер стих.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Вздохнули дружно.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Нам </a:t>
            </a:r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  <a:hlinkClick r:id="rId2" tooltip="Разработки уроков"/>
              </a:rPr>
              <a:t>урок</a:t>
            </a:r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 продолжить нужно.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Подравнялись, тихо сели </a:t>
            </a:r>
          </a:p>
          <a:p>
            <a:pPr algn="just" eaLnBrk="0" hangingPunct="0"/>
            <a:r>
              <a:rPr lang="ru-RU" sz="20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на доску посмотрели.</a:t>
            </a:r>
            <a:endParaRPr lang="ru-RU" sz="20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323850" y="6237288"/>
            <a:ext cx="576263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Решаем самостоятельно</a:t>
            </a:r>
            <a:r>
              <a:rPr lang="ru-RU" sz="2400" b="1" smtClean="0">
                <a:solidFill>
                  <a:schemeClr val="accent2"/>
                </a:solidFill>
              </a:rPr>
              <a:t/>
            </a:r>
            <a:br>
              <a:rPr lang="ru-RU" sz="2400" b="1" smtClean="0">
                <a:solidFill>
                  <a:schemeClr val="accent2"/>
                </a:solidFill>
              </a:rPr>
            </a:br>
            <a:r>
              <a:rPr lang="ru-RU" sz="2400" b="1" smtClean="0">
                <a:solidFill>
                  <a:schemeClr val="accent2"/>
                </a:solidFill>
              </a:rPr>
              <a:t>Кто является первооткрывателем бухты Находка</a:t>
            </a:r>
          </a:p>
        </p:txBody>
      </p:sp>
      <p:graphicFrame>
        <p:nvGraphicFramePr>
          <p:cNvPr id="5257" name="Group 137"/>
          <p:cNvGraphicFramePr>
            <a:graphicFrameLocks noGrp="1"/>
          </p:cNvGraphicFramePr>
          <p:nvPr>
            <p:ph/>
          </p:nvPr>
        </p:nvGraphicFramePr>
        <p:xfrm>
          <a:off x="457200" y="3933825"/>
          <a:ext cx="8229600" cy="1871663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2" name="Rectangle 138"/>
          <p:cNvSpPr>
            <a:spLocks noChangeArrowheads="1"/>
          </p:cNvSpPr>
          <p:nvPr/>
        </p:nvSpPr>
        <p:spPr bwMode="auto">
          <a:xfrm>
            <a:off x="755650" y="1916113"/>
            <a:ext cx="7200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(48645:69-53820:78+78</a:t>
            </a:r>
            <a:r>
              <a:rPr lang="ru-RU" sz="3200" b="1">
                <a:sym typeface="Symbol" pitchFamily="18" charset="2"/>
              </a:rPr>
              <a:t>309):3</a:t>
            </a:r>
          </a:p>
        </p:txBody>
      </p:sp>
      <p:sp>
        <p:nvSpPr>
          <p:cNvPr id="19483" name="Text Box 139"/>
          <p:cNvSpPr txBox="1">
            <a:spLocks noChangeArrowheads="1"/>
          </p:cNvSpPr>
          <p:nvPr/>
        </p:nvSpPr>
        <p:spPr bwMode="auto">
          <a:xfrm>
            <a:off x="395288" y="278130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705-Б, 75-Т, 690-О, 69- С, 24102-Л , 3042-П,15-Т,1395-ь,24117-И,8039-Н</a:t>
            </a:r>
          </a:p>
        </p:txBody>
      </p:sp>
      <p:sp>
        <p:nvSpPr>
          <p:cNvPr id="5262" name="Text Box 142"/>
          <p:cNvSpPr txBox="1">
            <a:spLocks noChangeArrowheads="1"/>
          </p:cNvSpPr>
          <p:nvPr/>
        </p:nvSpPr>
        <p:spPr bwMode="auto">
          <a:xfrm>
            <a:off x="684213" y="42211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705</a:t>
            </a:r>
          </a:p>
        </p:txBody>
      </p:sp>
      <p:sp>
        <p:nvSpPr>
          <p:cNvPr id="5263" name="Text Box 143"/>
          <p:cNvSpPr txBox="1">
            <a:spLocks noChangeArrowheads="1"/>
          </p:cNvSpPr>
          <p:nvPr/>
        </p:nvSpPr>
        <p:spPr bwMode="auto">
          <a:xfrm>
            <a:off x="684213" y="50133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Б</a:t>
            </a:r>
          </a:p>
        </p:txBody>
      </p:sp>
      <p:sp>
        <p:nvSpPr>
          <p:cNvPr id="5264" name="Text Box 144"/>
          <p:cNvSpPr txBox="1">
            <a:spLocks noChangeArrowheads="1"/>
          </p:cNvSpPr>
          <p:nvPr/>
        </p:nvSpPr>
        <p:spPr bwMode="auto">
          <a:xfrm>
            <a:off x="2124075" y="4149725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690</a:t>
            </a:r>
          </a:p>
        </p:txBody>
      </p:sp>
      <p:sp>
        <p:nvSpPr>
          <p:cNvPr id="5265" name="Text Box 145"/>
          <p:cNvSpPr txBox="1">
            <a:spLocks noChangeArrowheads="1"/>
          </p:cNvSpPr>
          <p:nvPr/>
        </p:nvSpPr>
        <p:spPr bwMode="auto">
          <a:xfrm>
            <a:off x="2124075" y="5084763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О</a:t>
            </a:r>
          </a:p>
        </p:txBody>
      </p:sp>
      <p:sp>
        <p:nvSpPr>
          <p:cNvPr id="5266" name="Text Box 146"/>
          <p:cNvSpPr txBox="1">
            <a:spLocks noChangeArrowheads="1"/>
          </p:cNvSpPr>
          <p:nvPr/>
        </p:nvSpPr>
        <p:spPr bwMode="auto">
          <a:xfrm>
            <a:off x="3348038" y="4149725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FF"/>
                </a:solidFill>
              </a:rPr>
              <a:t>24102</a:t>
            </a:r>
          </a:p>
        </p:txBody>
      </p:sp>
      <p:sp>
        <p:nvSpPr>
          <p:cNvPr id="5267" name="Text Box 147"/>
          <p:cNvSpPr txBox="1">
            <a:spLocks noChangeArrowheads="1"/>
          </p:cNvSpPr>
          <p:nvPr/>
        </p:nvSpPr>
        <p:spPr bwMode="auto">
          <a:xfrm>
            <a:off x="3419475" y="50847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Л</a:t>
            </a:r>
          </a:p>
        </p:txBody>
      </p:sp>
      <p:sp>
        <p:nvSpPr>
          <p:cNvPr id="5268" name="Text Box 148"/>
          <p:cNvSpPr txBox="1">
            <a:spLocks noChangeArrowheads="1"/>
          </p:cNvSpPr>
          <p:nvPr/>
        </p:nvSpPr>
        <p:spPr bwMode="auto">
          <a:xfrm>
            <a:off x="4859338" y="41497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15</a:t>
            </a:r>
          </a:p>
        </p:txBody>
      </p:sp>
      <p:sp>
        <p:nvSpPr>
          <p:cNvPr id="5269" name="Text Box 149"/>
          <p:cNvSpPr txBox="1">
            <a:spLocks noChangeArrowheads="1"/>
          </p:cNvSpPr>
          <p:nvPr/>
        </p:nvSpPr>
        <p:spPr bwMode="auto">
          <a:xfrm>
            <a:off x="5003800" y="5084763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т</a:t>
            </a:r>
          </a:p>
        </p:txBody>
      </p:sp>
      <p:sp>
        <p:nvSpPr>
          <p:cNvPr id="5270" name="Text Box 150"/>
          <p:cNvSpPr txBox="1">
            <a:spLocks noChangeArrowheads="1"/>
          </p:cNvSpPr>
          <p:nvPr/>
        </p:nvSpPr>
        <p:spPr bwMode="auto">
          <a:xfrm>
            <a:off x="6084888" y="414972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FF"/>
                </a:solidFill>
              </a:rPr>
              <a:t>24117</a:t>
            </a:r>
          </a:p>
        </p:txBody>
      </p:sp>
      <p:sp>
        <p:nvSpPr>
          <p:cNvPr id="5271" name="Text Box 151"/>
          <p:cNvSpPr txBox="1">
            <a:spLocks noChangeArrowheads="1"/>
          </p:cNvSpPr>
          <p:nvPr/>
        </p:nvSpPr>
        <p:spPr bwMode="auto">
          <a:xfrm>
            <a:off x="6300788" y="5084763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И</a:t>
            </a:r>
          </a:p>
        </p:txBody>
      </p:sp>
      <p:sp>
        <p:nvSpPr>
          <p:cNvPr id="5272" name="Text Box 152"/>
          <p:cNvSpPr txBox="1">
            <a:spLocks noChangeArrowheads="1"/>
          </p:cNvSpPr>
          <p:nvPr/>
        </p:nvSpPr>
        <p:spPr bwMode="auto">
          <a:xfrm>
            <a:off x="7451725" y="41497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FF"/>
                </a:solidFill>
              </a:rPr>
              <a:t>8039</a:t>
            </a:r>
          </a:p>
        </p:txBody>
      </p:sp>
      <p:sp>
        <p:nvSpPr>
          <p:cNvPr id="5273" name="Text Box 153"/>
          <p:cNvSpPr txBox="1">
            <a:spLocks noChangeArrowheads="1"/>
          </p:cNvSpPr>
          <p:nvPr/>
        </p:nvSpPr>
        <p:spPr bwMode="auto">
          <a:xfrm>
            <a:off x="7524750" y="50847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FF"/>
                </a:solidFill>
              </a:rPr>
              <a:t>Н</a:t>
            </a:r>
          </a:p>
        </p:txBody>
      </p:sp>
      <p:pic>
        <p:nvPicPr>
          <p:cNvPr id="16430" name="Picture 46" descr="http://persons-info.com/userfiles/image/persons/70000-80000/75000-76000/75734/BOLTIN_Aleksandr_Arsentevich_2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25538"/>
            <a:ext cx="296227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2" grpId="0" autoUpdateAnimBg="0"/>
      <p:bldP spid="5263" grpId="0" autoUpdateAnimBg="0"/>
      <p:bldP spid="5264" grpId="0" autoUpdateAnimBg="0"/>
      <p:bldP spid="5265" grpId="0" autoUpdateAnimBg="0"/>
      <p:bldP spid="5266" grpId="0" autoUpdateAnimBg="0"/>
      <p:bldP spid="5267" grpId="0" autoUpdateAnimBg="0"/>
      <p:bldP spid="5268" grpId="0" autoUpdateAnimBg="0"/>
      <p:bldP spid="5269" grpId="0" autoUpdateAnimBg="0"/>
      <p:bldP spid="5270" grpId="0" autoUpdateAnimBg="0"/>
      <p:bldP spid="5271" grpId="0" autoUpdateAnimBg="0"/>
      <p:bldP spid="5272" grpId="0" autoUpdateAnimBg="0"/>
      <p:bldP spid="52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2400" b="1" smtClean="0"/>
              <a:t>Александр Арсентьевич БОЛТИН    </a:t>
            </a:r>
          </a:p>
          <a:p>
            <a:r>
              <a:rPr lang="ru-RU" sz="2000" smtClean="0"/>
              <a:t>русский мореплаватель, командующий корвета «Америка» (1858-1867), первооткрыватель бухты Находка залива Америка. С 1849 г. служил мичманом на знаменитом фрегате «Паллада», позже совершил кругосветное путешествие. В ходе плавания на фрегате, один из мысов на Корейском полуострове был назван в его честь – мыс Болтина (ныне мыс Мусудан). В 1855 г. в звании лейтенанта выехал служить на Дальний Восток. 8 августа 1858 г. стал капитаном 1-го ранга и командиром пароходокорвета «Америка», на котором в 28 лет открывает </a:t>
            </a:r>
            <a:r>
              <a:rPr lang="ru-RU" sz="2000" smtClean="0">
                <a:hlinkClick r:id="rId2" tooltip="Находка (бухта, Японское море)"/>
              </a:rPr>
              <a:t>бухту Находка</a:t>
            </a:r>
            <a:r>
              <a:rPr lang="ru-RU" sz="2000" smtClean="0"/>
              <a:t>, заливы </a:t>
            </a:r>
            <a:r>
              <a:rPr lang="ru-RU" sz="2000" smtClean="0">
                <a:hlinkClick r:id="rId3" tooltip="Находка (залив)"/>
              </a:rPr>
              <a:t>Америка</a:t>
            </a:r>
            <a:r>
              <a:rPr lang="ru-RU" sz="2000" smtClean="0"/>
              <a:t> и</a:t>
            </a:r>
            <a:r>
              <a:rPr lang="ru-RU" sz="2000" smtClean="0">
                <a:hlinkClick r:id="rId4" tooltip="Ольга (залив)"/>
              </a:rPr>
              <a:t>Ольга</a:t>
            </a:r>
            <a:r>
              <a:rPr lang="ru-RU" sz="2000" smtClean="0"/>
              <a:t>, другие прибрежные районы современного </a:t>
            </a:r>
            <a:r>
              <a:rPr lang="ru-RU" sz="2000" smtClean="0">
                <a:hlinkClick r:id="rId5" tooltip="Приморский край"/>
              </a:rPr>
              <a:t>Приморского края</a:t>
            </a:r>
            <a:r>
              <a:rPr lang="ru-RU" sz="2000" smtClean="0"/>
              <a:t> и произвёл большую исследовательскую работу в </a:t>
            </a:r>
            <a:r>
              <a:rPr lang="ru-RU" sz="2000" smtClean="0">
                <a:hlinkClick r:id="rId6" tooltip="Залив Петра Великого"/>
              </a:rPr>
              <a:t>заливе Петра Великого</a:t>
            </a:r>
            <a:r>
              <a:rPr lang="ru-RU" sz="2000" smtClean="0"/>
              <a:t>. С марта 1870 г. ушел в отставку. Последние годы жизни проживал в Одессе, где написал картину «Пароходокорвет "Америка"» которую в 1899 г. подарил Владивостоку.</a:t>
            </a:r>
          </a:p>
          <a:p>
            <a:r>
              <a:rPr lang="ru-RU" sz="2000" smtClean="0"/>
              <a:t> </a:t>
            </a:r>
          </a:p>
          <a:p>
            <a:endParaRPr lang="ru-RU" sz="2000" smtClean="0"/>
          </a:p>
        </p:txBody>
      </p:sp>
      <p:pic>
        <p:nvPicPr>
          <p:cNvPr id="52226" name="Picture 2" descr="http://img-fotki.yandex.ru/get/5305/64939075.5b/0_5c050_1fff06bf_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260350"/>
            <a:ext cx="81375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Корвет «Америка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675" y="260350"/>
            <a:ext cx="88233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Природа Приморского края: Алексеевский водопад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95288" y="6140450"/>
            <a:ext cx="849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8854155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>
                  <a:solidFill>
                    <a:schemeClr val="accent1">
                      <a:lumMod val="25000"/>
                    </a:schemeClr>
                  </a:solidFill>
                </a:ln>
                <a:solidFill>
                  <a:srgbClr val="00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 к родному краю-</a:t>
            </a:r>
          </a:p>
          <a:p>
            <a:pPr algn="ctr">
              <a:defRPr/>
            </a:pPr>
            <a:r>
              <a:rPr lang="ru-RU" sz="5400" b="1" dirty="0">
                <a:ln w="1905">
                  <a:solidFill>
                    <a:schemeClr val="accent1">
                      <a:lumMod val="25000"/>
                    </a:schemeClr>
                  </a:solidFill>
                </a:ln>
                <a:solidFill>
                  <a:srgbClr val="00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из вернейших признаков любви к своей стране.</a:t>
            </a:r>
          </a:p>
          <a:p>
            <a:pPr algn="ctr">
              <a:defRPr/>
            </a:pPr>
            <a:r>
              <a:rPr lang="ru-RU" sz="4000" b="1" dirty="0">
                <a:ln w="1905">
                  <a:solidFill>
                    <a:schemeClr val="accent1">
                      <a:lumMod val="25000"/>
                    </a:schemeClr>
                  </a:solidFill>
                </a:ln>
                <a:solidFill>
                  <a:srgbClr val="00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К.Г. Паустовский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/>
          </p:nvPr>
        </p:nvSpPr>
        <p:spPr>
          <a:xfrm>
            <a:off x="468313" y="1844675"/>
            <a:ext cx="8218487" cy="4281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Моё настроение похоже на: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Солнышко ;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Солнышко с тучкой;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Тучку с дождиком;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Тучку с молнией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48680"/>
            <a:ext cx="3969549" cy="92333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</a:p>
        </p:txBody>
      </p:sp>
      <p:pic>
        <p:nvPicPr>
          <p:cNvPr id="21508" name="Picture 4" descr="Картинки природа и солнц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205038"/>
            <a:ext cx="863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Картинки о природе гроза и дож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73463"/>
            <a:ext cx="10795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Картинки о природе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429260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Картинки о природе - переменная облачность анимированная 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2924175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4000" smtClean="0">
                <a:solidFill>
                  <a:srgbClr val="990033"/>
                </a:solidFill>
              </a:rPr>
              <a:t>Домашнее задание:</a:t>
            </a:r>
          </a:p>
          <a:p>
            <a:pPr>
              <a:spcBef>
                <a:spcPct val="50000"/>
              </a:spcBef>
            </a:pPr>
            <a:r>
              <a:rPr lang="ru-RU" sz="4000" smtClean="0">
                <a:solidFill>
                  <a:schemeClr val="accent2"/>
                </a:solidFill>
              </a:rPr>
              <a:t>Составить текстовые  задачи, примеры , с практическим содержанием по теме </a:t>
            </a:r>
            <a:r>
              <a:rPr lang="ru-RU" sz="4000" smtClean="0">
                <a:solidFill>
                  <a:srgbClr val="990033"/>
                </a:solidFill>
              </a:rPr>
              <a:t>«Мой родной край»</a:t>
            </a:r>
          </a:p>
          <a:p>
            <a:endParaRPr lang="ru-RU" smtClean="0"/>
          </a:p>
        </p:txBody>
      </p:sp>
      <p:pic>
        <p:nvPicPr>
          <p:cNvPr id="22531" name="Picture 5" descr="http://klub-drug.ru/wp-content/uploads/2011/04/614448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908050"/>
            <a:ext cx="20462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http://klub-drug.ru/wp-content/uploads/2011/04/652003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49530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2492375"/>
            <a:ext cx="3857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Мой друг! Что может быть милей </a:t>
            </a:r>
          </a:p>
          <a:p>
            <a:r>
              <a:rPr lang="ru-RU">
                <a:latin typeface="Calibri" pitchFamily="34" charset="0"/>
              </a:rPr>
              <a:t>Бесценного родного края?</a:t>
            </a:r>
          </a:p>
          <a:p>
            <a:r>
              <a:rPr lang="ru-RU">
                <a:latin typeface="Calibri" pitchFamily="34" charset="0"/>
              </a:rPr>
              <a:t>Там солнце кажется светлей,</a:t>
            </a:r>
          </a:p>
          <a:p>
            <a:r>
              <a:rPr lang="ru-RU">
                <a:latin typeface="Calibri" pitchFamily="34" charset="0"/>
              </a:rPr>
              <a:t>Там радостней весна златая,</a:t>
            </a:r>
          </a:p>
          <a:p>
            <a:r>
              <a:rPr lang="ru-RU">
                <a:latin typeface="Calibri" pitchFamily="34" charset="0"/>
              </a:rPr>
              <a:t>Прохладней лёгкий ветерок,</a:t>
            </a:r>
          </a:p>
          <a:p>
            <a:r>
              <a:rPr lang="ru-RU">
                <a:latin typeface="Calibri" pitchFamily="34" charset="0"/>
              </a:rPr>
              <a:t>Душистее цветы, там холмы зеленее,</a:t>
            </a:r>
          </a:p>
          <a:p>
            <a:r>
              <a:rPr lang="ru-RU">
                <a:latin typeface="Calibri" pitchFamily="34" charset="0"/>
              </a:rPr>
              <a:t>Там сладостней звучит поток,</a:t>
            </a:r>
          </a:p>
          <a:p>
            <a:r>
              <a:rPr lang="ru-RU">
                <a:latin typeface="Calibri" pitchFamily="34" charset="0"/>
              </a:rPr>
              <a:t>Там соловей поёт звучнее,</a:t>
            </a:r>
          </a:p>
          <a:p>
            <a:r>
              <a:rPr lang="ru-RU">
                <a:latin typeface="Calibri" pitchFamily="34" charset="0"/>
              </a:rPr>
              <a:t>Там всё нас может восхищать,</a:t>
            </a:r>
          </a:p>
          <a:p>
            <a:r>
              <a:rPr lang="ru-RU">
                <a:latin typeface="Calibri" pitchFamily="34" charset="0"/>
              </a:rPr>
              <a:t>Там всё прекрасно, там всё мило,</a:t>
            </a:r>
          </a:p>
          <a:p>
            <a:r>
              <a:rPr lang="ru-RU">
                <a:latin typeface="Calibri" pitchFamily="34" charset="0"/>
              </a:rPr>
              <a:t>Там дни, как молнии, летят,</a:t>
            </a:r>
          </a:p>
          <a:p>
            <a:r>
              <a:rPr lang="ru-RU">
                <a:latin typeface="Calibri" pitchFamily="34" charset="0"/>
              </a:rPr>
              <a:t>Там нет тоски унылой,</a:t>
            </a:r>
          </a:p>
          <a:p>
            <a:r>
              <a:rPr lang="ru-RU">
                <a:latin typeface="Calibri" pitchFamily="34" charset="0"/>
              </a:rPr>
              <a:t>Там наше счастие живёт,</a:t>
            </a:r>
          </a:p>
          <a:p>
            <a:r>
              <a:rPr lang="ru-RU">
                <a:latin typeface="Calibri" pitchFamily="34" charset="0"/>
              </a:rPr>
              <a:t>Там только жизнью наслаждаться!</a:t>
            </a:r>
          </a:p>
        </p:txBody>
      </p:sp>
      <p:pic>
        <p:nvPicPr>
          <p:cNvPr id="10" name="Рисунок 9" descr="04t0321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3274531" cy="2444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prim4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93096"/>
            <a:ext cx="3139494" cy="2343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23557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87487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609600" y="3500438"/>
            <a:ext cx="8534400" cy="2305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6600" b="1" kern="10">
                <a:ln w="31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32656"/>
            <a:ext cx="3983765" cy="298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458390" cy="2708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581" name="AutoShape 2" descr="http://www.xn----7sblpdyjgfebf.xn--p1ai/images/stories/GLAVNAI/tigr_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4" descr="http://www.xn----7sblpdyjgfebf.xn--p1ai/images/stories/GLAVNAI/tigr_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183187" cy="3230562"/>
          </a:xfrm>
        </p:spPr>
        <p:txBody>
          <a:bodyPr/>
          <a:lstStyle/>
          <a:p>
            <a:pPr marL="609600" indent="-609600" eaLnBrk="1" hangingPunct="1"/>
            <a:r>
              <a:rPr lang="en-US" sz="1400" smtClean="0">
                <a:solidFill>
                  <a:schemeClr val="accent2"/>
                </a:solidFill>
                <a:hlinkClick r:id="rId2"/>
              </a:rPr>
              <a:t>http://www.mochaloff.ru/vladivostok/</a:t>
            </a:r>
            <a:endParaRPr lang="ru-RU" sz="1400" smtClean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1400" smtClean="0">
                <a:solidFill>
                  <a:schemeClr val="accent2"/>
                </a:solidFill>
                <a:hlinkClick r:id="rId3"/>
              </a:rPr>
              <a:t>http://www.xn----7sblpdyjgfebf.xn--p1ai/</a:t>
            </a:r>
            <a:endParaRPr lang="ru-RU" sz="1400" smtClean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1400" smtClean="0">
                <a:solidFill>
                  <a:schemeClr val="accent2"/>
                </a:solidFill>
              </a:rPr>
              <a:t>http://vyalkova-7753191l.ru/zhivaya-priroda-primorskogo-kraya-alekseevskiy-vodopad</a:t>
            </a:r>
            <a:endParaRPr lang="ru-RU" sz="1400" smtClean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ru-RU" sz="1400" smtClean="0"/>
              <a:t>Виленкин И.Я. И др. Математика 5.Мнемоза 2009г.</a:t>
            </a:r>
            <a:endParaRPr lang="ru-RU" sz="1400" smtClean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ru-RU" sz="1400" smtClean="0">
                <a:hlinkClick r:id="rId4"/>
              </a:rPr>
              <a:t>http://ru.wikipedia.org</a:t>
            </a:r>
            <a:endParaRPr lang="ru-RU" sz="1400" smtClean="0"/>
          </a:p>
          <a:p>
            <a:pPr marL="609600" indent="-609600" eaLnBrk="1" hangingPunct="1"/>
            <a:r>
              <a:rPr lang="en-US" sz="1400" smtClean="0">
                <a:hlinkClick r:id="rId5"/>
              </a:rPr>
              <a:t>http://www.altertravel.ru/view.php?id=155</a:t>
            </a:r>
            <a:endParaRPr lang="ru-RU" sz="1400" smtClean="0"/>
          </a:p>
          <a:p>
            <a:pPr marL="609600" indent="-609600" eaLnBrk="1" hangingPunct="1"/>
            <a:r>
              <a:rPr lang="en-US" sz="1400" smtClean="0">
                <a:hlinkClick r:id="rId6"/>
              </a:rPr>
              <a:t>http://botsad.ru/div_med32.htm</a:t>
            </a:r>
            <a:endParaRPr lang="ru-RU" sz="1400" smtClean="0"/>
          </a:p>
          <a:p>
            <a:pPr marL="609600" indent="-609600" eaLnBrk="1" hangingPunct="1"/>
            <a:r>
              <a:rPr lang="en-US" sz="1400" smtClean="0">
                <a:hlinkClick r:id="rId7"/>
              </a:rPr>
              <a:t>http://www.xn----7sblpdyjgfebf.xn--p1ai/index.php/lekarstv-pastenia</a:t>
            </a:r>
            <a:endParaRPr lang="ru-RU" sz="1400" smtClean="0"/>
          </a:p>
          <a:p>
            <a:pPr marL="609600" indent="-609600" eaLnBrk="1" hangingPunct="1"/>
            <a:r>
              <a:rPr lang="en-US" sz="1400" smtClean="0">
                <a:hlinkClick r:id="rId8"/>
              </a:rPr>
              <a:t>http://primorskiikr.ru/history/</a:t>
            </a:r>
            <a:endParaRPr lang="ru-RU" sz="1400" smtClean="0"/>
          </a:p>
          <a:p>
            <a:pPr marL="609600" indent="-609600" eaLnBrk="1" hangingPunct="1"/>
            <a:r>
              <a:rPr lang="en-US" sz="1400" smtClean="0"/>
              <a:t>http://persons-info.com/index.php?kwdtranslit=otkryvatel&amp;pid=75734</a:t>
            </a:r>
            <a:endParaRPr lang="ru-RU" sz="1400" smtClean="0"/>
          </a:p>
          <a:p>
            <a:pPr marL="609600" indent="-609600" eaLnBrk="1" hangingPunct="1"/>
            <a:endParaRPr lang="ru-RU" smtClean="0"/>
          </a:p>
        </p:txBody>
      </p:sp>
      <p:pic>
        <p:nvPicPr>
          <p:cNvPr id="25604" name="Picture 5" descr="http://web-disign.ru/images/43rty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1863" y="620713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2" descr="Владивосток. Железнодорожный вокз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052513"/>
            <a:ext cx="3817937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0" descr="Владивосток. Святые Кирилл и Мефод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9363"/>
            <a:ext cx="41036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052513"/>
            <a:ext cx="4067175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28" descr="http://upload.wikimedia.org/wikipedia/commons/thumb/0/0d/Town_Hall_in_Nakhodka.JPG/280px-Town_Hall_in_Nakhod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860800"/>
            <a:ext cx="37449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-100013"/>
            <a:ext cx="8229600" cy="1143001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990033"/>
                </a:solidFill>
                <a:latin typeface="Monotype Corsiva" pitchFamily="66" charset="0"/>
              </a:rPr>
              <a:t>Наш маршрут</a:t>
            </a:r>
          </a:p>
        </p:txBody>
      </p:sp>
      <p:graphicFrame>
        <p:nvGraphicFramePr>
          <p:cNvPr id="26639" name="Group 15"/>
          <p:cNvGraphicFramePr>
            <a:graphicFrameLocks noGrp="1"/>
          </p:cNvGraphicFramePr>
          <p:nvPr>
            <p:ph idx="1"/>
          </p:nvPr>
        </p:nvGraphicFramePr>
        <p:xfrm>
          <a:off x="827088" y="1052513"/>
          <a:ext cx="7715200" cy="5185913"/>
        </p:xfrm>
        <a:graphic>
          <a:graphicData uri="http://schemas.openxmlformats.org/drawingml/2006/table">
            <a:tbl>
              <a:tblPr/>
              <a:tblGrid>
                <a:gridCol w="3744416"/>
                <a:gridCol w="3970784"/>
              </a:tblGrid>
              <a:tr h="2808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4" name="WordArt 20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47813" y="1773238"/>
            <a:ext cx="1266825" cy="1671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Блиц</a:t>
            </a:r>
          </a:p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турнир</a:t>
            </a:r>
          </a:p>
        </p:txBody>
      </p:sp>
      <p:sp>
        <p:nvSpPr>
          <p:cNvPr id="26645" name="WordArt 21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1863" y="1844675"/>
            <a:ext cx="1266825" cy="1671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Природа</a:t>
            </a:r>
          </a:p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края</a:t>
            </a:r>
          </a:p>
        </p:txBody>
      </p:sp>
      <p:sp>
        <p:nvSpPr>
          <p:cNvPr id="26646" name="WordArt 2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4076700"/>
            <a:ext cx="1266825" cy="1671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Цифры</a:t>
            </a:r>
          </a:p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   и </a:t>
            </a:r>
          </a:p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факты</a:t>
            </a:r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2051050" y="3213100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4211638" y="3284538"/>
            <a:ext cx="1081087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8101013" y="3357563"/>
            <a:ext cx="503237" cy="863600"/>
          </a:xfrm>
          <a:prstGeom prst="downArrow">
            <a:avLst>
              <a:gd name="adj1" fmla="val 50000"/>
              <a:gd name="adj2" fmla="val 42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TextBox 14"/>
          <p:cNvSpPr txBox="1">
            <a:spLocks noChangeArrowheads="1"/>
          </p:cNvSpPr>
          <p:nvPr/>
        </p:nvSpPr>
        <p:spPr bwMode="auto">
          <a:xfrm>
            <a:off x="5724525" y="42926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80063" y="2967038"/>
            <a:ext cx="2271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 rot="1005856">
            <a:off x="5364088" y="4365104"/>
            <a:ext cx="277154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знаменитые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 autoUpdateAnimBg="0"/>
      <p:bldP spid="26645" grpId="0" autoUpdateAnimBg="0"/>
      <p:bldP spid="26646" grpId="0" autoUpdateAnimBg="0"/>
      <p:bldP spid="26649" grpId="0" animBg="1" autoUpdateAnimBg="0"/>
      <p:bldP spid="26651" grpId="0" animBg="1" autoUpdateAnimBg="0"/>
      <p:bldP spid="2665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68413"/>
            <a:ext cx="8229600" cy="31686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Пешему туристу, идущему со скоростью 5 км/час для совершения путешествия вдоль границы Приморского края потребуется около 600 часов. Какова длина границы Приморского края</a:t>
            </a:r>
            <a:endParaRPr lang="ru-RU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24525" y="61658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33"/>
                </a:solidFill>
                <a:hlinkClick r:id="rId2" action="ppaction://hlinksldjump"/>
              </a:rPr>
              <a:t>3000 км.</a:t>
            </a:r>
            <a:endParaRPr lang="ru-RU" sz="2400" b="1">
              <a:solidFill>
                <a:srgbClr val="990033"/>
              </a:solidFill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0"/>
            <a:ext cx="7921625" cy="5897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50800">
                  <a:solidFill>
                    <a:srgbClr val="0070C0"/>
                  </a:solidFill>
                </a:ln>
                <a:solidFill>
                  <a:srgbClr val="3399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</a:t>
            </a:r>
            <a:endParaRPr lang="ru-RU" b="1" dirty="0" smtClean="0">
              <a:ln w="50800">
                <a:solidFill>
                  <a:srgbClr val="0070C0"/>
                </a:solidFill>
              </a:ln>
              <a:solidFill>
                <a:srgbClr val="3399FF"/>
              </a:solidFill>
            </a:endParaRPr>
          </a:p>
        </p:txBody>
      </p:sp>
      <p:pic>
        <p:nvPicPr>
          <p:cNvPr id="12291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84313"/>
            <a:ext cx="29162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84313"/>
            <a:ext cx="30956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43608" y="260648"/>
            <a:ext cx="77048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Определите самый загадочный хребет Приморского края</a:t>
            </a:r>
            <a:endParaRPr lang="ru-RU" sz="4000" b="1" dirty="0">
              <a:ln w="5080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2133600"/>
            <a:ext cx="279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995936" y="2060848"/>
            <a:ext cx="6719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00B050"/>
                  </a:solidFill>
                </a:ln>
                <a:solidFill>
                  <a:srgbClr val="66FF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Ч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108325"/>
            <a:ext cx="4333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114800"/>
            <a:ext cx="2873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5013325"/>
            <a:ext cx="3032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239963"/>
            <a:ext cx="2508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3141663"/>
            <a:ext cx="395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7525" y="4076700"/>
            <a:ext cx="322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7525" y="5019675"/>
            <a:ext cx="3222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995936" y="3068960"/>
            <a:ext cx="607737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50800">
                  <a:solidFill>
                    <a:srgbClr val="0070C0"/>
                  </a:solidFill>
                </a:ln>
                <a:solidFill>
                  <a:srgbClr val="3399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А</a:t>
            </a:r>
            <a:endParaRPr lang="ru-RU" sz="5400" b="1" dirty="0">
              <a:ln w="50800">
                <a:solidFill>
                  <a:srgbClr val="0070C0"/>
                </a:solidFill>
              </a:ln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95936" y="4005064"/>
            <a:ext cx="68480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50800">
                  <a:solidFill>
                    <a:srgbClr val="9900CC"/>
                  </a:solidFill>
                </a:ln>
                <a:solidFill>
                  <a:srgbClr val="FF3399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Н</a:t>
            </a:r>
            <a:endParaRPr lang="ru-RU" sz="5400" b="1" dirty="0">
              <a:ln w="50800">
                <a:solidFill>
                  <a:srgbClr val="9900CC"/>
                </a:solidFill>
              </a:ln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95936" y="5013176"/>
            <a:ext cx="6783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996600"/>
                  </a:solidFill>
                </a:ln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956376" y="2132856"/>
            <a:ext cx="57606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50800">
                  <a:solidFill>
                    <a:srgbClr val="0070C0"/>
                  </a:solidFill>
                </a:ln>
                <a:solidFill>
                  <a:srgbClr val="3399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956376" y="3068960"/>
            <a:ext cx="670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8000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956376" y="4017838"/>
            <a:ext cx="50405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50800">
                  <a:solidFill>
                    <a:srgbClr val="0070C0"/>
                  </a:solidFill>
                </a:ln>
                <a:solidFill>
                  <a:srgbClr val="3399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А</a:t>
            </a:r>
            <a:endParaRPr lang="ru-RU" sz="5400" b="1" dirty="0">
              <a:ln w="50800">
                <a:solidFill>
                  <a:srgbClr val="0070C0"/>
                </a:solidFill>
              </a:ln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57376" y="4953942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9900FF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1196975"/>
            <a:ext cx="8229600" cy="495300"/>
          </a:xfrm>
        </p:spPr>
        <p:txBody>
          <a:bodyPr/>
          <a:lstStyle/>
          <a:p>
            <a:r>
              <a:rPr lang="ru-RU" sz="1600" b="1" i="1" smtClean="0"/>
              <a:t>Существует легенда о том, как прелестная девушка и её молодой спутник сотоварищи путешествовали по хребту ЧАНДАЛАЗ. Случилось так, что девушка потерялась, и компания не смогла ее найти. И теперь, путешествуя по ЧАНДАЛАЗУ и оставаясь на ночевку в этом великолепии, путники предпочитают укладываться в палатке головой к выходу. Ибо боятся они, что тот юноша, потерявший в этих краях свою надежду и любовь, ночью вытянет путника из палатки, дабы в очередной раз разочароваться в облике спящего</a:t>
            </a:r>
            <a:r>
              <a:rPr lang="ru-RU" sz="1400" b="1" i="1" smtClean="0"/>
              <a:t>…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Picture 14" descr="http://img-fotki.yandex.ru/get/4413/34578905.e/0_5620e_11f08c7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8071" y="2492896"/>
            <a:ext cx="4610433" cy="3528392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058" name="Picture 2" descr="Чандал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59" y="2564904"/>
            <a:ext cx="4567057" cy="3420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600" smtClean="0">
                <a:solidFill>
                  <a:schemeClr val="accent2"/>
                </a:solidFill>
              </a:rPr>
              <a:t>		Расстояние от Владивостока  до Москвы 9288 км, а до Хабаровска 764 км. На сколько больше расстояние до Москвы, чем до Хабаровска?</a:t>
            </a:r>
            <a:r>
              <a:rPr lang="ru-RU" sz="3600" smtClean="0"/>
              <a:t> </a:t>
            </a:r>
          </a:p>
          <a:p>
            <a:pPr eaLnBrk="1" hangingPunct="1"/>
            <a:endParaRPr lang="ru-RU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219700" y="4724400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33"/>
                </a:solidFill>
              </a:rPr>
              <a:t>Ответ: 8524 км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930775" y="63087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400" b="1">
              <a:solidFill>
                <a:srgbClr val="990033"/>
              </a:solidFill>
            </a:endParaRPr>
          </a:p>
        </p:txBody>
      </p:sp>
      <p:sp>
        <p:nvSpPr>
          <p:cNvPr id="14341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6165850"/>
            <a:ext cx="649288" cy="287338"/>
          </a:xfrm>
          <a:prstGeom prst="leftArrow">
            <a:avLst>
              <a:gd name="adj1" fmla="val 50000"/>
              <a:gd name="adj2" fmla="val 44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8913"/>
            <a:ext cx="4176712" cy="37449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24175"/>
            <a:ext cx="4537075" cy="3097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74925"/>
            <a:ext cx="8569325" cy="287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990033"/>
                </a:solidFill>
              </a:rPr>
              <a:t>		В салате  4/15 составляют помидоры, а 3/15 огурцы, остальную часть  салата капуста. Какова масса капусты, если вся масса салата 285 г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0033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990033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E60000"/>
                </a:solidFill>
              </a:rPr>
              <a:t> </a:t>
            </a:r>
          </a:p>
        </p:txBody>
      </p:sp>
      <p:sp>
        <p:nvSpPr>
          <p:cNvPr id="15363" name="WordArt 14"/>
          <p:cNvSpPr>
            <a:spLocks noChangeArrowheads="1" noChangeShapeType="1" noTextEdit="1"/>
          </p:cNvSpPr>
          <p:nvPr/>
        </p:nvSpPr>
        <p:spPr bwMode="auto">
          <a:xfrm>
            <a:off x="3563938" y="2276475"/>
            <a:ext cx="2381250" cy="215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843213" y="333375"/>
            <a:ext cx="1944687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+mn-lt"/>
              </a:rPr>
              <a:t>Ответ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548680"/>
            <a:ext cx="7164288" cy="120032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Реши и узнай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67400" y="549275"/>
            <a:ext cx="1577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152 г.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27150" y="500063"/>
            <a:ext cx="6269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Владивостоку  </a:t>
            </a:r>
            <a:r>
              <a:rPr lang="ru-RU"/>
              <a:t>                                 </a:t>
            </a:r>
          </a:p>
        </p:txBody>
      </p:sp>
      <p:sp>
        <p:nvSpPr>
          <p:cNvPr id="15372" name="AutoShape 20" descr="Владивос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AutoShape 22" descr="Владивос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AutoShape 24" descr="Владивос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17" name="Picture 25" descr="C:\Documents and Settings\Admin\Рабочий стол\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00800" cy="4791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237288"/>
            <a:ext cx="647700" cy="360362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562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Восстанови картинку</a:t>
            </a:r>
          </a:p>
        </p:txBody>
      </p:sp>
      <p:sp>
        <p:nvSpPr>
          <p:cNvPr id="104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9388" y="6381750"/>
            <a:ext cx="468312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46" name="Picture 18" descr="6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229225"/>
            <a:ext cx="251936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7" name="Group 19"/>
          <p:cNvGrpSpPr>
            <a:grpSpLocks/>
          </p:cNvGrpSpPr>
          <p:nvPr/>
        </p:nvGrpSpPr>
        <p:grpSpPr bwMode="auto">
          <a:xfrm>
            <a:off x="596900" y="981075"/>
            <a:ext cx="3722688" cy="3671888"/>
            <a:chOff x="376" y="618"/>
            <a:chExt cx="2345" cy="2313"/>
          </a:xfrm>
        </p:grpSpPr>
        <p:sp>
          <p:nvSpPr>
            <p:cNvPr id="1076" name="Rectangle 20"/>
            <p:cNvSpPr>
              <a:spLocks noChangeArrowheads="1"/>
            </p:cNvSpPr>
            <p:nvPr/>
          </p:nvSpPr>
          <p:spPr bwMode="auto">
            <a:xfrm>
              <a:off x="1156" y="618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0000CC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77" name="Rectangle 21"/>
            <p:cNvSpPr>
              <a:spLocks noChangeArrowheads="1"/>
            </p:cNvSpPr>
            <p:nvPr/>
          </p:nvSpPr>
          <p:spPr bwMode="auto">
            <a:xfrm>
              <a:off x="1156" y="1389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rgbClr val="33CC33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78" name="Rectangle 22"/>
            <p:cNvSpPr>
              <a:spLocks noChangeArrowheads="1"/>
            </p:cNvSpPr>
            <p:nvPr/>
          </p:nvSpPr>
          <p:spPr bwMode="auto">
            <a:xfrm>
              <a:off x="1927" y="618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FF0066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79" name="Rectangle 23"/>
            <p:cNvSpPr>
              <a:spLocks noChangeArrowheads="1"/>
            </p:cNvSpPr>
            <p:nvPr/>
          </p:nvSpPr>
          <p:spPr bwMode="auto">
            <a:xfrm>
              <a:off x="1927" y="1389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chemeClr val="accent2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80" name="Rectangle 24"/>
            <p:cNvSpPr>
              <a:spLocks noChangeArrowheads="1"/>
            </p:cNvSpPr>
            <p:nvPr/>
          </p:nvSpPr>
          <p:spPr bwMode="auto">
            <a:xfrm>
              <a:off x="385" y="1389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300" b="1" i="1">
                <a:solidFill>
                  <a:srgbClr val="006666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81" name="Rectangle 25"/>
            <p:cNvSpPr>
              <a:spLocks noChangeArrowheads="1"/>
            </p:cNvSpPr>
            <p:nvPr/>
          </p:nvSpPr>
          <p:spPr bwMode="auto">
            <a:xfrm>
              <a:off x="385" y="2160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chemeClr val="accent2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82" name="Rectangle 26"/>
            <p:cNvSpPr>
              <a:spLocks noChangeArrowheads="1"/>
            </p:cNvSpPr>
            <p:nvPr/>
          </p:nvSpPr>
          <p:spPr bwMode="auto">
            <a:xfrm>
              <a:off x="1156" y="2160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FF0066"/>
                </a:solidFill>
                <a:ea typeface="ＭＳ ゴシック"/>
                <a:cs typeface="ＭＳ ゴシック"/>
              </a:endParaRPr>
            </a:p>
          </p:txBody>
        </p:sp>
        <p:sp>
          <p:nvSpPr>
            <p:cNvPr id="1083" name="Rectangle 27"/>
            <p:cNvSpPr>
              <a:spLocks noChangeArrowheads="1"/>
            </p:cNvSpPr>
            <p:nvPr/>
          </p:nvSpPr>
          <p:spPr bwMode="auto">
            <a:xfrm>
              <a:off x="1927" y="2160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 i="1">
                <a:solidFill>
                  <a:srgbClr val="990000"/>
                </a:solidFill>
                <a:ea typeface="ＭＳ ゴシック"/>
                <a:cs typeface="ＭＳ ゴシック"/>
              </a:endParaRPr>
            </a:p>
          </p:txBody>
        </p:sp>
        <p:grpSp>
          <p:nvGrpSpPr>
            <p:cNvPr id="1084" name="Group 28"/>
            <p:cNvGrpSpPr>
              <a:grpSpLocks/>
            </p:cNvGrpSpPr>
            <p:nvPr/>
          </p:nvGrpSpPr>
          <p:grpSpPr bwMode="auto">
            <a:xfrm>
              <a:off x="385" y="618"/>
              <a:ext cx="771" cy="771"/>
              <a:chOff x="385" y="618"/>
              <a:chExt cx="771" cy="771"/>
            </a:xfrm>
          </p:grpSpPr>
          <p:sp>
            <p:nvSpPr>
              <p:cNvPr id="1085" name="Rectangle 29"/>
              <p:cNvSpPr>
                <a:spLocks noChangeArrowheads="1"/>
              </p:cNvSpPr>
              <p:nvPr/>
            </p:nvSpPr>
            <p:spPr bwMode="auto">
              <a:xfrm>
                <a:off x="385" y="618"/>
                <a:ext cx="771" cy="77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000" b="1" i="1">
                  <a:solidFill>
                    <a:srgbClr val="660033"/>
                  </a:solidFill>
                  <a:ea typeface="ＭＳ ゴシック"/>
                  <a:cs typeface="ＭＳ ゴシック"/>
                </a:endParaRPr>
              </a:p>
            </p:txBody>
          </p:sp>
          <p:graphicFrame>
            <p:nvGraphicFramePr>
              <p:cNvPr id="1043" name="Object 19"/>
              <p:cNvGraphicFramePr>
                <a:graphicFrameLocks noChangeAspect="1"/>
              </p:cNvGraphicFramePr>
              <p:nvPr/>
            </p:nvGraphicFramePr>
            <p:xfrm>
              <a:off x="448" y="709"/>
              <a:ext cx="627" cy="589"/>
            </p:xfrm>
            <a:graphic>
              <a:graphicData uri="http://schemas.openxmlformats.org/presentationml/2006/ole">
                <p:oleObj spid="_x0000_s1043" name="Формула" r:id="rId6" imgW="419040" imgH="393480" progId="Equation.3">
                  <p:embed/>
                </p:oleObj>
              </a:graphicData>
            </a:graphic>
          </p:graphicFrame>
        </p:grpSp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1308" y="709"/>
            <a:ext cx="492" cy="635"/>
          </p:xfrm>
          <a:graphic>
            <a:graphicData uri="http://schemas.openxmlformats.org/presentationml/2006/ole">
              <p:oleObj spid="_x0000_s1035" name="Формула" r:id="rId7" imgW="304560" imgH="393480" progId="Equation.3">
                <p:embed/>
              </p:oleObj>
            </a:graphicData>
          </a:graphic>
        </p:graphicFrame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2008" y="709"/>
            <a:ext cx="636" cy="635"/>
          </p:xfrm>
          <a:graphic>
            <a:graphicData uri="http://schemas.openxmlformats.org/presentationml/2006/ole">
              <p:oleObj spid="_x0000_s1036" name="Формула" r:id="rId8" imgW="393480" imgH="393480" progId="Equation.3">
                <p:embed/>
              </p:oleObj>
            </a:graphicData>
          </a:graphic>
        </p:graphicFrame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376" y="1434"/>
            <a:ext cx="770" cy="681"/>
          </p:xfrm>
          <a:graphic>
            <a:graphicData uri="http://schemas.openxmlformats.org/presentationml/2006/ole">
              <p:oleObj spid="_x0000_s1037" name="Формула" r:id="rId9" imgW="444240" imgH="393480" progId="Equation.3">
                <p:embed/>
              </p:oleObj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1119" y="1434"/>
            <a:ext cx="890" cy="642"/>
          </p:xfrm>
          <a:graphic>
            <a:graphicData uri="http://schemas.openxmlformats.org/presentationml/2006/ole">
              <p:oleObj spid="_x0000_s1038" name="Формула" r:id="rId10" imgW="545760" imgH="393480" progId="Equation.3">
                <p:embed/>
              </p:oleObj>
            </a:graphicData>
          </a:graphic>
        </p:graphicFrame>
        <p:graphicFrame>
          <p:nvGraphicFramePr>
            <p:cNvPr id="1039" name="Object 15"/>
            <p:cNvGraphicFramePr>
              <a:graphicFrameLocks noChangeAspect="1"/>
            </p:cNvGraphicFramePr>
            <p:nvPr/>
          </p:nvGraphicFramePr>
          <p:xfrm>
            <a:off x="1905" y="1434"/>
            <a:ext cx="816" cy="684"/>
          </p:xfrm>
          <a:graphic>
            <a:graphicData uri="http://schemas.openxmlformats.org/presentationml/2006/ole">
              <p:oleObj spid="_x0000_s1039" name="Формула" r:id="rId11" imgW="469800" imgH="393480" progId="Equation.3">
                <p:embed/>
              </p:oleObj>
            </a:graphicData>
          </a:graphic>
        </p:graphicFrame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489" y="2160"/>
            <a:ext cx="562" cy="726"/>
          </p:xfrm>
          <a:graphic>
            <a:graphicData uri="http://schemas.openxmlformats.org/presentationml/2006/ole">
              <p:oleObj spid="_x0000_s1040" name="Формула" r:id="rId12" imgW="304560" imgH="393480" progId="Equation.3">
                <p:embed/>
              </p:oleObj>
            </a:graphicData>
          </a:graphic>
        </p:graphicFrame>
        <p:graphicFrame>
          <p:nvGraphicFramePr>
            <p:cNvPr id="1041" name="Object 17"/>
            <p:cNvGraphicFramePr>
              <a:graphicFrameLocks noChangeAspect="1"/>
            </p:cNvGraphicFramePr>
            <p:nvPr/>
          </p:nvGraphicFramePr>
          <p:xfrm>
            <a:off x="1156" y="2226"/>
            <a:ext cx="771" cy="569"/>
          </p:xfrm>
          <a:graphic>
            <a:graphicData uri="http://schemas.openxmlformats.org/presentationml/2006/ole">
              <p:oleObj spid="_x0000_s1041" name="Формула" r:id="rId13" imgW="533160" imgH="393480" progId="Equation.3">
                <p:embed/>
              </p:oleObj>
            </a:graphicData>
          </a:graphic>
        </p:graphicFrame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1927" y="2259"/>
            <a:ext cx="726" cy="536"/>
          </p:xfrm>
          <a:graphic>
            <a:graphicData uri="http://schemas.openxmlformats.org/presentationml/2006/ole">
              <p:oleObj spid="_x0000_s1042" name="Формула" r:id="rId14" imgW="533160" imgH="393480" progId="Equation.3">
                <p:embed/>
              </p:oleObj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643438" y="2276475"/>
            <a:ext cx="360362" cy="1123950"/>
            <a:chOff x="2925" y="1361"/>
            <a:chExt cx="227" cy="708"/>
          </a:xfrm>
        </p:grpSpPr>
        <p:sp>
          <p:nvSpPr>
            <p:cNvPr id="1075" name="AutoShape 40"/>
            <p:cNvSpPr>
              <a:spLocks noChangeArrowheads="1"/>
            </p:cNvSpPr>
            <p:nvPr/>
          </p:nvSpPr>
          <p:spPr bwMode="auto">
            <a:xfrm>
              <a:off x="2925" y="1752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2</a:t>
              </a:r>
            </a:p>
          </p:txBody>
        </p:sp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2973" y="1361"/>
            <a:ext cx="120" cy="224"/>
          </p:xfrm>
          <a:graphic>
            <a:graphicData uri="http://schemas.openxmlformats.org/presentationml/2006/ole">
              <p:oleObj spid="_x0000_s1034" name="Формула" r:id="rId15" imgW="88560" imgH="164880" progId="Equation.3">
                <p:embed/>
              </p:oleObj>
            </a:graphicData>
          </a:graphic>
        </p:graphicFrame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092950" y="3573463"/>
            <a:ext cx="409575" cy="1295400"/>
            <a:chOff x="4468" y="2251"/>
            <a:chExt cx="258" cy="816"/>
          </a:xfrm>
        </p:grpSpPr>
        <p:sp>
          <p:nvSpPr>
            <p:cNvPr id="1074" name="AutoShape 43"/>
            <p:cNvSpPr>
              <a:spLocks noChangeArrowheads="1"/>
            </p:cNvSpPr>
            <p:nvPr/>
          </p:nvSpPr>
          <p:spPr bwMode="auto">
            <a:xfrm>
              <a:off x="4468" y="2750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6</a:t>
              </a:r>
            </a:p>
          </p:txBody>
        </p:sp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4468" y="2251"/>
            <a:ext cx="258" cy="499"/>
          </p:xfrm>
          <a:graphic>
            <a:graphicData uri="http://schemas.openxmlformats.org/presentationml/2006/ole">
              <p:oleObj spid="_x0000_s1033" name="Формула" r:id="rId16" imgW="203040" imgH="393480" progId="Equation.3">
                <p:embed/>
              </p:oleObj>
            </a:graphicData>
          </a:graphic>
        </p:graphicFrame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549775" y="3429000"/>
            <a:ext cx="501650" cy="1439863"/>
            <a:chOff x="2866" y="2160"/>
            <a:chExt cx="316" cy="907"/>
          </a:xfrm>
        </p:grpSpPr>
        <p:sp>
          <p:nvSpPr>
            <p:cNvPr id="1073" name="AutoShape 46"/>
            <p:cNvSpPr>
              <a:spLocks noChangeArrowheads="1"/>
            </p:cNvSpPr>
            <p:nvPr/>
          </p:nvSpPr>
          <p:spPr bwMode="auto">
            <a:xfrm>
              <a:off x="2925" y="2750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3</a:t>
              </a: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2866" y="2160"/>
            <a:ext cx="316" cy="544"/>
          </p:xfrm>
          <a:graphic>
            <a:graphicData uri="http://schemas.openxmlformats.org/presentationml/2006/ole">
              <p:oleObj spid="_x0000_s1032" name="Формула" r:id="rId17" imgW="228600" imgH="393480" progId="Equation.3">
                <p:embed/>
              </p:oleObj>
            </a:graphicData>
          </a:graphic>
        </p:graphicFrame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491038" y="620713"/>
            <a:ext cx="612775" cy="1295400"/>
            <a:chOff x="2829" y="391"/>
            <a:chExt cx="386" cy="816"/>
          </a:xfrm>
        </p:grpSpPr>
        <p:sp>
          <p:nvSpPr>
            <p:cNvPr id="1072" name="AutoShape 49"/>
            <p:cNvSpPr>
              <a:spLocks noChangeArrowheads="1"/>
            </p:cNvSpPr>
            <p:nvPr/>
          </p:nvSpPr>
          <p:spPr bwMode="auto">
            <a:xfrm>
              <a:off x="2925" y="890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1</a:t>
              </a:r>
            </a:p>
          </p:txBody>
        </p: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2829" y="391"/>
            <a:ext cx="386" cy="499"/>
          </p:xfrm>
          <a:graphic>
            <a:graphicData uri="http://schemas.openxmlformats.org/presentationml/2006/ole">
              <p:oleObj spid="_x0000_s1031" name="Формула" r:id="rId18" imgW="304560" imgH="393480" progId="Equation.3">
                <p:embed/>
              </p:oleObj>
            </a:graphicData>
          </a:graphic>
        </p:graphicFrame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948488" y="2276475"/>
            <a:ext cx="587375" cy="1296988"/>
            <a:chOff x="4377" y="1434"/>
            <a:chExt cx="370" cy="817"/>
          </a:xfrm>
        </p:grpSpPr>
        <p:sp>
          <p:nvSpPr>
            <p:cNvPr id="1071" name="AutoShape 52"/>
            <p:cNvSpPr>
              <a:spLocks noChangeArrowheads="1"/>
            </p:cNvSpPr>
            <p:nvPr/>
          </p:nvSpPr>
          <p:spPr bwMode="auto">
            <a:xfrm>
              <a:off x="4468" y="1934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5</a:t>
              </a: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4377" y="1434"/>
            <a:ext cx="370" cy="499"/>
          </p:xfrm>
          <a:graphic>
            <a:graphicData uri="http://schemas.openxmlformats.org/presentationml/2006/ole">
              <p:oleObj spid="_x0000_s1030" name="Формула" r:id="rId19" imgW="291960" imgH="393480" progId="Equation.3">
                <p:embed/>
              </p:oleObj>
            </a:graphicData>
          </a:graphic>
        </p:graphicFrame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999288" y="765175"/>
            <a:ext cx="460375" cy="1295400"/>
            <a:chOff x="4409" y="482"/>
            <a:chExt cx="290" cy="816"/>
          </a:xfrm>
        </p:grpSpPr>
        <p:sp>
          <p:nvSpPr>
            <p:cNvPr id="1070" name="AutoShape 55"/>
            <p:cNvSpPr>
              <a:spLocks noChangeArrowheads="1"/>
            </p:cNvSpPr>
            <p:nvPr/>
          </p:nvSpPr>
          <p:spPr bwMode="auto">
            <a:xfrm>
              <a:off x="4468" y="981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4</a:t>
              </a:r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4409" y="482"/>
            <a:ext cx="290" cy="499"/>
          </p:xfrm>
          <a:graphic>
            <a:graphicData uri="http://schemas.openxmlformats.org/presentationml/2006/ole">
              <p:oleObj spid="_x0000_s1029" name="Формула" r:id="rId20" imgW="228600" imgH="393480" progId="Equation.3">
                <p:embed/>
              </p:oleObj>
            </a:graphicData>
          </a:graphic>
        </p:graphicFrame>
      </p:grpSp>
      <p:pic>
        <p:nvPicPr>
          <p:cNvPr id="12345" name="Picture 57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292725" y="836613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6" name="Picture 58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291138" y="2205038"/>
            <a:ext cx="1238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7" name="Picture 59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364163" y="3644900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8" name="Picture 60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427538" y="5629275"/>
            <a:ext cx="1219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" name="Picture 61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084888" y="5629275"/>
            <a:ext cx="1238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0" name="Picture 62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596188" y="5648325"/>
            <a:ext cx="12382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1" name="Picture 63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740650" y="687388"/>
            <a:ext cx="1247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2" name="Picture 64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759700" y="2286000"/>
            <a:ext cx="1219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3" name="Picture 65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7740650" y="3573463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6372225" y="5013325"/>
            <a:ext cx="936625" cy="863600"/>
            <a:chOff x="4014" y="3158"/>
            <a:chExt cx="590" cy="544"/>
          </a:xfrm>
        </p:grpSpPr>
        <p:sp>
          <p:nvSpPr>
            <p:cNvPr id="1069" name="AutoShape 67"/>
            <p:cNvSpPr>
              <a:spLocks noChangeArrowheads="1"/>
            </p:cNvSpPr>
            <p:nvPr/>
          </p:nvSpPr>
          <p:spPr bwMode="auto">
            <a:xfrm>
              <a:off x="4377" y="3203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8</a:t>
              </a: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014" y="3158"/>
            <a:ext cx="316" cy="544"/>
          </p:xfrm>
          <a:graphic>
            <a:graphicData uri="http://schemas.openxmlformats.org/presentationml/2006/ole">
              <p:oleObj spid="_x0000_s1028" name="Формула" r:id="rId30" imgW="228600" imgH="393480" progId="Equation.3">
                <p:embed/>
              </p:oleObj>
            </a:graphicData>
          </a:graphic>
        </p:graphicFrame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7880350" y="4941888"/>
            <a:ext cx="1084263" cy="792162"/>
            <a:chOff x="4964" y="3113"/>
            <a:chExt cx="683" cy="499"/>
          </a:xfrm>
        </p:grpSpPr>
        <p:sp>
          <p:nvSpPr>
            <p:cNvPr id="1068" name="AutoShape 70"/>
            <p:cNvSpPr>
              <a:spLocks noChangeArrowheads="1"/>
            </p:cNvSpPr>
            <p:nvPr/>
          </p:nvSpPr>
          <p:spPr bwMode="auto">
            <a:xfrm>
              <a:off x="5420" y="3203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9</a:t>
              </a: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4964" y="3113"/>
            <a:ext cx="193" cy="499"/>
          </p:xfrm>
          <a:graphic>
            <a:graphicData uri="http://schemas.openxmlformats.org/presentationml/2006/ole">
              <p:oleObj spid="_x0000_s1027" name="Формула" r:id="rId31" imgW="152280" imgH="393480" progId="Equation.3">
                <p:embed/>
              </p:oleObj>
            </a:graphicData>
          </a:graphic>
        </p:graphicFrame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4692650" y="4868863"/>
            <a:ext cx="958850" cy="936625"/>
            <a:chOff x="3000" y="3067"/>
            <a:chExt cx="561" cy="453"/>
          </a:xfrm>
        </p:grpSpPr>
        <p:sp>
          <p:nvSpPr>
            <p:cNvPr id="1067" name="AutoShape 73"/>
            <p:cNvSpPr>
              <a:spLocks noChangeArrowheads="1"/>
            </p:cNvSpPr>
            <p:nvPr/>
          </p:nvSpPr>
          <p:spPr bwMode="auto">
            <a:xfrm>
              <a:off x="3334" y="3203"/>
              <a:ext cx="227" cy="31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solidFill>
                    <a:srgbClr val="990000"/>
                  </a:solidFill>
                  <a:ea typeface="ＭＳ ゴシック"/>
                  <a:cs typeface="ＭＳ ゴシック"/>
                </a:rPr>
                <a:t>7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000" y="3067"/>
            <a:ext cx="262" cy="453"/>
          </p:xfrm>
          <a:graphic>
            <a:graphicData uri="http://schemas.openxmlformats.org/presentationml/2006/ole">
              <p:oleObj spid="_x0000_s1026" name="Формула" r:id="rId32" imgW="228600" imgH="393480" progId="Equation.3">
                <p:embed/>
              </p:oleObj>
            </a:graphicData>
          </a:graphic>
        </p:graphicFrame>
      </p:grp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1042988" y="4652963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>
                <a:latin typeface="Century" pitchFamily="18" charset="0"/>
                <a:ea typeface="ＭＳ ゴシック"/>
                <a:cs typeface="ＭＳ ゴシック"/>
              </a:rPr>
              <a:t>1.            2.           3.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9017E-7 C -0.00157 -0.0104 -0.00243 -0.0245 -0.00799 -0.0319 C -0.01129 -0.04531 -0.02101 -0.04786 -0.03039 -0.05086 C -0.03612 -0.05618 -0.03698 -0.06266 -0.04289 -0.06774 C -0.04584 -0.07976 -0.04323 -0.07213 -0.054 -0.0867 C -0.05955 -0.0941 -0.0632 -0.10173 -0.06997 -0.10797 C -0.07726 -0.12254 -0.08889 -0.13248 -0.09844 -0.14381 C -0.1007 -0.14635 -0.10261 -0.14982 -0.10487 -0.15237 C -0.11007 -0.15815 -0.1165 -0.16231 -0.12066 -0.16924 C -0.12414 -0.17456 -0.12639 -0.17919 -0.13021 -0.18404 C -0.13299 -0.19445 -0.14063 -0.20948 -0.14757 -0.21572 C -0.15139 -0.23121 -0.14584 -0.21271 -0.15417 -0.22635 C -0.15504 -0.22797 -0.15452 -0.23098 -0.15556 -0.2326 C -0.15677 -0.23445 -0.15903 -0.23514 -0.16025 -0.23676 C -0.17223 -0.24948 -0.18716 -0.25572 -0.20157 -0.26219 C -0.20261 -0.26427 -0.2033 -0.26728 -0.20469 -0.26867 C -0.2066 -0.27029 -0.20903 -0.26959 -0.21112 -0.27075 C -0.23073 -0.28092 -0.21233 -0.27422 -0.22691 -0.27907 C -0.2316 -0.28508 -0.23368 -0.29202 -0.23802 -0.29826 C -0.2415 -0.31237 -0.25122 -0.32346 -0.25712 -0.33618 C -0.26337 -0.34959 -0.25695 -0.34057 -0.26355 -0.3489 C -0.26667 -0.36138 -0.27223 -0.37271 -0.27622 -0.38474 C -0.28802 -0.42057 -0.28125 -0.39884 -0.28577 -0.41872 C -0.28681 -0.42289 -0.28698 -0.42774 -0.28889 -0.43144 C -0.29393 -0.44138 -0.2915 -0.43537 -0.29514 -0.4504 C -0.29809 -0.46266 -0.30105 -0.47329 -0.30625 -0.48416 C -0.30868 -0.48924 -0.31424 -0.49896 -0.31424 -0.49896 C -0.31632 -0.51052 -0.32483 -0.5267 -0.33021 -0.53711 C -0.33438 -0.55398 -0.3441 -0.56485 -0.3507 -0.57942 C -0.35139 -0.58081 -0.35834 -0.59953 -0.36025 -0.60462 C -0.36094 -0.60647 -0.3625 -0.60739 -0.36355 -0.60901 C -0.37396 -0.62635 -0.38716 -0.64185 -0.40313 -0.64901 C -0.41164 -0.65664 -0.42327 -0.66173 -0.43334 -0.66381 C -0.45799 -0.67468 -0.48559 -0.66404 -0.51112 -0.67237 C -0.51389 -0.67491 -0.51615 -0.67861 -0.5191 -0.68069 C -0.5283 -0.68693 -0.53924 -0.68763 -0.54914 -0.68924 C -0.55487 -0.69179 -0.56094 -0.69294 -0.56667 -0.69549 C -0.56927 -0.69479 -0.57205 -0.69456 -0.57466 -0.69341 C -0.58716 -0.68739 -0.57205 -0.69063 -0.58403 -0.68716 C -0.59063 -0.68531 -0.59705 -0.68716 -0.6 -0.67861 " pathEditMode="relative" rAng="0" ptsTypes="fffffffffffffffffffffffffffffffffffffffA">
                                      <p:cBhvr>
                                        <p:cTn id="17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89017E-7 C -0.01874 0.01642 -0.03992 0.02659 -0.0618 0.03376 C -0.06753 0.03862 -0.06961 0.0407 -0.07621 0.03792 C -0.09513 0.02104 -0.12412 0.02405 -0.14444 0.02312 C -0.15468 0.0185 -0.14461 0.02497 -0.15069 0.0148 C -0.1519 0.01272 -0.15399 0.01179 -0.15555 0.01041 C -0.16544 -0.00948 -0.15069 0.01942 -0.16353 -0.00231 C -0.17065 -0.01433 -0.17065 -0.0178 -0.17933 -0.02543 C -0.18315 -0.04138 -0.17725 -0.02011 -0.18732 -0.04023 C -0.18992 -0.04555 -0.19062 -0.05225 -0.19357 -0.05711 C -0.19565 -0.06058 -0.19791 -0.06404 -0.19999 -0.06774 C -0.20537 -0.07722 -0.20867 -0.08878 -0.21267 -0.09942 C -0.21336 -0.1015 -0.21319 -0.10404 -0.21423 -0.10589 C -0.21562 -0.10821 -0.22395 -0.11306 -0.22534 -0.11422 C -0.23142 -0.11884 -0.23246 -0.12254 -0.23958 -0.12485 C -0.2427 -0.12763 -0.246 -0.1304 -0.24912 -0.13318 C -0.25034 -0.13433 -0.25103 -0.13664 -0.25242 -0.13757 C -0.26076 -0.14335 -0.27308 -0.14543 -0.28246 -0.14797 C -0.29426 -0.15121 -0.30607 -0.15745 -0.31735 -0.16277 C -0.31892 -0.16347 -0.32083 -0.16393 -0.32222 -0.16508 C -0.32378 -0.16647 -0.32517 -0.16832 -0.3269 -0.16925 C -0.33159 -0.17156 -0.33662 -0.17156 -0.34131 -0.17341 C -0.34774 -0.17595 -0.34999 -0.17734 -0.35555 -0.17988 C -0.35711 -0.18058 -0.36024 -0.18196 -0.36024 -0.18196 C -0.37725 -0.17965 -0.37083 -0.17988 -0.37933 -0.17988 " pathEditMode="relative" ptsTypes="ffffffffffffffffffffffffA">
                                      <p:cBhvr>
                                        <p:cTn id="25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555 C -0.00816 0.00185 -0.01684 0.00115 -0.02535 -0.0007 C -0.02848 -0.00208 -0.03178 -0.0037 -0.0349 -0.00509 C -0.03646 -0.00578 -0.03976 -0.00717 -0.03976 -0.00694 C -0.04636 -0.01387 -0.0533 -0.01688 -0.06025 -0.02197 C -0.06355 -0.02451 -0.06667 -0.02752 -0.0698 -0.03029 C -0.07136 -0.03168 -0.07466 -0.03468 -0.07466 -0.03445 C -0.07865 -0.04278 -0.0849 -0.04509 -0.09046 -0.05156 C -0.09705 -0.05919 -0.10296 -0.06728 -0.10955 -0.07468 C -0.11789 -0.08416 -0.12119 -0.09827 -0.13021 -0.10659 C -0.13612 -0.11838 -0.14445 -0.1237 -0.15087 -0.13387 C -0.16337 -0.15376 -0.17275 -0.1822 -0.18889 -0.19746 C -0.19271 -0.20786 -0.1974 -0.21411 -0.20313 -0.22266 C -0.21667 -0.24324 -0.2316 -0.2622 -0.24601 -0.28185 C -0.24705 -0.28324 -0.24844 -0.28439 -0.24914 -0.28624 C -0.25018 -0.28902 -0.25087 -0.29226 -0.25244 -0.29457 C -0.26007 -0.30636 -0.26962 -0.31098 -0.27778 -0.32 C -0.28577 -0.32879 -0.27882 -0.32439 -0.28733 -0.32856 C -0.28941 -0.33064 -0.29132 -0.33318 -0.29358 -0.3348 C -0.29514 -0.33596 -0.29705 -0.33549 -0.29844 -0.33688 C -0.30087 -0.33919 -0.30226 -0.34312 -0.30469 -0.34543 C -0.30869 -0.3489 -0.31372 -0.35006 -0.31754 -0.35376 C -0.33056 -0.36624 -0.32466 -0.36162 -0.3349 -0.36856 C -0.33907 -0.37434 -0.34358 -0.37665 -0.34914 -0.37919 C -0.36684 -0.39653 -0.38924 -0.39792 -0.40955 -0.40671 C -0.49462 -0.40486 -0.50955 -0.44601 -0.50955 -0.38127 " pathEditMode="relative" rAng="0" ptsTypes="fffffffffffffffffffffffffA">
                                      <p:cBhvr>
                                        <p:cTn id="33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0648 C -0.02205 -0.00347 -0.02951 -0.01227 -0.03733 -0.02106 C -0.03889 -0.02222 -0.03924 -0.02431 -0.0408 -0.02523 C -0.04392 -0.02755 -0.04826 -0.02801 -0.05174 -0.02963 C -0.06129 -0.03981 -0.07205 -0.04768 -0.08229 -0.05694 C -0.08663 -0.06042 -0.08924 -0.06597 -0.09323 -0.06968 C -0.09653 -0.07292 -0.10069 -0.07546 -0.10382 -0.07824 C -0.11181 -0.09722 -0.12604 -0.10833 -0.13767 -0.12245 C -0.1533 -0.14097 -0.13715 -0.12662 -0.15313 -0.13935 C -0.15868 -0.15093 -0.16754 -0.15972 -0.17448 -0.16898 C -0.1934 -0.19236 -0.20851 -0.20972 -0.23455 -0.21551 C -0.25 -0.2287 -0.23299 -0.21574 -0.25469 -0.22616 C -0.26892 -0.2331 -0.28073 -0.24583 -0.29601 -0.24931 C -0.30955 -0.25718 -0.325 -0.26643 -0.33941 -0.2706 C -0.3625 -0.27778 -0.38767 -0.27454 -0.41163 -0.27685 C -0.43385 -0.27523 -0.45556 -0.27245 -0.47778 -0.2706 C -0.48247 -0.26435 -0.48854 -0.25671 -0.49479 -0.2537 C -0.49774 -0.25231 -0.50104 -0.25069 -0.50399 -0.24931 C -0.50556 -0.24861 -0.50851 -0.24722 -0.50851 -0.24699 C -0.51476 -0.23426 -0.50764 -0.24606 -0.51632 -0.23889 C -0.52031 -0.23542 -0.52257 -0.22778 -0.52396 -0.22199 C -0.52396 -0.22106 -0.5217 -0.20903 -0.52083 -0.20718 C -0.52014 -0.20532 -0.5191 -0.20185 -0.51788 -0.20278 C -0.51649 -0.2037 -0.51788 -0.20718 -0.51788 -0.20926 " pathEditMode="relative" rAng="0" ptsTypes="fffffffffffffffffffffffA">
                                      <p:cBhvr>
                                        <p:cTn id="41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24855E-7 C -0.01007 -0.01989 -0.02639 -0.02127 -0.04288 -0.02312 C -0.06458 -0.03376 -0.0967 -0.0363 -0.11892 -0.03792 C -0.15399 -0.04416 -0.18854 -0.04555 -0.22379 -0.04856 C -0.25694 -0.04717 -0.26962 -0.04624 -0.2967 -0.04023 C -0.30556 -0.03607 -0.31476 -0.03515 -0.32379 -0.03168 C -0.33542 -0.02728 -0.34583 -0.02174 -0.35712 -0.01688 C -0.36372 -0.0111 -0.36372 -0.00578 -0.36823 0.00208 C -0.37049 0.00601 -0.37622 0.01272 -0.37622 0.01272 C -0.37813 0.02035 -0.37899 0.02682 -0.38247 0.03376 C -0.38629 0.05433 -0.38629 0.07445 -0.38889 0.09526 C -0.38993 0.11491 -0.39635 0.1489 -0.38733 0.16693 C -0.38681 0.1748 -0.38733 0.18289 -0.38559 0.19029 C -0.38056 0.21225 -0.3809 0.18705 -0.3809 0.19653 " pathEditMode="relative" ptsTypes="fffffffffffffA">
                                      <p:cBhvr>
                                        <p:cTn id="49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0485 C -0.01718 0.003 -0.02517 -0.00139 -0.03454 -0.0037 C -0.04548 -0.00625 -0.05677 -0.0081 -0.06788 -0.00995 C -0.1592 -0.04902 -0.26284 -0.03584 -0.35677 -0.03954 C -0.40381 -0.03885 -0.46475 -0.07977 -0.49809 -0.03538 C -0.51076 -0.0185 -0.49861 -0.02521 -0.5092 -0.02058 C -0.51302 -0.01318 -0.51041 -0.01434 -0.51562 -0.01434 " pathEditMode="relative" rAng="0" ptsTypes="ffffffA">
                                      <p:cBhvr>
                                        <p:cTn id="57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3699E-6 C -0.01007 -0.0044 0.00139 -0.00047 -0.01424 3.23699E-6 C -0.05608 0.00138 -0.09792 0.00138 -0.13976 0.00208 C -0.17795 0.00925 -0.21701 0.00578 -0.25556 0.0104 C -0.2691 0.01711 -0.2842 0.01595 -0.29861 0.01688 C -0.3217 0.01595 -0.34566 0.01988 -0.3684 0.01271 C -0.37049 0.01202 -0.3724 0.00925 -0.37465 0.00832 C -0.38437 0.00462 -0.39375 0.0037 -0.40312 -0.00208 C -0.41493 -0.00925 -0.42743 -0.0222 -0.43976 -0.02752 C -0.44774 -0.03469 -0.4533 -0.04162 -0.46024 -0.05087 C -0.46181 -0.05295 -0.4651 -0.05711 -0.4651 -0.05688 C -0.47187 -0.07584 -0.48628 -0.08324 -0.49687 -0.09734 C -0.49931 -0.10058 -0.50069 -0.10474 -0.50312 -0.10798 C -0.50781 -0.11422 -0.51406 -0.11931 -0.5191 -0.12486 C -0.53003 -0.13711 -0.54045 -0.15029 -0.5526 -0.1607 C -0.56667 -0.18659 -0.54878 -0.1563 -0.56198 -0.17341 C -0.56788 -0.18127 -0.56788 -0.19099 -0.57622 -0.19445 C -0.58351 -0.21457 -0.59306 -0.2081 -0.60642 -0.21989 C -0.61302 -0.22567 -0.60937 -0.22336 -0.61753 -0.22636 C -0.62812 -0.23492 -0.63958 -0.24278 -0.65087 -0.24948 C -0.65868 -0.25411 -0.66476 -0.25434 -0.67309 -0.25804 C -0.68264 -0.2622 -0.68993 -0.26659 -0.7 -0.26844 C -0.71042 -0.28301 -0.74444 -0.27908 -0.74444 -0.27885 C -0.75365 -0.28509 -0.75035 -0.28555 -0.75556 -0.29596 C -0.75747 -0.30359 -0.75781 -0.31191 -0.76024 -0.31931 C -0.76389 -0.33041 -0.76354 -0.31931 -0.76354 -0.32555 " pathEditMode="relative" rAng="0" ptsTypes="fffffffffffffffffffffffffA">
                                      <p:cBhvr>
                                        <p:cTn id="65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4092 C -0.03889 0.04439 -0.07275 0.04716 -0.1066 0.05156 C -0.11875 0.05549 -0.13073 0.05803 -0.14323 0.05988 C -0.15903 0.06566 -0.17483 0.07052 -0.1908 0.07468 C -0.20434 0.08208 -0.21823 0.08693 -0.23229 0.09179 C -0.23438 0.09248 -0.23629 0.09526 -0.23837 0.09595 C -0.25851 0.10312 -0.28038 0.10358 -0.30035 0.11075 C -0.32795 0.12069 -0.35556 0.13271 -0.38282 0.1445 C -0.38976 0.14751 -0.39653 0.15422 -0.40348 0.15722 C -0.41233 0.16115 -0.42292 0.16554 -0.43212 0.16786 C -0.44896 0.18265 -0.46719 0.18936 -0.48611 0.19745 C -0.50712 0.20647 -0.52813 0.21711 -0.54948 0.22497 C -0.55538 0.2363 -0.55834 0.23884 -0.56545 0.24809 C -0.56719 0.25549 -0.57101 0.25895 -0.575 0.26497 C -0.57743 0.26867 -0.58282 0.2756 -0.58282 0.27583 C -0.58594 0.28809 -0.59532 0.29202 -0.60191 0.30104 C -0.61025 0.31237 -0.60243 0.30751 -0.61146 0.31121 C -0.61893 0.31838 -0.61545 0.31468 -0.62413 0.32624 C -0.62518 0.32763 -0.62726 0.33063 -0.62726 0.33086 C -0.63143 0.34751 -0.625 0.32739 -0.63368 0.33895 C -0.6349 0.34057 -0.6342 0.34358 -0.63525 0.34543 C -0.63646 0.34751 -0.63837 0.3482 -0.63993 0.34959 C -0.64341 0.3563 -0.64757 0.35976 -0.65104 0.36647 C -0.64966 0.37803 -0.64479 0.39075 -0.64479 0.40254 C -0.64479 0.40416 -0.64584 0.39953 -0.64636 0.39815 " pathEditMode="relative" rAng="0" ptsTypes="ffffffffffffffffffffffffA">
                                      <p:cBhvr>
                                        <p:cTn id="73" dur="1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35838E-7 C -0.00937 -0.01248 -0.0191 -0.01179 -0.03177 -0.01479 C -0.03663 -0.01595 -0.04601 -0.01919 -0.04601 -0.01919 C -0.05226 -0.02474 -0.05712 -0.02959 -0.06354 -0.03398 C -0.06858 -0.03745 -0.07066 -0.04184 -0.07621 -0.04439 C -0.07726 -0.04578 -0.07812 -0.04763 -0.07934 -0.04878 C -0.08073 -0.04994 -0.08281 -0.04947 -0.0842 -0.05086 C -0.08576 -0.05248 -0.08611 -0.05526 -0.08733 -0.05711 C -0.08871 -0.05942 -0.0908 -0.06127 -0.09219 -0.06358 C -0.09444 -0.06751 -0.09844 -0.07606 -0.09844 -0.07606 C -0.10243 -0.09294 -0.10365 -0.11098 -0.10955 -0.12693 C -0.1125 -0.15167 -0.11233 -0.19537 -0.12222 -0.21572 C -0.12274 -0.21849 -0.12274 -0.2215 -0.12378 -0.22404 C -0.12604 -0.22936 -0.13177 -0.23884 -0.13177 -0.23884 C -0.1342 -0.24878 -0.13559 -0.25595 -0.13976 -0.26427 C -0.14028 -0.26843 -0.14097 -0.27283 -0.14132 -0.27699 C -0.14201 -0.28693 -0.14184 -0.29687 -0.14288 -0.30658 C -0.1434 -0.31098 -0.14496 -0.31514 -0.14601 -0.3193 C -0.14653 -0.32138 -0.14774 -0.32554 -0.14774 -0.32554 " pathEditMode="relative" ptsTypes="ffffffffffffffffffA">
                                      <p:cBhvr>
                                        <p:cTn id="81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672</Words>
  <Application>Microsoft Office PowerPoint</Application>
  <PresentationFormat>Экран (4:3)</PresentationFormat>
  <Paragraphs>186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Monotype Corsiva</vt:lpstr>
      <vt:lpstr>ＭＳ ゴシック</vt:lpstr>
      <vt:lpstr>Century</vt:lpstr>
      <vt:lpstr>Times New Roman</vt:lpstr>
      <vt:lpstr>Symbol</vt:lpstr>
      <vt:lpstr>Оформление по умолчанию</vt:lpstr>
      <vt:lpstr>Microsoft Equation 3.0</vt:lpstr>
      <vt:lpstr>Слайд 1</vt:lpstr>
      <vt:lpstr>Слайд 2</vt:lpstr>
      <vt:lpstr>Наш маршрут</vt:lpstr>
      <vt:lpstr>Слайд 4</vt:lpstr>
      <vt:lpstr>Слайд 5</vt:lpstr>
      <vt:lpstr>Существует легенда о том, как прелестная девушка и её молодой спутник сотоварищи путешествовали по хребту ЧАНДАЛАЗ. Случилось так, что девушка потерялась, и компания не смогла ее найти. И теперь, путешествуя по ЧАНДАЛАЗУ и оставаясь на ночевку в этом великолепии, путники предпочитают укладываться в палатке головой к выходу. Ибо боятся они, что тот юноша, потерявший в этих краях свою надежду и любовь, ночью вытянет путника из палатки, дабы в очередной раз разочароваться в облике спящего… </vt:lpstr>
      <vt:lpstr>Слайд 7</vt:lpstr>
      <vt:lpstr>Ответ:</vt:lpstr>
      <vt:lpstr>Слайд 9</vt:lpstr>
      <vt:lpstr>Решите уравнения и вы узнаете, какое растение является жемчужиной Приморского края </vt:lpstr>
      <vt:lpstr>Решите уравнения и вы узнаете, какое растение является жемчужиной Приморского края </vt:lpstr>
      <vt:lpstr>Решите уравнения и вы узнаете, какое растение является жемчужиной Приморского края .</vt:lpstr>
      <vt:lpstr>Решите уравнения и вы узнаете, какое растение является жемчужиной Приморского края .</vt:lpstr>
      <vt:lpstr>Слайд 14</vt:lpstr>
      <vt:lpstr>Слайд 15</vt:lpstr>
      <vt:lpstr>Слайд 16</vt:lpstr>
      <vt:lpstr>Слайд 17</vt:lpstr>
      <vt:lpstr>Решаем самостоятельно Кто является первооткрывателем бухты Находка</vt:lpstr>
      <vt:lpstr>Слайд 19</vt:lpstr>
      <vt:lpstr>Слайд 20</vt:lpstr>
      <vt:lpstr>Слайд 21</vt:lpstr>
      <vt:lpstr>Слайд 22</vt:lpstr>
      <vt:lpstr>Слайд 23</vt:lpstr>
      <vt:lpstr>Источники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Комарова</dc:creator>
  <cp:lastModifiedBy>Tata</cp:lastModifiedBy>
  <cp:revision>98</cp:revision>
  <dcterms:created xsi:type="dcterms:W3CDTF">2010-09-25T13:14:53Z</dcterms:created>
  <dcterms:modified xsi:type="dcterms:W3CDTF">2014-04-30T21:37:48Z</dcterms:modified>
</cp:coreProperties>
</file>