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11" r:id="rId2"/>
    <p:sldMasterId id="2147483723" r:id="rId3"/>
    <p:sldMasterId id="2147483778" r:id="rId4"/>
  </p:sldMasterIdLst>
  <p:notesMasterIdLst>
    <p:notesMasterId r:id="rId32"/>
  </p:notesMasterIdLst>
  <p:sldIdLst>
    <p:sldId id="285" r:id="rId5"/>
    <p:sldId id="277" r:id="rId6"/>
    <p:sldId id="278" r:id="rId7"/>
    <p:sldId id="257" r:id="rId8"/>
    <p:sldId id="258" r:id="rId9"/>
    <p:sldId id="259" r:id="rId10"/>
    <p:sldId id="256" r:id="rId11"/>
    <p:sldId id="260" r:id="rId12"/>
    <p:sldId id="262" r:id="rId13"/>
    <p:sldId id="265" r:id="rId14"/>
    <p:sldId id="263" r:id="rId15"/>
    <p:sldId id="269" r:id="rId16"/>
    <p:sldId id="270" r:id="rId17"/>
    <p:sldId id="266" r:id="rId18"/>
    <p:sldId id="267" r:id="rId19"/>
    <p:sldId id="272" r:id="rId20"/>
    <p:sldId id="273" r:id="rId21"/>
    <p:sldId id="284" r:id="rId22"/>
    <p:sldId id="282" r:id="rId23"/>
    <p:sldId id="274" r:id="rId24"/>
    <p:sldId id="280" r:id="rId25"/>
    <p:sldId id="275" r:id="rId26"/>
    <p:sldId id="283" r:id="rId27"/>
    <p:sldId id="276" r:id="rId28"/>
    <p:sldId id="279" r:id="rId29"/>
    <p:sldId id="268" r:id="rId30"/>
    <p:sldId id="281" r:id="rId31"/>
  </p:sldIdLst>
  <p:sldSz cx="9144000" cy="6858000" type="screen4x3"/>
  <p:notesSz cx="6858000" cy="9144000"/>
  <p:custDataLst>
    <p:tags r:id="rId33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25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1" d="100"/>
        <a:sy n="61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879AD3D2-0E59-413F-BF8B-B8FB6B347E1E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6355EA0A-AA4D-4D5E-A1E4-5AD02B7B55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B572F29-A8FD-45E3-A6F6-6D77F8C976A9}" type="slidenum">
              <a:rPr lang="ru-RU" smtClean="0">
                <a:solidFill>
                  <a:srgbClr val="000000"/>
                </a:solidFill>
                <a:cs typeface="Arial" pitchFamily="34" charset="0"/>
              </a:rPr>
              <a:pPr/>
              <a:t>21</a:t>
            </a:fld>
            <a:endParaRPr lang="ru-RU" smtClean="0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94D4D-61EF-47F3-8231-0D1138ABB5BA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82C4D-3144-4325-8811-8E6FD46931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E951C-9F1F-4D8C-84F1-8D5F9FB7FECC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B7C02-2ECA-46AE-A2BC-9AB3B61B31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218B7-0752-4038-8961-D56F0AA7433B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7E37C-829C-41C1-929D-47EE69156D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CAEEFFC-DE94-4272-B9A2-10546B7709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53E49-0341-47BB-BC22-49BCBDDD0C1E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21ACB-B03C-4088-96F0-3401ACCD3B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F21AE-A49B-4E3A-A833-C5D9664A9117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DE73F-7935-4C0B-ABE5-E16E1F1172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A376B-FEAB-4F96-B0F8-C8C4FE0E4B5B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9775E-6E45-47D4-8EFA-0336EB4084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98822-9583-4D98-8176-48859BB7C489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2B71B-59E0-4F48-8FD5-8258F64710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D0886-0C0B-4E3F-B4A2-10A7EC8CEB34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ED9E0-FC36-47D0-9723-9F02F69CF8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0BE84-3BB3-448C-AA27-385C95826ED9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14CF2-37D1-4250-A95D-BC13D18F33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11571-E846-4AFD-910F-59C2E7A6546F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079BC-EF1B-4CE8-BF7C-FC16224C0B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24571-91B3-4004-8AD1-8612472A1C59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1F06F-FEF7-4256-8771-1F68DBF078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EE7EC-0144-40A4-9559-D54CD985C552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1AF09-B2E6-4C41-AE03-F39020F86C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18B5F-D29B-4113-B662-02DCAD680905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53CAE-767B-4CC5-B646-B1035123A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5EC54-38A4-494F-9C7F-607CC381748C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74069-BB33-4F7D-9AD7-41B97BD7B4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959EC-22EF-45D5-9E27-91B4F6AB4A16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B5F6A-A4D4-4D74-82F9-7BD4F3834F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18A67-6868-4C99-9B89-32F98C824AC8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E3F8A-74DE-4F99-BC62-FA892D8B55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0EAA7-CA46-46D1-B367-C2D5B0B09D4E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0BEEC-3EFA-4CA4-91F7-736DD9BBFC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13754-A49F-4166-A386-1B6B0161DD4D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D5E8-4085-4348-A24C-A0BB2C628C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79C09-0C7C-4BED-BA3E-1C26D9856787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E8133-FE67-485E-BD9B-CB6FEF71CE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8C85D-4F56-45F1-82DF-DF93579FB65C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989BF-AC5B-47CF-95A5-8DF37113F5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C5839-BF09-4CD9-BF0C-86B6949DB495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034A4-F7C6-4A4E-9F06-FCB1882E5F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1DF0E-97F2-4D96-999C-4C1C0EB1816F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EE977-B7BA-4736-BBD9-C483D631D9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B7131-2FE3-45B1-B3C1-E4CB10F686C6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A8C6C-41E8-46A4-B33E-1F5948E5A2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0B727-4A2E-4B40-A2A0-6F47489FF773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7D4ED-4597-46A9-B0F3-2B87015B06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AB089-144A-4D52-A33C-FA75F4F9A216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32AF9-2DCA-43EA-BDE2-2573DE2B57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050DE-3A40-4A27-AC3D-5F2D83CFD744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C59FC-B1AB-47AB-BDCE-5301B6D3E6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C8A32-F98F-4AD7-9DDE-7A77BFD846FF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FE432-0471-47C4-9186-942C960CE0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fld id="{86074FC1-3668-425A-800E-CF6001204247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fld id="{03E42AF2-4B76-4A64-B5CD-28679CE722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fld id="{A9687F21-5C04-4BCE-91AC-87089048BAB8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fld id="{C9F4D587-41DC-4610-8DC4-52CF9B8737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fld id="{A0F883F2-09DF-4F51-8DE2-C83EB8FCEB9A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fld id="{3D279B6B-2865-4322-A689-0F6365E5C2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fld id="{7C9D366B-C706-486D-B110-9B3277B66A6E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fld id="{3D6F5FF0-B88E-40E5-BC84-6C2652CB56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fld id="{71F64DCD-2853-4C84-A0F6-28D08CBBE722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fld id="{D2E937DA-CF49-4F93-AB7B-34BFEE024F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99363-7191-4ABF-BBA5-0EC0D2617045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DA3A7-A724-4BF3-A783-A8DDA2C875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fld id="{C5957DC3-486E-4EAA-A63F-166958B76C30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fld id="{273D9B12-DB6E-41E9-BA9D-EB7BAC03F6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fld id="{BBAEFBE6-87F5-48C0-B812-67E670F62433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fld id="{331CFA0E-04D7-434C-AB87-25D76FE090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fld id="{A68C5E43-C907-4310-A98A-08D27F986035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fld id="{9823BD1D-B629-4C71-8B00-7F5195695A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fld id="{2F71AC77-3FED-45F1-A5EA-B518A1CBA79A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fld id="{2B64B738-24E2-4106-A14B-2E3ED406DB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fld id="{1AE52932-32F1-4284-A41B-654D832A1BA7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fld id="{C10C3B68-5355-4C67-8524-786E799F1E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fld id="{658D4AD6-FB91-41B6-8B43-3E9E11CEE69E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fld id="{90EFF262-AD99-4BE2-9AF3-0C19E13BD4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4864F-5910-4691-99BF-EB921C046F36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06728-142C-49A7-BB29-EA524A1B77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D70D2-6B75-473B-92B3-6B2B8E48C405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26397-E59B-4759-81D0-9B73151A91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393B2-2E71-4B41-B8EE-9DB2DEC7184B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69488-2E13-43F0-9321-9374ECF782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7ED31-9F88-44C5-85B1-12A52ABF7BB2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20E92-BFAB-40DD-AE8D-4BAFC8274A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2CFB4-DBD3-41E9-AA81-3E50A8D76E71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4AD94-0CDE-4A8D-8249-2D48B5D19E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03C263F-054F-4C9D-A5BA-7C30988198AF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816A554-4AE2-4C20-BB51-38B16A8546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5" r:id="rId1"/>
    <p:sldLayoutId id="2147484356" r:id="rId2"/>
    <p:sldLayoutId id="2147484357" r:id="rId3"/>
    <p:sldLayoutId id="2147484330" r:id="rId4"/>
    <p:sldLayoutId id="2147484358" r:id="rId5"/>
    <p:sldLayoutId id="2147484331" r:id="rId6"/>
    <p:sldLayoutId id="2147484359" r:id="rId7"/>
    <p:sldLayoutId id="2147484360" r:id="rId8"/>
    <p:sldLayoutId id="2147484361" r:id="rId9"/>
    <p:sldLayoutId id="2147484332" r:id="rId10"/>
    <p:sldLayoutId id="2147484362" r:id="rId11"/>
    <p:sldLayoutId id="2147484363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FC6C85C-28D6-4BEF-89D7-8AAAB8817BAB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F2671C-FD16-4077-97EA-BE02840319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42" r:id="rId10"/>
    <p:sldLayoutId id="214748434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E8A2FE-A811-486F-9CAE-90A4C7DF4813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CE6D94-CCAD-42EB-BE98-FEF8D7871E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4" r:id="rId1"/>
    <p:sldLayoutId id="2147484345" r:id="rId2"/>
    <p:sldLayoutId id="2147484346" r:id="rId3"/>
    <p:sldLayoutId id="2147484347" r:id="rId4"/>
    <p:sldLayoutId id="2147484348" r:id="rId5"/>
    <p:sldLayoutId id="2147484349" r:id="rId6"/>
    <p:sldLayoutId id="2147484350" r:id="rId7"/>
    <p:sldLayoutId id="2147484351" r:id="rId8"/>
    <p:sldLayoutId id="2147484352" r:id="rId9"/>
    <p:sldLayoutId id="2147484353" r:id="rId10"/>
    <p:sldLayoutId id="2147484354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28956BA9-2048-4932-AFDA-2C246113D62F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8AE90820-3161-41EE-83E5-A4FED779C2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4" r:id="rId1"/>
    <p:sldLayoutId id="2147484365" r:id="rId2"/>
    <p:sldLayoutId id="2147484366" r:id="rId3"/>
    <p:sldLayoutId id="2147484367" r:id="rId4"/>
    <p:sldLayoutId id="2147484368" r:id="rId5"/>
    <p:sldLayoutId id="2147484369" r:id="rId6"/>
    <p:sldLayoutId id="2147484370" r:id="rId7"/>
    <p:sldLayoutId id="2147484371" r:id="rId8"/>
    <p:sldLayoutId id="2147484372" r:id="rId9"/>
    <p:sldLayoutId id="2147484373" r:id="rId10"/>
    <p:sldLayoutId id="2147484374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files.school-collection.edu.ru/dlrstore/fc77f535-0c00-4871-b67c-fa2ecf567d46/9_115.swf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gif"/><Relationship Id="rId7" Type="http://schemas.openxmlformats.org/officeDocument/2006/relationships/image" Target="../media/image35.gif"/><Relationship Id="rId2" Type="http://schemas.openxmlformats.org/officeDocument/2006/relationships/slideLayout" Target="../slideLayouts/slideLayout19.xml"/><Relationship Id="rId1" Type="http://schemas.openxmlformats.org/officeDocument/2006/relationships/audio" Target="../media/audio1.wav"/><Relationship Id="rId6" Type="http://schemas.openxmlformats.org/officeDocument/2006/relationships/image" Target="../media/image34.gif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124744"/>
            <a:ext cx="8458200" cy="12223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Открытый урок по информатике в 10 классе (профиль – реальный)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288" y="3213100"/>
            <a:ext cx="8458200" cy="2232025"/>
          </a:xfrm>
        </p:spPr>
        <p:txBody>
          <a:bodyPr anchor="t"/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теоретический лицей им.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Должненко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г. Вулканешты.</a:t>
            </a:r>
          </a:p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учитель информатики Беспечная Светлана Константиновна</a:t>
            </a:r>
          </a:p>
          <a:p>
            <a:pPr algn="ctr"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дидактическая степень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5"/>
          <p:cNvSpPr>
            <a:spLocks noChangeArrowheads="1"/>
          </p:cNvSpPr>
          <p:nvPr/>
        </p:nvSpPr>
        <p:spPr bwMode="auto">
          <a:xfrm>
            <a:off x="304800" y="381000"/>
            <a:ext cx="8458200" cy="609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762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smtClean="0">
                <a:latin typeface="Algerian" pitchFamily="82" charset="0"/>
              </a:rPr>
              <a:t>В троичную систему счисления:</a:t>
            </a:r>
          </a:p>
        </p:txBody>
      </p:sp>
      <p:sp>
        <p:nvSpPr>
          <p:cNvPr id="10243" name="WordArt 3"/>
          <p:cNvSpPr>
            <a:spLocks noChangeArrowheads="1" noChangeShapeType="1" noTextEdit="1"/>
          </p:cNvSpPr>
          <p:nvPr/>
        </p:nvSpPr>
        <p:spPr bwMode="auto">
          <a:xfrm>
            <a:off x="457200" y="1219200"/>
            <a:ext cx="51435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+mn-lt"/>
                <a:ea typeface="+mn-lt"/>
                <a:cs typeface="+mn-lt"/>
              </a:rPr>
              <a:t>47</a:t>
            </a:r>
          </a:p>
        </p:txBody>
      </p:sp>
      <p:sp>
        <p:nvSpPr>
          <p:cNvPr id="10244" name="WordArt 4"/>
          <p:cNvSpPr>
            <a:spLocks noChangeArrowheads="1" noChangeShapeType="1" noTextEdit="1"/>
          </p:cNvSpPr>
          <p:nvPr/>
        </p:nvSpPr>
        <p:spPr bwMode="auto">
          <a:xfrm>
            <a:off x="838200" y="1828800"/>
            <a:ext cx="295275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+mn-lt"/>
                <a:ea typeface="+mn-lt"/>
                <a:cs typeface="+mn-lt"/>
              </a:rPr>
              <a:t>10</a:t>
            </a:r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1295400" y="1524000"/>
            <a:ext cx="762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46" name="WordArt 6"/>
          <p:cNvSpPr>
            <a:spLocks noChangeArrowheads="1" noChangeShapeType="1" noTextEdit="1"/>
          </p:cNvSpPr>
          <p:nvPr/>
        </p:nvSpPr>
        <p:spPr bwMode="auto">
          <a:xfrm>
            <a:off x="2362200" y="1219200"/>
            <a:ext cx="266700" cy="665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+mn-lt"/>
                <a:ea typeface="+mn-lt"/>
                <a:cs typeface="+mn-lt"/>
              </a:rPr>
              <a:t>х</a:t>
            </a:r>
          </a:p>
        </p:txBody>
      </p:sp>
      <p:sp>
        <p:nvSpPr>
          <p:cNvPr id="10247" name="WordArt 7"/>
          <p:cNvSpPr>
            <a:spLocks noChangeArrowheads="1" noChangeShapeType="1" noTextEdit="1"/>
          </p:cNvSpPr>
          <p:nvPr/>
        </p:nvSpPr>
        <p:spPr bwMode="auto">
          <a:xfrm>
            <a:off x="2667000" y="1828800"/>
            <a:ext cx="223838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+mn-lt"/>
                <a:ea typeface="+mn-lt"/>
                <a:cs typeface="+mn-lt"/>
              </a:rPr>
              <a:t>3</a:t>
            </a:r>
          </a:p>
        </p:txBody>
      </p:sp>
      <p:sp>
        <p:nvSpPr>
          <p:cNvPr id="10248" name="WordArt 8"/>
          <p:cNvSpPr>
            <a:spLocks noChangeArrowheads="1" noChangeShapeType="1" noTextEdit="1"/>
          </p:cNvSpPr>
          <p:nvPr/>
        </p:nvSpPr>
        <p:spPr bwMode="auto">
          <a:xfrm>
            <a:off x="4114800" y="1143000"/>
            <a:ext cx="561975" cy="665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+mn-lt"/>
                <a:ea typeface="+mn-lt"/>
                <a:cs typeface="+mn-lt"/>
              </a:rPr>
              <a:t>47</a:t>
            </a:r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4800600" y="1143000"/>
            <a:ext cx="0" cy="1295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4800600" y="1752600"/>
            <a:ext cx="68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1" name="WordArt 11"/>
          <p:cNvSpPr>
            <a:spLocks noChangeArrowheads="1" noChangeShapeType="1" noTextEdit="1"/>
          </p:cNvSpPr>
          <p:nvPr/>
        </p:nvSpPr>
        <p:spPr bwMode="auto">
          <a:xfrm>
            <a:off x="4953000" y="1219200"/>
            <a:ext cx="304800" cy="436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+mn-lt"/>
                <a:ea typeface="+mn-lt"/>
                <a:cs typeface="+mn-lt"/>
              </a:rPr>
              <a:t>3</a:t>
            </a:r>
          </a:p>
        </p:txBody>
      </p:sp>
      <p:sp>
        <p:nvSpPr>
          <p:cNvPr id="10252" name="WordArt 12"/>
          <p:cNvSpPr>
            <a:spLocks noChangeArrowheads="1" noChangeShapeType="1" noTextEdit="1"/>
          </p:cNvSpPr>
          <p:nvPr/>
        </p:nvSpPr>
        <p:spPr bwMode="auto">
          <a:xfrm>
            <a:off x="4953000" y="1828800"/>
            <a:ext cx="40957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+mn-lt"/>
                <a:ea typeface="+mn-lt"/>
                <a:cs typeface="+mn-lt"/>
              </a:rPr>
              <a:t>15</a:t>
            </a:r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>
            <a:off x="5486400" y="1828800"/>
            <a:ext cx="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>
            <a:off x="5486400" y="2286000"/>
            <a:ext cx="60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5" name="WordArt 15"/>
          <p:cNvSpPr>
            <a:spLocks noChangeArrowheads="1" noChangeShapeType="1" noTextEdit="1"/>
          </p:cNvSpPr>
          <p:nvPr/>
        </p:nvSpPr>
        <p:spPr bwMode="auto">
          <a:xfrm>
            <a:off x="5562600" y="1752600"/>
            <a:ext cx="228600" cy="436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+mn-lt"/>
                <a:ea typeface="+mn-lt"/>
                <a:cs typeface="+mn-lt"/>
              </a:rPr>
              <a:t>3</a:t>
            </a:r>
          </a:p>
        </p:txBody>
      </p:sp>
      <p:sp>
        <p:nvSpPr>
          <p:cNvPr id="10256" name="WordArt 16"/>
          <p:cNvSpPr>
            <a:spLocks noChangeArrowheads="1" noChangeShapeType="1" noTextEdit="1"/>
          </p:cNvSpPr>
          <p:nvPr/>
        </p:nvSpPr>
        <p:spPr bwMode="auto">
          <a:xfrm>
            <a:off x="5562600" y="2362200"/>
            <a:ext cx="204788" cy="512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+mn-lt"/>
                <a:ea typeface="+mn-lt"/>
                <a:cs typeface="+mn-lt"/>
              </a:rPr>
              <a:t>5</a:t>
            </a:r>
          </a:p>
        </p:txBody>
      </p:sp>
      <p:sp>
        <p:nvSpPr>
          <p:cNvPr id="10257" name="WordArt 17"/>
          <p:cNvSpPr>
            <a:spLocks noChangeArrowheads="1" noChangeShapeType="1" noTextEdit="1"/>
          </p:cNvSpPr>
          <p:nvPr/>
        </p:nvSpPr>
        <p:spPr bwMode="auto">
          <a:xfrm>
            <a:off x="5029200" y="2362200"/>
            <a:ext cx="333375" cy="512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+mn-lt"/>
                <a:ea typeface="+mn-lt"/>
                <a:cs typeface="+mn-lt"/>
              </a:rPr>
              <a:t>15</a:t>
            </a:r>
          </a:p>
        </p:txBody>
      </p:sp>
      <p:sp>
        <p:nvSpPr>
          <p:cNvPr id="10258" name="Line 18"/>
          <p:cNvSpPr>
            <a:spLocks noChangeShapeType="1"/>
          </p:cNvSpPr>
          <p:nvPr/>
        </p:nvSpPr>
        <p:spPr bwMode="auto">
          <a:xfrm>
            <a:off x="4953000" y="29718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9" name="WordArt 19"/>
          <p:cNvSpPr>
            <a:spLocks noChangeArrowheads="1" noChangeShapeType="1" noTextEdit="1"/>
          </p:cNvSpPr>
          <p:nvPr/>
        </p:nvSpPr>
        <p:spPr bwMode="auto">
          <a:xfrm>
            <a:off x="4191000" y="1905000"/>
            <a:ext cx="409575" cy="588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+mn-lt"/>
                <a:ea typeface="+mn-lt"/>
                <a:cs typeface="+mn-lt"/>
              </a:rPr>
              <a:t>45</a:t>
            </a:r>
          </a:p>
        </p:txBody>
      </p:sp>
      <p:sp>
        <p:nvSpPr>
          <p:cNvPr id="10260" name="Line 20"/>
          <p:cNvSpPr>
            <a:spLocks noChangeShapeType="1"/>
          </p:cNvSpPr>
          <p:nvPr/>
        </p:nvSpPr>
        <p:spPr bwMode="auto">
          <a:xfrm>
            <a:off x="3962400" y="25146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1" name="WordArt 21"/>
          <p:cNvSpPr>
            <a:spLocks noChangeArrowheads="1" noChangeShapeType="1" noTextEdit="1"/>
          </p:cNvSpPr>
          <p:nvPr/>
        </p:nvSpPr>
        <p:spPr bwMode="auto">
          <a:xfrm>
            <a:off x="4191000" y="2590800"/>
            <a:ext cx="280988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+mn-lt"/>
                <a:ea typeface="+mn-lt"/>
                <a:cs typeface="+mn-lt"/>
              </a:rPr>
              <a:t>2</a:t>
            </a:r>
          </a:p>
        </p:txBody>
      </p:sp>
      <p:sp>
        <p:nvSpPr>
          <p:cNvPr id="10262" name="WordArt 22"/>
          <p:cNvSpPr>
            <a:spLocks noChangeArrowheads="1" noChangeShapeType="1" noTextEdit="1"/>
          </p:cNvSpPr>
          <p:nvPr/>
        </p:nvSpPr>
        <p:spPr bwMode="auto">
          <a:xfrm>
            <a:off x="5105400" y="3048000"/>
            <a:ext cx="280988" cy="588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+mn-lt"/>
                <a:ea typeface="+mn-lt"/>
                <a:cs typeface="+mn-lt"/>
              </a:rPr>
              <a:t>0</a:t>
            </a:r>
          </a:p>
        </p:txBody>
      </p:sp>
      <p:sp>
        <p:nvSpPr>
          <p:cNvPr id="10263" name="WordArt 23"/>
          <p:cNvSpPr>
            <a:spLocks noChangeArrowheads="1" noChangeShapeType="1" noTextEdit="1"/>
          </p:cNvSpPr>
          <p:nvPr/>
        </p:nvSpPr>
        <p:spPr bwMode="auto">
          <a:xfrm>
            <a:off x="6172200" y="2362200"/>
            <a:ext cx="228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+mn-lt"/>
                <a:ea typeface="+mn-lt"/>
                <a:cs typeface="+mn-lt"/>
              </a:rPr>
              <a:t>3</a:t>
            </a:r>
          </a:p>
        </p:txBody>
      </p:sp>
      <p:sp>
        <p:nvSpPr>
          <p:cNvPr id="10264" name="Line 24"/>
          <p:cNvSpPr>
            <a:spLocks noChangeShapeType="1"/>
          </p:cNvSpPr>
          <p:nvPr/>
        </p:nvSpPr>
        <p:spPr bwMode="auto">
          <a:xfrm>
            <a:off x="6019800" y="2362200"/>
            <a:ext cx="0" cy="1066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5" name="Line 25"/>
          <p:cNvSpPr>
            <a:spLocks noChangeShapeType="1"/>
          </p:cNvSpPr>
          <p:nvPr/>
        </p:nvSpPr>
        <p:spPr bwMode="auto">
          <a:xfrm>
            <a:off x="6019800" y="2971800"/>
            <a:ext cx="68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6" name="WordArt 26"/>
          <p:cNvSpPr>
            <a:spLocks noChangeArrowheads="1" noChangeShapeType="1" noTextEdit="1"/>
          </p:cNvSpPr>
          <p:nvPr/>
        </p:nvSpPr>
        <p:spPr bwMode="auto">
          <a:xfrm>
            <a:off x="6096000" y="3048000"/>
            <a:ext cx="280988" cy="512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+mn-lt"/>
                <a:ea typeface="+mn-lt"/>
                <a:cs typeface="+mn-lt"/>
              </a:rPr>
              <a:t>1</a:t>
            </a:r>
          </a:p>
        </p:txBody>
      </p:sp>
      <p:sp>
        <p:nvSpPr>
          <p:cNvPr id="10267" name="WordArt 27"/>
          <p:cNvSpPr>
            <a:spLocks noChangeArrowheads="1" noChangeShapeType="1" noTextEdit="1"/>
          </p:cNvSpPr>
          <p:nvPr/>
        </p:nvSpPr>
        <p:spPr bwMode="auto">
          <a:xfrm>
            <a:off x="5562600" y="2971800"/>
            <a:ext cx="280988" cy="512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+mn-lt"/>
                <a:ea typeface="+mn-lt"/>
                <a:cs typeface="+mn-lt"/>
              </a:rPr>
              <a:t>3</a:t>
            </a:r>
          </a:p>
        </p:txBody>
      </p:sp>
      <p:sp>
        <p:nvSpPr>
          <p:cNvPr id="10268" name="Line 28"/>
          <p:cNvSpPr>
            <a:spLocks noChangeShapeType="1"/>
          </p:cNvSpPr>
          <p:nvPr/>
        </p:nvSpPr>
        <p:spPr bwMode="auto">
          <a:xfrm>
            <a:off x="5486400" y="35814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9" name="WordArt 29"/>
          <p:cNvSpPr>
            <a:spLocks noChangeArrowheads="1" noChangeShapeType="1" noTextEdit="1"/>
          </p:cNvSpPr>
          <p:nvPr/>
        </p:nvSpPr>
        <p:spPr bwMode="auto">
          <a:xfrm>
            <a:off x="5638800" y="3657600"/>
            <a:ext cx="280988" cy="512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+mn-lt"/>
                <a:ea typeface="+mn-lt"/>
                <a:cs typeface="+mn-lt"/>
              </a:rPr>
              <a:t>2</a:t>
            </a:r>
          </a:p>
        </p:txBody>
      </p:sp>
      <p:sp>
        <p:nvSpPr>
          <p:cNvPr id="10277" name="Line 37"/>
          <p:cNvSpPr>
            <a:spLocks noChangeShapeType="1"/>
          </p:cNvSpPr>
          <p:nvPr/>
        </p:nvSpPr>
        <p:spPr bwMode="auto">
          <a:xfrm>
            <a:off x="6096000" y="3581400"/>
            <a:ext cx="5334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8" name="Line 38"/>
          <p:cNvSpPr>
            <a:spLocks noChangeShapeType="1"/>
          </p:cNvSpPr>
          <p:nvPr/>
        </p:nvSpPr>
        <p:spPr bwMode="auto">
          <a:xfrm flipH="1" flipV="1">
            <a:off x="4572000" y="3276600"/>
            <a:ext cx="1371600" cy="15240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79" name="WordArt 39"/>
          <p:cNvSpPr>
            <a:spLocks noChangeArrowheads="1" noChangeShapeType="1" noTextEdit="1"/>
          </p:cNvSpPr>
          <p:nvPr/>
        </p:nvSpPr>
        <p:spPr bwMode="auto">
          <a:xfrm>
            <a:off x="381000" y="5257800"/>
            <a:ext cx="533400" cy="796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+mn-lt"/>
                <a:ea typeface="+mn-lt"/>
                <a:cs typeface="+mn-lt"/>
              </a:rPr>
              <a:t>47</a:t>
            </a:r>
          </a:p>
        </p:txBody>
      </p:sp>
      <p:sp>
        <p:nvSpPr>
          <p:cNvPr id="10280" name="WordArt 40"/>
          <p:cNvSpPr>
            <a:spLocks noChangeArrowheads="1" noChangeShapeType="1" noTextEdit="1"/>
          </p:cNvSpPr>
          <p:nvPr/>
        </p:nvSpPr>
        <p:spPr bwMode="auto">
          <a:xfrm>
            <a:off x="914400" y="5943600"/>
            <a:ext cx="295275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+mn-lt"/>
                <a:ea typeface="+mn-lt"/>
                <a:cs typeface="+mn-lt"/>
              </a:rPr>
              <a:t>10</a:t>
            </a:r>
          </a:p>
        </p:txBody>
      </p:sp>
      <p:sp>
        <p:nvSpPr>
          <p:cNvPr id="10281" name="Line 41"/>
          <p:cNvSpPr>
            <a:spLocks noChangeShapeType="1"/>
          </p:cNvSpPr>
          <p:nvPr/>
        </p:nvSpPr>
        <p:spPr bwMode="auto">
          <a:xfrm>
            <a:off x="1295400" y="5638800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82" name="Line 42"/>
          <p:cNvSpPr>
            <a:spLocks noChangeShapeType="1"/>
          </p:cNvSpPr>
          <p:nvPr/>
        </p:nvSpPr>
        <p:spPr bwMode="auto">
          <a:xfrm>
            <a:off x="1295400" y="5791200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83" name="WordArt 43"/>
          <p:cNvSpPr>
            <a:spLocks noChangeArrowheads="1" noChangeShapeType="1" noTextEdit="1"/>
          </p:cNvSpPr>
          <p:nvPr/>
        </p:nvSpPr>
        <p:spPr bwMode="auto">
          <a:xfrm>
            <a:off x="1981200" y="5257800"/>
            <a:ext cx="1066800" cy="741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+mn-lt"/>
                <a:ea typeface="+mn-lt"/>
                <a:cs typeface="+mn-lt"/>
              </a:rPr>
              <a:t>1202</a:t>
            </a:r>
          </a:p>
        </p:txBody>
      </p:sp>
      <p:sp>
        <p:nvSpPr>
          <p:cNvPr id="10284" name="WordArt 44"/>
          <p:cNvSpPr>
            <a:spLocks noChangeArrowheads="1" noChangeShapeType="1" noTextEdit="1"/>
          </p:cNvSpPr>
          <p:nvPr/>
        </p:nvSpPr>
        <p:spPr bwMode="auto">
          <a:xfrm>
            <a:off x="3124200" y="5791200"/>
            <a:ext cx="147638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+mn-lt"/>
                <a:ea typeface="+mn-lt"/>
                <a:cs typeface="+mn-lt"/>
              </a:rPr>
              <a:t>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/>
      <p:bldP spid="10244" grpId="0" animBg="1"/>
      <p:bldP spid="10245" grpId="0" animBg="1"/>
      <p:bldP spid="10246" grpId="0" animBg="1"/>
      <p:bldP spid="10247" grpId="0" animBg="1"/>
      <p:bldP spid="10248" grpId="0" animBg="1"/>
      <p:bldP spid="10249" grpId="0" animBg="1"/>
      <p:bldP spid="10250" grpId="0" animBg="1"/>
      <p:bldP spid="10251" grpId="0" animBg="1"/>
      <p:bldP spid="10252" grpId="0" animBg="1"/>
      <p:bldP spid="10253" grpId="0" animBg="1"/>
      <p:bldP spid="10254" grpId="0" animBg="1"/>
      <p:bldP spid="10255" grpId="0" animBg="1"/>
      <p:bldP spid="10256" grpId="0" animBg="1"/>
      <p:bldP spid="10257" grpId="0" animBg="1"/>
      <p:bldP spid="10258" grpId="0" animBg="1"/>
      <p:bldP spid="10259" grpId="0" animBg="1"/>
      <p:bldP spid="10260" grpId="0" animBg="1"/>
      <p:bldP spid="10261" grpId="0" animBg="1"/>
      <p:bldP spid="10262" grpId="0" animBg="1"/>
      <p:bldP spid="10263" grpId="0" animBg="1"/>
      <p:bldP spid="10264" grpId="0" animBg="1"/>
      <p:bldP spid="10265" grpId="0" animBg="1"/>
      <p:bldP spid="10266" grpId="0" animBg="1"/>
      <p:bldP spid="10267" grpId="0" animBg="1"/>
      <p:bldP spid="10268" grpId="0" animBg="1"/>
      <p:bldP spid="10269" grpId="0" animBg="1"/>
      <p:bldP spid="10277" grpId="0" animBg="1"/>
      <p:bldP spid="10278" grpId="0" animBg="1"/>
      <p:bldP spid="10279" grpId="0" animBg="1"/>
      <p:bldP spid="10280" grpId="0" animBg="1"/>
      <p:bldP spid="10281" grpId="0" animBg="1"/>
      <p:bldP spid="10282" grpId="0" animBg="1"/>
      <p:bldP spid="10283" grpId="0" animBg="1"/>
      <p:bldP spid="1028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Правило </a:t>
            </a:r>
            <a:r>
              <a:rPr lang="ru-RU" dirty="0"/>
              <a:t>перевода дробного числа: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525963"/>
          </a:xfrm>
          <a:extLst>
            <a:ext uri="{909E8E84-426E-40DD-AFC4-6F175D3DCCD1}"/>
            <a:ext uri="{91240B29-F687-4F45-9708-019B960494DF}"/>
          </a:extLst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9,5625                  </a:t>
            </a:r>
            <a:endParaRPr lang="ru-RU" sz="4000" b="1" spc="50" baseline="-2500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0,5625</a:t>
            </a:r>
            <a:r>
              <a:rPr lang="ro-RO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2=</a:t>
            </a:r>
            <a:r>
              <a:rPr lang="ru-RU" sz="4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,1250  </a:t>
            </a:r>
            <a:r>
              <a:rPr lang="ru-RU" sz="4000" b="1" spc="50" baseline="-25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9,5625=1001,1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0,1250</a:t>
            </a:r>
            <a:r>
              <a:rPr lang="ro-RO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2=</a:t>
            </a:r>
            <a:r>
              <a:rPr lang="ru-RU" sz="4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,2500       9,5625=1001,10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0,2500</a:t>
            </a:r>
            <a:r>
              <a:rPr lang="ro-RO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2=</a:t>
            </a:r>
            <a:r>
              <a:rPr lang="ru-RU" sz="4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,5000      9,5625=1001,100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0,5000</a:t>
            </a:r>
            <a:r>
              <a:rPr lang="ro-RO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2=</a:t>
            </a:r>
            <a:r>
              <a:rPr lang="ru-RU" sz="4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,0000</a:t>
            </a:r>
            <a:endParaRPr lang="ru-RU" sz="4000" b="1" spc="50" baseline="-2500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3813" y="1628800"/>
            <a:ext cx="0" cy="5760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5004048" y="1413560"/>
            <a:ext cx="254108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9=1001</a:t>
            </a:r>
            <a:r>
              <a:rPr lang="ru-RU" sz="5400" b="1" baseline="-25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59832" y="5229200"/>
            <a:ext cx="565731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9,5625=1001,1001</a:t>
            </a:r>
            <a:r>
              <a:rPr lang="ru-RU" sz="5400" b="1" baseline="-25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88" y="571500"/>
            <a:ext cx="8429625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EE126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Перевод  целых чисел из двоичной системы счисления  в десятичную</a:t>
            </a:r>
          </a:p>
        </p:txBody>
      </p:sp>
      <p:sp>
        <p:nvSpPr>
          <p:cNvPr id="21507" name="Дата 2"/>
          <p:cNvSpPr>
            <a:spLocks noGrp="1"/>
          </p:cNvSpPr>
          <p:nvPr>
            <p:ph type="dt" sz="quarter" idx="10"/>
          </p:nvPr>
        </p:nvSpPr>
        <p:spPr bwMode="auto">
          <a:xfrm>
            <a:off x="6286500" y="5572125"/>
            <a:ext cx="2276475" cy="793750"/>
          </a:xfr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5286C7-28D0-4361-9F46-BFF43959F400}" type="datetime1">
              <a:rPr lang="ru-RU" sz="2400" smtClean="0">
                <a:solidFill>
                  <a:srgbClr val="898989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22.03.2014</a:t>
            </a:fld>
            <a:endParaRPr lang="ru-RU" sz="2400" smtClean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3071810"/>
            <a:ext cx="2857520" cy="28055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28" y="2285992"/>
            <a:ext cx="3271855" cy="327185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828800" y="2514600"/>
            <a:ext cx="553402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1 способ</a:t>
            </a:r>
          </a:p>
        </p:txBody>
      </p:sp>
      <p:pic>
        <p:nvPicPr>
          <p:cNvPr id="37891" name="Picture 1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188" y="3357563"/>
            <a:ext cx="1143000" cy="249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1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38" y="4572000"/>
            <a:ext cx="938212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5"/>
          <p:cNvSpPr>
            <a:spLocks noChangeArrowheads="1"/>
          </p:cNvSpPr>
          <p:nvPr/>
        </p:nvSpPr>
        <p:spPr bwMode="auto">
          <a:xfrm>
            <a:off x="304800" y="304800"/>
            <a:ext cx="8534400" cy="6172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76300" y="1124744"/>
            <a:ext cx="7962900" cy="5032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336600"/>
                </a:solidFill>
                <a:latin typeface="Times New Roman" pitchFamily="18" charset="0"/>
              </a:rPr>
              <a:t>    Перевод чисел в десятичную           систему счисления</a:t>
            </a:r>
            <a:br>
              <a:rPr lang="ru-RU" b="1" i="1" dirty="0" smtClean="0">
                <a:solidFill>
                  <a:srgbClr val="336600"/>
                </a:solidFill>
                <a:latin typeface="Times New Roman" pitchFamily="18" charset="0"/>
              </a:rPr>
            </a:br>
            <a:endParaRPr lang="ru-RU" b="1" i="1" dirty="0" smtClean="0">
              <a:solidFill>
                <a:srgbClr val="336600"/>
              </a:solidFill>
              <a:latin typeface="Times New Roman" pitchFamily="18" charset="0"/>
            </a:endParaRPr>
          </a:p>
        </p:txBody>
      </p:sp>
      <p:sp>
        <p:nvSpPr>
          <p:cNvPr id="38916" name="WordArt 3"/>
          <p:cNvSpPr>
            <a:spLocks noChangeArrowheads="1" noChangeShapeType="1" noTextEdit="1"/>
          </p:cNvSpPr>
          <p:nvPr/>
        </p:nvSpPr>
        <p:spPr bwMode="auto">
          <a:xfrm>
            <a:off x="685800" y="2895600"/>
            <a:ext cx="1143000" cy="611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10011</a:t>
            </a:r>
          </a:p>
        </p:txBody>
      </p:sp>
      <p:sp>
        <p:nvSpPr>
          <p:cNvPr id="38917" name="WordArt 4"/>
          <p:cNvSpPr>
            <a:spLocks noChangeArrowheads="1" noChangeShapeType="1" noTextEdit="1"/>
          </p:cNvSpPr>
          <p:nvPr/>
        </p:nvSpPr>
        <p:spPr bwMode="auto">
          <a:xfrm>
            <a:off x="1828800" y="3352800"/>
            <a:ext cx="295275" cy="344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38918" name="Line 5"/>
          <p:cNvSpPr>
            <a:spLocks noChangeShapeType="1"/>
          </p:cNvSpPr>
          <p:nvPr/>
        </p:nvSpPr>
        <p:spPr bwMode="auto">
          <a:xfrm>
            <a:off x="2133600" y="30480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19" name="Line 6"/>
          <p:cNvSpPr>
            <a:spLocks noChangeShapeType="1"/>
          </p:cNvSpPr>
          <p:nvPr/>
        </p:nvSpPr>
        <p:spPr bwMode="auto">
          <a:xfrm>
            <a:off x="2133600" y="32004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20" name="WordArt 7"/>
          <p:cNvSpPr>
            <a:spLocks noChangeArrowheads="1" noChangeShapeType="1" noTextEdit="1"/>
          </p:cNvSpPr>
          <p:nvPr/>
        </p:nvSpPr>
        <p:spPr bwMode="auto">
          <a:xfrm>
            <a:off x="2590800" y="2819400"/>
            <a:ext cx="333375" cy="611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Х</a:t>
            </a:r>
          </a:p>
        </p:txBody>
      </p:sp>
      <p:sp>
        <p:nvSpPr>
          <p:cNvPr id="38921" name="WordArt 8"/>
          <p:cNvSpPr>
            <a:spLocks noChangeArrowheads="1" noChangeShapeType="1" noTextEdit="1"/>
          </p:cNvSpPr>
          <p:nvPr/>
        </p:nvSpPr>
        <p:spPr bwMode="auto">
          <a:xfrm>
            <a:off x="2971800" y="3352800"/>
            <a:ext cx="266700" cy="344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10</a:t>
            </a:r>
          </a:p>
        </p:txBody>
      </p:sp>
      <p:sp>
        <p:nvSpPr>
          <p:cNvPr id="38922" name="Text Box 9"/>
          <p:cNvSpPr txBox="1">
            <a:spLocks noChangeArrowheads="1"/>
          </p:cNvSpPr>
          <p:nvPr/>
        </p:nvSpPr>
        <p:spPr bwMode="auto">
          <a:xfrm>
            <a:off x="381000" y="3886200"/>
            <a:ext cx="8229600" cy="2590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4000" b="1">
                <a:solidFill>
                  <a:srgbClr val="000000"/>
                </a:solidFill>
                <a:latin typeface="Arial" pitchFamily="34" charset="0"/>
              </a:rPr>
              <a:t>10011</a:t>
            </a:r>
            <a:r>
              <a:rPr lang="ru-RU" sz="4000" b="1" baseline="-25000">
                <a:solidFill>
                  <a:srgbClr val="000000"/>
                </a:solidFill>
                <a:latin typeface="Arial" pitchFamily="34" charset="0"/>
              </a:rPr>
              <a:t>2</a:t>
            </a:r>
            <a:r>
              <a:rPr lang="ru-RU" sz="4000">
                <a:solidFill>
                  <a:srgbClr val="000000"/>
                </a:solidFill>
                <a:latin typeface="Arial" pitchFamily="34" charset="0"/>
              </a:rPr>
              <a:t>=</a:t>
            </a:r>
            <a:r>
              <a:rPr lang="ru-RU" sz="4000" b="1">
                <a:solidFill>
                  <a:srgbClr val="000000"/>
                </a:solidFill>
                <a:latin typeface="Arial" pitchFamily="34" charset="0"/>
              </a:rPr>
              <a:t>1·2</a:t>
            </a:r>
            <a:r>
              <a:rPr lang="ru-RU" sz="4000" b="1" baseline="30000">
                <a:solidFill>
                  <a:srgbClr val="000000"/>
                </a:solidFill>
                <a:latin typeface="Arial" pitchFamily="34" charset="0"/>
              </a:rPr>
              <a:t>0</a:t>
            </a:r>
            <a:r>
              <a:rPr lang="ru-RU" sz="4000" b="1">
                <a:solidFill>
                  <a:srgbClr val="000000"/>
                </a:solidFill>
                <a:latin typeface="Arial" pitchFamily="34" charset="0"/>
              </a:rPr>
              <a:t>+1·2</a:t>
            </a:r>
            <a:r>
              <a:rPr lang="ru-RU" sz="4000" b="1" baseline="30000">
                <a:solidFill>
                  <a:srgbClr val="000000"/>
                </a:solidFill>
                <a:latin typeface="Arial" pitchFamily="34" charset="0"/>
              </a:rPr>
              <a:t>1</a:t>
            </a:r>
            <a:r>
              <a:rPr lang="ru-RU" sz="4000" b="1">
                <a:solidFill>
                  <a:srgbClr val="000000"/>
                </a:solidFill>
                <a:latin typeface="Arial" pitchFamily="34" charset="0"/>
              </a:rPr>
              <a:t>+0·2</a:t>
            </a:r>
            <a:r>
              <a:rPr lang="ru-RU" sz="4000" b="1" baseline="30000">
                <a:solidFill>
                  <a:srgbClr val="000000"/>
                </a:solidFill>
                <a:latin typeface="Arial" pitchFamily="34" charset="0"/>
              </a:rPr>
              <a:t>2</a:t>
            </a:r>
            <a:r>
              <a:rPr lang="ru-RU" sz="4000" b="1">
                <a:solidFill>
                  <a:srgbClr val="000000"/>
                </a:solidFill>
                <a:latin typeface="Arial" pitchFamily="34" charset="0"/>
              </a:rPr>
              <a:t>+0·2</a:t>
            </a:r>
            <a:r>
              <a:rPr lang="ru-RU" sz="4000" b="1" baseline="30000">
                <a:solidFill>
                  <a:srgbClr val="000000"/>
                </a:solidFill>
                <a:latin typeface="Arial" pitchFamily="34" charset="0"/>
              </a:rPr>
              <a:t>3</a:t>
            </a:r>
            <a:r>
              <a:rPr lang="ru-RU" sz="4000" b="1">
                <a:solidFill>
                  <a:srgbClr val="000000"/>
                </a:solidFill>
                <a:latin typeface="Arial" pitchFamily="34" charset="0"/>
              </a:rPr>
              <a:t>+1·2</a:t>
            </a:r>
            <a:r>
              <a:rPr lang="ru-RU" sz="4000" b="1" baseline="30000">
                <a:solidFill>
                  <a:srgbClr val="000000"/>
                </a:solidFill>
                <a:latin typeface="Arial" pitchFamily="34" charset="0"/>
              </a:rPr>
              <a:t>4</a:t>
            </a:r>
            <a:r>
              <a:rPr lang="ru-RU" sz="4000">
                <a:solidFill>
                  <a:srgbClr val="000000"/>
                </a:solidFill>
                <a:latin typeface="Arial" pitchFamily="34" charset="0"/>
              </a:rPr>
              <a:t>=                                         </a:t>
            </a:r>
            <a:r>
              <a:rPr lang="ru-RU" sz="4000" b="1">
                <a:solidFill>
                  <a:srgbClr val="000000"/>
                </a:solidFill>
                <a:latin typeface="Arial" pitchFamily="34" charset="0"/>
              </a:rPr>
              <a:t>1+2+0+0+16</a:t>
            </a:r>
            <a:r>
              <a:rPr lang="ru-RU" sz="4000">
                <a:solidFill>
                  <a:srgbClr val="000000"/>
                </a:solidFill>
                <a:latin typeface="Arial" pitchFamily="34" charset="0"/>
              </a:rPr>
              <a:t>=</a:t>
            </a:r>
            <a:r>
              <a:rPr lang="ru-RU" sz="4000" b="1">
                <a:solidFill>
                  <a:srgbClr val="FF3300"/>
                </a:solidFill>
                <a:latin typeface="Arial" pitchFamily="34" charset="0"/>
              </a:rPr>
              <a:t>19</a:t>
            </a:r>
            <a:r>
              <a:rPr lang="ru-RU" sz="4000" b="1" baseline="-25000">
                <a:solidFill>
                  <a:srgbClr val="FF3300"/>
                </a:solidFill>
                <a:latin typeface="Arial" pitchFamily="34" charset="0"/>
              </a:rPr>
              <a:t>10</a:t>
            </a:r>
            <a:endParaRPr lang="en-US" sz="4000" b="1" baseline="-25000">
              <a:solidFill>
                <a:srgbClr val="FF3300"/>
              </a:solidFill>
              <a:latin typeface="Arial" pitchFamily="34" charset="0"/>
            </a:endParaRPr>
          </a:p>
        </p:txBody>
      </p:sp>
      <p:sp>
        <p:nvSpPr>
          <p:cNvPr id="13322" name="WordArt 10"/>
          <p:cNvSpPr>
            <a:spLocks noChangeArrowheads="1" noChangeShapeType="1" noTextEdit="1"/>
          </p:cNvSpPr>
          <p:nvPr/>
        </p:nvSpPr>
        <p:spPr bwMode="auto">
          <a:xfrm>
            <a:off x="1676400" y="3810000"/>
            <a:ext cx="1524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13323" name="WordArt 11"/>
          <p:cNvSpPr>
            <a:spLocks noChangeArrowheads="1" noChangeShapeType="1" noTextEdit="1"/>
          </p:cNvSpPr>
          <p:nvPr/>
        </p:nvSpPr>
        <p:spPr bwMode="auto">
          <a:xfrm>
            <a:off x="1371600" y="3810000"/>
            <a:ext cx="228600" cy="238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13324" name="WordArt 12"/>
          <p:cNvSpPr>
            <a:spLocks noChangeArrowheads="1" noChangeShapeType="1" noTextEdit="1"/>
          </p:cNvSpPr>
          <p:nvPr/>
        </p:nvSpPr>
        <p:spPr bwMode="auto">
          <a:xfrm>
            <a:off x="1066800" y="3810000"/>
            <a:ext cx="152400" cy="238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13325" name="WordArt 13"/>
          <p:cNvSpPr>
            <a:spLocks noChangeArrowheads="1" noChangeShapeType="1" noTextEdit="1"/>
          </p:cNvSpPr>
          <p:nvPr/>
        </p:nvSpPr>
        <p:spPr bwMode="auto">
          <a:xfrm>
            <a:off x="762000" y="3810000"/>
            <a:ext cx="228600" cy="238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13326" name="WordArt 14"/>
          <p:cNvSpPr>
            <a:spLocks noChangeArrowheads="1" noChangeShapeType="1" noTextEdit="1"/>
          </p:cNvSpPr>
          <p:nvPr/>
        </p:nvSpPr>
        <p:spPr bwMode="auto">
          <a:xfrm>
            <a:off x="457200" y="3810000"/>
            <a:ext cx="228600" cy="238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2438400" y="3962400"/>
            <a:ext cx="60198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3329" name="Rectangle 17"/>
          <p:cNvSpPr>
            <a:spLocks noChangeArrowheads="1"/>
          </p:cNvSpPr>
          <p:nvPr/>
        </p:nvSpPr>
        <p:spPr bwMode="auto">
          <a:xfrm>
            <a:off x="381000" y="4572000"/>
            <a:ext cx="42672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8930" name="Text Box 19"/>
          <p:cNvSpPr txBox="1">
            <a:spLocks noChangeArrowheads="1"/>
          </p:cNvSpPr>
          <p:nvPr/>
        </p:nvSpPr>
        <p:spPr bwMode="auto">
          <a:xfrm>
            <a:off x="457200" y="1801813"/>
            <a:ext cx="75215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solidFill>
                  <a:srgbClr val="000000"/>
                </a:solidFill>
                <a:latin typeface="Times New Roman" pitchFamily="18" charset="0"/>
              </a:rPr>
              <a:t>При переводе чисел в десятичную систему счисления, необходимо </a:t>
            </a:r>
          </a:p>
          <a:p>
            <a:r>
              <a:rPr lang="ru-RU" sz="2000">
                <a:solidFill>
                  <a:srgbClr val="000000"/>
                </a:solidFill>
                <a:latin typeface="Times New Roman" pitchFamily="18" charset="0"/>
              </a:rPr>
              <a:t>сделать развернутую запись числа по разрядам в данной системе </a:t>
            </a:r>
          </a:p>
          <a:p>
            <a:r>
              <a:rPr lang="ru-RU" sz="2000">
                <a:solidFill>
                  <a:srgbClr val="000000"/>
                </a:solidFill>
                <a:latin typeface="Times New Roman" pitchFamily="18" charset="0"/>
              </a:rPr>
              <a:t>счисления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0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3000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2" grpId="0" animBg="1"/>
      <p:bldP spid="13323" grpId="0" animBg="1"/>
      <p:bldP spid="13324" grpId="0" animBg="1"/>
      <p:bldP spid="13325" grpId="0" animBg="1"/>
      <p:bldP spid="13326" grpId="0" animBg="1"/>
      <p:bldP spid="13328" grpId="0" animBg="1"/>
      <p:bldP spid="133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905000" y="533400"/>
            <a:ext cx="5168900" cy="11382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200">
                <a:solidFill>
                  <a:srgbClr val="000000"/>
                </a:solidFill>
                <a:latin typeface="Arial" pitchFamily="34" charset="0"/>
              </a:rPr>
              <a:t>    </a:t>
            </a:r>
            <a:r>
              <a:rPr lang="ru-RU" sz="5400" b="1">
                <a:solidFill>
                  <a:srgbClr val="000000"/>
                </a:solidFill>
                <a:latin typeface="Arial" pitchFamily="34" charset="0"/>
              </a:rPr>
              <a:t>145</a:t>
            </a:r>
            <a:r>
              <a:rPr lang="ru-RU" sz="5400" b="1" baseline="-25000">
                <a:solidFill>
                  <a:srgbClr val="000000"/>
                </a:solidFill>
                <a:latin typeface="Arial" pitchFamily="34" charset="0"/>
              </a:rPr>
              <a:t>8</a:t>
            </a:r>
            <a:r>
              <a:rPr lang="ru-RU" sz="5400" b="1">
                <a:solidFill>
                  <a:srgbClr val="000000"/>
                </a:solidFill>
                <a:latin typeface="Arial" pitchFamily="34" charset="0"/>
              </a:rPr>
              <a:t>=Х</a:t>
            </a:r>
            <a:r>
              <a:rPr lang="ru-RU" sz="5400" b="1" baseline="-25000">
                <a:solidFill>
                  <a:srgbClr val="000000"/>
                </a:solidFill>
                <a:latin typeface="Arial" pitchFamily="34" charset="0"/>
              </a:rPr>
              <a:t>10</a:t>
            </a:r>
            <a:endParaRPr lang="ru-RU" sz="5400" b="1">
              <a:solidFill>
                <a:srgbClr val="000000"/>
              </a:solidFill>
              <a:latin typeface="Arial" pitchFamily="34" charset="0"/>
            </a:endParaRPr>
          </a:p>
          <a:p>
            <a:pPr algn="ctr"/>
            <a:endParaRPr lang="ru-RU" sz="5400">
              <a:solidFill>
                <a:srgbClr val="000000"/>
              </a:solidFill>
              <a:latin typeface="Arial" pitchFamily="34" charset="0"/>
            </a:endParaRPr>
          </a:p>
          <a:p>
            <a:endParaRPr lang="ru-RU" sz="5400">
              <a:solidFill>
                <a:srgbClr val="000000"/>
              </a:solidFill>
              <a:latin typeface="Arial" pitchFamily="34" charset="0"/>
            </a:endParaRPr>
          </a:p>
          <a:p>
            <a:endParaRPr lang="ru-RU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609600" y="2057400"/>
            <a:ext cx="7924800" cy="31273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200">
                <a:solidFill>
                  <a:srgbClr val="000000"/>
                </a:solidFill>
                <a:latin typeface="Arial" pitchFamily="34" charset="0"/>
              </a:rPr>
              <a:t>   </a:t>
            </a:r>
            <a:r>
              <a:rPr lang="ru-RU" sz="4800" b="1">
                <a:solidFill>
                  <a:srgbClr val="FF3300"/>
                </a:solidFill>
                <a:latin typeface="Arial" pitchFamily="34" charset="0"/>
              </a:rPr>
              <a:t>145</a:t>
            </a:r>
            <a:r>
              <a:rPr lang="ru-RU" sz="4800" b="1" baseline="-25000">
                <a:solidFill>
                  <a:srgbClr val="FF3300"/>
                </a:solidFill>
                <a:latin typeface="Arial" pitchFamily="34" charset="0"/>
              </a:rPr>
              <a:t>8</a:t>
            </a:r>
            <a:r>
              <a:rPr lang="ru-RU" sz="4800" b="1">
                <a:solidFill>
                  <a:srgbClr val="000000"/>
                </a:solidFill>
                <a:latin typeface="Arial" pitchFamily="34" charset="0"/>
              </a:rPr>
              <a:t>=5·8</a:t>
            </a:r>
            <a:r>
              <a:rPr lang="ru-RU" sz="4800" b="1" baseline="30000">
                <a:solidFill>
                  <a:srgbClr val="000000"/>
                </a:solidFill>
                <a:latin typeface="Arial" pitchFamily="34" charset="0"/>
              </a:rPr>
              <a:t>0</a:t>
            </a:r>
            <a:r>
              <a:rPr lang="ru-RU" sz="4800" b="1">
                <a:solidFill>
                  <a:srgbClr val="000000"/>
                </a:solidFill>
                <a:latin typeface="Arial" pitchFamily="34" charset="0"/>
              </a:rPr>
              <a:t>+4·8</a:t>
            </a:r>
            <a:r>
              <a:rPr lang="ru-RU" sz="4800" b="1" baseline="30000">
                <a:solidFill>
                  <a:srgbClr val="000000"/>
                </a:solidFill>
                <a:latin typeface="Arial" pitchFamily="34" charset="0"/>
              </a:rPr>
              <a:t>1</a:t>
            </a:r>
            <a:r>
              <a:rPr lang="ru-RU" sz="4800" b="1">
                <a:solidFill>
                  <a:srgbClr val="000000"/>
                </a:solidFill>
                <a:latin typeface="Arial" pitchFamily="34" charset="0"/>
              </a:rPr>
              <a:t>+1·8</a:t>
            </a:r>
            <a:r>
              <a:rPr lang="ru-RU" sz="4800" b="1" baseline="30000">
                <a:solidFill>
                  <a:srgbClr val="000000"/>
                </a:solidFill>
                <a:latin typeface="Arial" pitchFamily="34" charset="0"/>
              </a:rPr>
              <a:t>2</a:t>
            </a:r>
            <a:r>
              <a:rPr lang="ru-RU" sz="4800" b="1">
                <a:solidFill>
                  <a:srgbClr val="000000"/>
                </a:solidFill>
                <a:latin typeface="Arial" pitchFamily="34" charset="0"/>
              </a:rPr>
              <a:t>=</a:t>
            </a:r>
          </a:p>
          <a:p>
            <a:r>
              <a:rPr lang="ru-RU" sz="4800" b="1">
                <a:solidFill>
                  <a:srgbClr val="000000"/>
                </a:solidFill>
                <a:latin typeface="Arial" pitchFamily="34" charset="0"/>
              </a:rPr>
              <a:t>                    5+32+64=</a:t>
            </a:r>
            <a:r>
              <a:rPr lang="ru-RU" sz="4800" b="1">
                <a:solidFill>
                  <a:srgbClr val="FF3300"/>
                </a:solidFill>
                <a:latin typeface="Arial" pitchFamily="34" charset="0"/>
              </a:rPr>
              <a:t>101</a:t>
            </a:r>
            <a:r>
              <a:rPr lang="ru-RU" sz="4800" b="1" baseline="-25000">
                <a:solidFill>
                  <a:srgbClr val="FF3300"/>
                </a:solidFill>
                <a:latin typeface="Arial" pitchFamily="34" charset="0"/>
              </a:rPr>
              <a:t>10</a:t>
            </a:r>
            <a:endParaRPr lang="ru-RU" sz="4800" b="1">
              <a:solidFill>
                <a:srgbClr val="FF3300"/>
              </a:solidFill>
              <a:latin typeface="Arial" pitchFamily="34" charset="0"/>
            </a:endParaRPr>
          </a:p>
          <a:p>
            <a:endParaRPr lang="ru-RU" sz="4800">
              <a:solidFill>
                <a:srgbClr val="FF33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  <p:bldP spid="1638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828800" y="2514600"/>
            <a:ext cx="553402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2 способ</a:t>
            </a:r>
          </a:p>
        </p:txBody>
      </p:sp>
      <p:pic>
        <p:nvPicPr>
          <p:cNvPr id="40963" name="Picture 1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3786188"/>
            <a:ext cx="1143000" cy="249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1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188" y="4143375"/>
            <a:ext cx="938212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" name="Text Box 71"/>
          <p:cNvSpPr txBox="1">
            <a:spLocks noChangeArrowheads="1"/>
          </p:cNvSpPr>
          <p:nvPr/>
        </p:nvSpPr>
        <p:spPr bwMode="auto">
          <a:xfrm>
            <a:off x="1373188" y="5159375"/>
            <a:ext cx="831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·2+</a:t>
            </a:r>
          </a:p>
        </p:txBody>
      </p:sp>
      <p:sp>
        <p:nvSpPr>
          <p:cNvPr id="9280" name="Text Box 64"/>
          <p:cNvSpPr txBox="1">
            <a:spLocks noChangeArrowheads="1"/>
          </p:cNvSpPr>
          <p:nvPr/>
        </p:nvSpPr>
        <p:spPr bwMode="auto">
          <a:xfrm>
            <a:off x="560388" y="5146675"/>
            <a:ext cx="336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(</a:t>
            </a:r>
          </a:p>
        </p:txBody>
      </p:sp>
      <p:sp>
        <p:nvSpPr>
          <p:cNvPr id="9244" name="Text Box 28"/>
          <p:cNvSpPr txBox="1">
            <a:spLocks noChangeArrowheads="1"/>
          </p:cNvSpPr>
          <p:nvPr/>
        </p:nvSpPr>
        <p:spPr bwMode="auto">
          <a:xfrm>
            <a:off x="0" y="5033963"/>
            <a:ext cx="569913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2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=</a:t>
            </a:r>
          </a:p>
        </p:txBody>
      </p:sp>
      <p:sp>
        <p:nvSpPr>
          <p:cNvPr id="9279" name="Text Box 63"/>
          <p:cNvSpPr txBox="1">
            <a:spLocks noChangeArrowheads="1"/>
          </p:cNvSpPr>
          <p:nvPr/>
        </p:nvSpPr>
        <p:spPr bwMode="auto">
          <a:xfrm>
            <a:off x="396875" y="5146675"/>
            <a:ext cx="336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(</a:t>
            </a:r>
          </a:p>
        </p:txBody>
      </p:sp>
      <p:sp>
        <p:nvSpPr>
          <p:cNvPr id="9281" name="Text Box 65"/>
          <p:cNvSpPr txBox="1">
            <a:spLocks noChangeArrowheads="1"/>
          </p:cNvSpPr>
          <p:nvPr/>
        </p:nvSpPr>
        <p:spPr bwMode="auto">
          <a:xfrm>
            <a:off x="709613" y="5146675"/>
            <a:ext cx="336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(</a:t>
            </a:r>
          </a:p>
        </p:txBody>
      </p:sp>
      <p:sp>
        <p:nvSpPr>
          <p:cNvPr id="9247" name="Text Box 31"/>
          <p:cNvSpPr txBox="1">
            <a:spLocks noChangeArrowheads="1"/>
          </p:cNvSpPr>
          <p:nvPr/>
        </p:nvSpPr>
        <p:spPr bwMode="auto">
          <a:xfrm>
            <a:off x="3027363" y="3552825"/>
            <a:ext cx="40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2</a:t>
            </a:r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2954338" y="3417888"/>
            <a:ext cx="2384425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200" b="1">
                <a:solidFill>
                  <a:srgbClr val="EE126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111101</a:t>
            </a:r>
          </a:p>
        </p:txBody>
      </p:sp>
      <p:sp>
        <p:nvSpPr>
          <p:cNvPr id="9268" name="Text Box 52"/>
          <p:cNvSpPr txBox="1">
            <a:spLocks noChangeArrowheads="1"/>
          </p:cNvSpPr>
          <p:nvPr/>
        </p:nvSpPr>
        <p:spPr bwMode="auto">
          <a:xfrm>
            <a:off x="4343400" y="3540125"/>
            <a:ext cx="635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30</a:t>
            </a:r>
          </a:p>
        </p:txBody>
      </p:sp>
      <p:sp>
        <p:nvSpPr>
          <p:cNvPr id="9238" name="Text Box 22"/>
          <p:cNvSpPr txBox="1">
            <a:spLocks noChangeArrowheads="1"/>
          </p:cNvSpPr>
          <p:nvPr/>
        </p:nvSpPr>
        <p:spPr bwMode="auto">
          <a:xfrm>
            <a:off x="4491038" y="3992563"/>
            <a:ext cx="409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2</a:t>
            </a:r>
          </a:p>
        </p:txBody>
      </p:sp>
      <p:sp>
        <p:nvSpPr>
          <p:cNvPr id="9264" name="Text Box 48"/>
          <p:cNvSpPr txBox="1">
            <a:spLocks noChangeArrowheads="1"/>
          </p:cNvSpPr>
          <p:nvPr/>
        </p:nvSpPr>
        <p:spPr bwMode="auto">
          <a:xfrm>
            <a:off x="3992563" y="3527425"/>
            <a:ext cx="635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15</a:t>
            </a:r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3763963" y="3987800"/>
            <a:ext cx="40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4</a:t>
            </a:r>
          </a:p>
        </p:txBody>
      </p:sp>
      <p:sp>
        <p:nvSpPr>
          <p:cNvPr id="9259" name="Text Box 43"/>
          <p:cNvSpPr txBox="1">
            <a:spLocks noChangeArrowheads="1"/>
          </p:cNvSpPr>
          <p:nvPr/>
        </p:nvSpPr>
        <p:spPr bwMode="auto">
          <a:xfrm>
            <a:off x="3765550" y="3516313"/>
            <a:ext cx="409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7</a:t>
            </a:r>
          </a:p>
        </p:txBody>
      </p:sp>
      <p:sp>
        <p:nvSpPr>
          <p:cNvPr id="9250" name="Text Box 34"/>
          <p:cNvSpPr txBox="1">
            <a:spLocks noChangeArrowheads="1"/>
          </p:cNvSpPr>
          <p:nvPr/>
        </p:nvSpPr>
        <p:spPr bwMode="auto">
          <a:xfrm>
            <a:off x="3378200" y="3516313"/>
            <a:ext cx="409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3</a:t>
            </a:r>
          </a:p>
        </p:txBody>
      </p:sp>
      <p:sp>
        <p:nvSpPr>
          <p:cNvPr id="9277" name="Text Box 61"/>
          <p:cNvSpPr txBox="1">
            <a:spLocks noChangeArrowheads="1"/>
          </p:cNvSpPr>
          <p:nvPr/>
        </p:nvSpPr>
        <p:spPr bwMode="auto">
          <a:xfrm>
            <a:off x="4402138" y="2814638"/>
            <a:ext cx="635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30</a:t>
            </a:r>
          </a:p>
        </p:txBody>
      </p:sp>
      <p:sp>
        <p:nvSpPr>
          <p:cNvPr id="9271" name="Text Box 55"/>
          <p:cNvSpPr txBox="1">
            <a:spLocks noChangeArrowheads="1"/>
          </p:cNvSpPr>
          <p:nvPr/>
        </p:nvSpPr>
        <p:spPr bwMode="auto">
          <a:xfrm>
            <a:off x="4764088" y="2814638"/>
            <a:ext cx="635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60</a:t>
            </a:r>
          </a:p>
        </p:txBody>
      </p:sp>
      <p:sp>
        <p:nvSpPr>
          <p:cNvPr id="9278" name="Text Box 62"/>
          <p:cNvSpPr txBox="1">
            <a:spLocks noChangeArrowheads="1"/>
          </p:cNvSpPr>
          <p:nvPr/>
        </p:nvSpPr>
        <p:spPr bwMode="auto">
          <a:xfrm>
            <a:off x="4418013" y="3409950"/>
            <a:ext cx="550862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200" b="1">
                <a:solidFill>
                  <a:srgbClr val="EE126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0</a:t>
            </a:r>
          </a:p>
        </p:txBody>
      </p:sp>
      <p:sp>
        <p:nvSpPr>
          <p:cNvPr id="9276" name="Text Box 60"/>
          <p:cNvSpPr txBox="1">
            <a:spLocks noChangeArrowheads="1"/>
          </p:cNvSpPr>
          <p:nvPr/>
        </p:nvSpPr>
        <p:spPr bwMode="auto">
          <a:xfrm>
            <a:off x="4056063" y="3433763"/>
            <a:ext cx="550862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200" b="1">
                <a:solidFill>
                  <a:srgbClr val="EE126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1</a:t>
            </a:r>
          </a:p>
        </p:txBody>
      </p:sp>
      <p:sp>
        <p:nvSpPr>
          <p:cNvPr id="9261" name="Text Box 45"/>
          <p:cNvSpPr txBox="1">
            <a:spLocks noChangeArrowheads="1"/>
          </p:cNvSpPr>
          <p:nvPr/>
        </p:nvSpPr>
        <p:spPr bwMode="auto">
          <a:xfrm>
            <a:off x="4051300" y="3106738"/>
            <a:ext cx="5365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·</a:t>
            </a:r>
            <a:r>
              <a:rPr lang="ru-RU" sz="32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2</a:t>
            </a:r>
          </a:p>
        </p:txBody>
      </p:sp>
      <p:sp>
        <p:nvSpPr>
          <p:cNvPr id="9255" name="Text Box 39"/>
          <p:cNvSpPr txBox="1">
            <a:spLocks noChangeArrowheads="1"/>
          </p:cNvSpPr>
          <p:nvPr/>
        </p:nvSpPr>
        <p:spPr bwMode="auto">
          <a:xfrm>
            <a:off x="3751263" y="2814638"/>
            <a:ext cx="409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6</a:t>
            </a:r>
          </a:p>
        </p:txBody>
      </p:sp>
      <p:sp>
        <p:nvSpPr>
          <p:cNvPr id="9249" name="Text Box 33"/>
          <p:cNvSpPr txBox="1">
            <a:spLocks noChangeArrowheads="1"/>
          </p:cNvSpPr>
          <p:nvPr/>
        </p:nvSpPr>
        <p:spPr bwMode="auto">
          <a:xfrm>
            <a:off x="3314700" y="3406775"/>
            <a:ext cx="550863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200" b="1">
                <a:solidFill>
                  <a:srgbClr val="EE126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1</a:t>
            </a:r>
          </a:p>
        </p:txBody>
      </p:sp>
      <p:sp>
        <p:nvSpPr>
          <p:cNvPr id="9262" name="Text Box 46"/>
          <p:cNvSpPr txBox="1">
            <a:spLocks noChangeArrowheads="1"/>
          </p:cNvSpPr>
          <p:nvPr/>
        </p:nvSpPr>
        <p:spPr bwMode="auto">
          <a:xfrm>
            <a:off x="4025900" y="2814638"/>
            <a:ext cx="635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14</a:t>
            </a:r>
          </a:p>
        </p:txBody>
      </p:sp>
      <p:sp>
        <p:nvSpPr>
          <p:cNvPr id="9270" name="Text Box 54"/>
          <p:cNvSpPr txBox="1">
            <a:spLocks noChangeArrowheads="1"/>
          </p:cNvSpPr>
          <p:nvPr/>
        </p:nvSpPr>
        <p:spPr bwMode="auto">
          <a:xfrm>
            <a:off x="4778375" y="3106738"/>
            <a:ext cx="5365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·</a:t>
            </a:r>
            <a:r>
              <a:rPr lang="ru-RU" sz="32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2</a:t>
            </a:r>
          </a:p>
        </p:txBody>
      </p:sp>
      <p:sp>
        <p:nvSpPr>
          <p:cNvPr id="9254" name="Text Box 38"/>
          <p:cNvSpPr txBox="1">
            <a:spLocks noChangeArrowheads="1"/>
          </p:cNvSpPr>
          <p:nvPr/>
        </p:nvSpPr>
        <p:spPr bwMode="auto">
          <a:xfrm>
            <a:off x="3725863" y="3094038"/>
            <a:ext cx="5365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·</a:t>
            </a:r>
            <a:r>
              <a:rPr lang="ru-RU" sz="32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2</a:t>
            </a:r>
          </a:p>
        </p:txBody>
      </p:sp>
      <p:sp>
        <p:nvSpPr>
          <p:cNvPr id="9275" name="Text Box 59"/>
          <p:cNvSpPr txBox="1">
            <a:spLocks noChangeArrowheads="1"/>
          </p:cNvSpPr>
          <p:nvPr/>
        </p:nvSpPr>
        <p:spPr bwMode="auto">
          <a:xfrm>
            <a:off x="3667125" y="3421063"/>
            <a:ext cx="550863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200" b="1">
                <a:solidFill>
                  <a:srgbClr val="EE126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1</a:t>
            </a:r>
          </a:p>
        </p:txBody>
      </p:sp>
      <p:sp>
        <p:nvSpPr>
          <p:cNvPr id="9257" name="Text Box 41"/>
          <p:cNvSpPr txBox="1">
            <a:spLocks noChangeArrowheads="1"/>
          </p:cNvSpPr>
          <p:nvPr/>
        </p:nvSpPr>
        <p:spPr bwMode="auto">
          <a:xfrm>
            <a:off x="3743325" y="3143250"/>
            <a:ext cx="4222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+</a:t>
            </a:r>
          </a:p>
        </p:txBody>
      </p:sp>
      <p:sp>
        <p:nvSpPr>
          <p:cNvPr id="9265" name="Text Box 49"/>
          <p:cNvSpPr txBox="1">
            <a:spLocks noChangeArrowheads="1"/>
          </p:cNvSpPr>
          <p:nvPr/>
        </p:nvSpPr>
        <p:spPr bwMode="auto">
          <a:xfrm>
            <a:off x="4414838" y="3106738"/>
            <a:ext cx="5365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·</a:t>
            </a:r>
            <a:r>
              <a:rPr lang="ru-RU" sz="32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2</a:t>
            </a:r>
          </a:p>
        </p:txBody>
      </p:sp>
      <p:sp>
        <p:nvSpPr>
          <p:cNvPr id="9263" name="Text Box 47"/>
          <p:cNvSpPr txBox="1">
            <a:spLocks noChangeArrowheads="1"/>
          </p:cNvSpPr>
          <p:nvPr/>
        </p:nvSpPr>
        <p:spPr bwMode="auto">
          <a:xfrm>
            <a:off x="4156075" y="3130550"/>
            <a:ext cx="4222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+</a:t>
            </a:r>
          </a:p>
        </p:txBody>
      </p:sp>
      <p:sp>
        <p:nvSpPr>
          <p:cNvPr id="9266" name="Text Box 50"/>
          <p:cNvSpPr txBox="1">
            <a:spLocks noChangeArrowheads="1"/>
          </p:cNvSpPr>
          <p:nvPr/>
        </p:nvSpPr>
        <p:spPr bwMode="auto">
          <a:xfrm>
            <a:off x="4468813" y="3130550"/>
            <a:ext cx="4222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+</a:t>
            </a:r>
          </a:p>
        </p:txBody>
      </p: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3413125" y="3143250"/>
            <a:ext cx="4222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+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968625" y="0"/>
            <a:ext cx="2384425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200" b="1">
                <a:solidFill>
                  <a:srgbClr val="EE126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111101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5108575" y="381000"/>
            <a:ext cx="40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2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1111250" y="560388"/>
            <a:ext cx="2108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Разряды: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4892675" y="585788"/>
            <a:ext cx="409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1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4505325" y="574675"/>
            <a:ext cx="40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2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3778250" y="569913"/>
            <a:ext cx="409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4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4154488" y="600075"/>
            <a:ext cx="40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3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3416300" y="600075"/>
            <a:ext cx="40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5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3063875" y="612775"/>
            <a:ext cx="40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6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-250825" y="1174750"/>
            <a:ext cx="9571038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В двоичной системе счисления каждая единица старшего разряда содержит 2 единицы младшего разряда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8599488" y="1727200"/>
            <a:ext cx="5445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2</a:t>
            </a:r>
          </a:p>
        </p:txBody>
      </p:sp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5094288" y="3798888"/>
            <a:ext cx="409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2</a:t>
            </a:r>
          </a:p>
        </p:txBody>
      </p:sp>
      <p:sp>
        <p:nvSpPr>
          <p:cNvPr id="9237" name="Text Box 21"/>
          <p:cNvSpPr txBox="1">
            <a:spLocks noChangeArrowheads="1"/>
          </p:cNvSpPr>
          <p:nvPr/>
        </p:nvSpPr>
        <p:spPr bwMode="auto">
          <a:xfrm>
            <a:off x="4878388" y="4003675"/>
            <a:ext cx="40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1</a:t>
            </a:r>
          </a:p>
        </p:txBody>
      </p: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4140200" y="4017963"/>
            <a:ext cx="409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3</a:t>
            </a:r>
          </a:p>
        </p:txBody>
      </p:sp>
      <p:sp>
        <p:nvSpPr>
          <p:cNvPr id="9241" name="Text Box 25"/>
          <p:cNvSpPr txBox="1">
            <a:spLocks noChangeArrowheads="1"/>
          </p:cNvSpPr>
          <p:nvPr/>
        </p:nvSpPr>
        <p:spPr bwMode="auto">
          <a:xfrm>
            <a:off x="3402013" y="4017963"/>
            <a:ext cx="409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5</a:t>
            </a:r>
          </a:p>
        </p:txBody>
      </p:sp>
      <p:sp>
        <p:nvSpPr>
          <p:cNvPr id="9242" name="Text Box 26"/>
          <p:cNvSpPr txBox="1">
            <a:spLocks noChangeArrowheads="1"/>
          </p:cNvSpPr>
          <p:nvPr/>
        </p:nvSpPr>
        <p:spPr bwMode="auto">
          <a:xfrm>
            <a:off x="3049588" y="4030663"/>
            <a:ext cx="409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6</a:t>
            </a:r>
          </a:p>
        </p:txBody>
      </p:sp>
      <p:sp>
        <p:nvSpPr>
          <p:cNvPr id="9243" name="Text Box 27"/>
          <p:cNvSpPr txBox="1">
            <a:spLocks noChangeArrowheads="1"/>
          </p:cNvSpPr>
          <p:nvPr/>
        </p:nvSpPr>
        <p:spPr bwMode="auto">
          <a:xfrm>
            <a:off x="5400675" y="3454400"/>
            <a:ext cx="569913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2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=</a:t>
            </a:r>
          </a:p>
        </p:txBody>
      </p:sp>
      <p:sp>
        <p:nvSpPr>
          <p:cNvPr id="9267" name="Text Box 51"/>
          <p:cNvSpPr txBox="1">
            <a:spLocks noChangeArrowheads="1"/>
          </p:cNvSpPr>
          <p:nvPr/>
        </p:nvSpPr>
        <p:spPr bwMode="auto">
          <a:xfrm>
            <a:off x="4783138" y="3421063"/>
            <a:ext cx="550862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200" b="1">
                <a:solidFill>
                  <a:srgbClr val="EE126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1</a:t>
            </a:r>
          </a:p>
        </p:txBody>
      </p:sp>
      <p:sp>
        <p:nvSpPr>
          <p:cNvPr id="9245" name="Text Box 29"/>
          <p:cNvSpPr txBox="1">
            <a:spLocks noChangeArrowheads="1"/>
          </p:cNvSpPr>
          <p:nvPr/>
        </p:nvSpPr>
        <p:spPr bwMode="auto">
          <a:xfrm>
            <a:off x="1511300" y="56562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9272" name="Text Box 56"/>
          <p:cNvSpPr txBox="1">
            <a:spLocks noChangeArrowheads="1"/>
          </p:cNvSpPr>
          <p:nvPr/>
        </p:nvSpPr>
        <p:spPr bwMode="auto">
          <a:xfrm>
            <a:off x="4894263" y="3130550"/>
            <a:ext cx="4222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+</a:t>
            </a:r>
          </a:p>
        </p:txBody>
      </p:sp>
      <p:sp>
        <p:nvSpPr>
          <p:cNvPr id="9273" name="Text Box 57"/>
          <p:cNvSpPr txBox="1">
            <a:spLocks noChangeArrowheads="1"/>
          </p:cNvSpPr>
          <p:nvPr/>
        </p:nvSpPr>
        <p:spPr bwMode="auto">
          <a:xfrm>
            <a:off x="5419725" y="3457575"/>
            <a:ext cx="1487488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2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=</a:t>
            </a:r>
            <a:r>
              <a:rPr lang="ru-RU" sz="5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ru-RU" sz="52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61</a:t>
            </a:r>
          </a:p>
        </p:txBody>
      </p:sp>
      <p:sp>
        <p:nvSpPr>
          <p:cNvPr id="9274" name="Text Box 58"/>
          <p:cNvSpPr txBox="1">
            <a:spLocks noChangeArrowheads="1"/>
          </p:cNvSpPr>
          <p:nvPr/>
        </p:nvSpPr>
        <p:spPr bwMode="auto">
          <a:xfrm>
            <a:off x="6799263" y="3838575"/>
            <a:ext cx="660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10</a:t>
            </a:r>
          </a:p>
        </p:txBody>
      </p:sp>
      <p:sp>
        <p:nvSpPr>
          <p:cNvPr id="9282" name="Text Box 66"/>
          <p:cNvSpPr txBox="1">
            <a:spLocks noChangeArrowheads="1"/>
          </p:cNvSpPr>
          <p:nvPr/>
        </p:nvSpPr>
        <p:spPr bwMode="auto">
          <a:xfrm>
            <a:off x="858838" y="5146675"/>
            <a:ext cx="336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(</a:t>
            </a:r>
          </a:p>
        </p:txBody>
      </p:sp>
      <p:sp>
        <p:nvSpPr>
          <p:cNvPr id="9284" name="Text Box 68"/>
          <p:cNvSpPr txBox="1">
            <a:spLocks noChangeArrowheads="1"/>
          </p:cNvSpPr>
          <p:nvPr/>
        </p:nvSpPr>
        <p:spPr bwMode="auto">
          <a:xfrm>
            <a:off x="2938463" y="3417888"/>
            <a:ext cx="550862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200" b="1">
                <a:solidFill>
                  <a:srgbClr val="EE126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1</a:t>
            </a:r>
          </a:p>
        </p:txBody>
      </p:sp>
      <p:sp>
        <p:nvSpPr>
          <p:cNvPr id="9288" name="Text Box 72"/>
          <p:cNvSpPr txBox="1">
            <a:spLocks noChangeArrowheads="1"/>
          </p:cNvSpPr>
          <p:nvPr/>
        </p:nvSpPr>
        <p:spPr bwMode="auto">
          <a:xfrm>
            <a:off x="2389188" y="5159375"/>
            <a:ext cx="336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)</a:t>
            </a:r>
          </a:p>
        </p:txBody>
      </p:sp>
      <p:sp>
        <p:nvSpPr>
          <p:cNvPr id="9289" name="Text Box 73"/>
          <p:cNvSpPr txBox="1">
            <a:spLocks noChangeArrowheads="1"/>
          </p:cNvSpPr>
          <p:nvPr/>
        </p:nvSpPr>
        <p:spPr bwMode="auto">
          <a:xfrm>
            <a:off x="2549525" y="5148263"/>
            <a:ext cx="831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·2+</a:t>
            </a:r>
          </a:p>
        </p:txBody>
      </p:sp>
      <p:sp>
        <p:nvSpPr>
          <p:cNvPr id="9290" name="Text Box 74"/>
          <p:cNvSpPr txBox="1">
            <a:spLocks noChangeArrowheads="1"/>
          </p:cNvSpPr>
          <p:nvPr/>
        </p:nvSpPr>
        <p:spPr bwMode="auto">
          <a:xfrm>
            <a:off x="3565525" y="5159375"/>
            <a:ext cx="336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)</a:t>
            </a:r>
          </a:p>
        </p:txBody>
      </p:sp>
      <p:sp>
        <p:nvSpPr>
          <p:cNvPr id="9291" name="Text Box 75"/>
          <p:cNvSpPr txBox="1">
            <a:spLocks noChangeArrowheads="1"/>
          </p:cNvSpPr>
          <p:nvPr/>
        </p:nvSpPr>
        <p:spPr bwMode="auto">
          <a:xfrm>
            <a:off x="3711575" y="5159375"/>
            <a:ext cx="831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·2+</a:t>
            </a:r>
          </a:p>
        </p:txBody>
      </p:sp>
      <p:sp>
        <p:nvSpPr>
          <p:cNvPr id="9292" name="Text Box 76"/>
          <p:cNvSpPr txBox="1">
            <a:spLocks noChangeArrowheads="1"/>
          </p:cNvSpPr>
          <p:nvPr/>
        </p:nvSpPr>
        <p:spPr bwMode="auto">
          <a:xfrm>
            <a:off x="4729163" y="5172075"/>
            <a:ext cx="336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)</a:t>
            </a:r>
          </a:p>
        </p:txBody>
      </p:sp>
      <p:sp>
        <p:nvSpPr>
          <p:cNvPr id="9294" name="Text Box 78"/>
          <p:cNvSpPr txBox="1">
            <a:spLocks noChangeArrowheads="1"/>
          </p:cNvSpPr>
          <p:nvPr/>
        </p:nvSpPr>
        <p:spPr bwMode="auto">
          <a:xfrm>
            <a:off x="4875213" y="5159375"/>
            <a:ext cx="831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·2+</a:t>
            </a:r>
          </a:p>
        </p:txBody>
      </p:sp>
      <p:sp>
        <p:nvSpPr>
          <p:cNvPr id="9295" name="Text Box 79"/>
          <p:cNvSpPr txBox="1">
            <a:spLocks noChangeArrowheads="1"/>
          </p:cNvSpPr>
          <p:nvPr/>
        </p:nvSpPr>
        <p:spPr bwMode="auto">
          <a:xfrm>
            <a:off x="5907088" y="5172075"/>
            <a:ext cx="336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)</a:t>
            </a:r>
          </a:p>
        </p:txBody>
      </p:sp>
      <p:sp>
        <p:nvSpPr>
          <p:cNvPr id="9296" name="Text Box 80"/>
          <p:cNvSpPr txBox="1">
            <a:spLocks noChangeArrowheads="1"/>
          </p:cNvSpPr>
          <p:nvPr/>
        </p:nvSpPr>
        <p:spPr bwMode="auto">
          <a:xfrm>
            <a:off x="6040438" y="5159375"/>
            <a:ext cx="831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·2+</a:t>
            </a:r>
          </a:p>
        </p:txBody>
      </p:sp>
      <p:sp>
        <p:nvSpPr>
          <p:cNvPr id="9297" name="Text Box 81"/>
          <p:cNvSpPr txBox="1">
            <a:spLocks noChangeArrowheads="1"/>
          </p:cNvSpPr>
          <p:nvPr/>
        </p:nvSpPr>
        <p:spPr bwMode="auto">
          <a:xfrm>
            <a:off x="7104063" y="5022850"/>
            <a:ext cx="1487487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2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=</a:t>
            </a:r>
            <a:r>
              <a:rPr lang="ru-RU" sz="5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ru-RU" sz="52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61</a:t>
            </a:r>
          </a:p>
        </p:txBody>
      </p:sp>
      <p:sp>
        <p:nvSpPr>
          <p:cNvPr id="9298" name="Text Box 82"/>
          <p:cNvSpPr txBox="1">
            <a:spLocks noChangeArrowheads="1"/>
          </p:cNvSpPr>
          <p:nvPr/>
        </p:nvSpPr>
        <p:spPr bwMode="auto">
          <a:xfrm>
            <a:off x="8483600" y="5403850"/>
            <a:ext cx="660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10</a:t>
            </a:r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58775" y="6022975"/>
            <a:ext cx="60309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latin typeface="Times New Roman" pitchFamily="18" charset="0"/>
                <a:cs typeface="Times New Roman" pitchFamily="18" charset="0"/>
              </a:rPr>
              <a:t>2021</a:t>
            </a:r>
            <a:r>
              <a:rPr lang="ru-RU" sz="3600" baseline="-25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b="1">
                <a:latin typeface="Times New Roman" pitchFamily="18" charset="0"/>
                <a:cs typeface="Times New Roman" pitchFamily="18" charset="0"/>
              </a:rPr>
              <a:t>=((</a:t>
            </a:r>
            <a:r>
              <a:rPr lang="ru-RU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>
                <a:latin typeface="Times New Roman" pitchFamily="18" charset="0"/>
                <a:cs typeface="Times New Roman" pitchFamily="18" charset="0"/>
              </a:rPr>
              <a:t>•3+</a:t>
            </a:r>
            <a:r>
              <a:rPr lang="ru-RU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>
                <a:latin typeface="Times New Roman" pitchFamily="18" charset="0"/>
                <a:cs typeface="Times New Roman" pitchFamily="18" charset="0"/>
              </a:rPr>
              <a:t>)•3+</a:t>
            </a:r>
            <a:r>
              <a:rPr lang="ru-RU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>
                <a:latin typeface="Times New Roman" pitchFamily="18" charset="0"/>
                <a:cs typeface="Times New Roman" pitchFamily="18" charset="0"/>
              </a:rPr>
              <a:t>)•3+</a:t>
            </a:r>
            <a:r>
              <a:rPr lang="ru-RU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b="1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61</a:t>
            </a:r>
            <a:r>
              <a:rPr lang="ru-RU" sz="3600" b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5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FFCC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5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5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25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15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FFCC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15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5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150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FFCC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150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50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6375"/>
                            </p:stCondLst>
                            <p:childTnLst>
                              <p:par>
                                <p:cTn id="61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2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7375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7375"/>
                            </p:stCondLst>
                            <p:childTnLst>
                              <p:par>
                                <p:cTn id="70" presetID="6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500" fill="hold"/>
                                        <p:tgtEl>
                                          <p:spTgt spid="92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"/>
                                            </p:cond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150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FFCC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150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50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25"/>
                            </p:stCondLst>
                            <p:childTnLst>
                              <p:par>
                                <p:cTn id="8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2" dur="150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FFCC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3" dur="150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50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675"/>
                            </p:stCondLst>
                            <p:childTnLst>
                              <p:par>
                                <p:cTn id="86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775"/>
                            </p:stCondLst>
                            <p:childTnLst>
                              <p:par>
                                <p:cTn id="91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875"/>
                            </p:stCondLst>
                            <p:childTnLst>
                              <p:par>
                                <p:cTn id="96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975"/>
                            </p:stCondLst>
                            <p:childTnLst>
                              <p:par>
                                <p:cTn id="101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1075"/>
                            </p:stCondLst>
                            <p:childTnLst>
                              <p:par>
                                <p:cTn id="106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175"/>
                            </p:stCondLst>
                            <p:childTnLst>
                              <p:par>
                                <p:cTn id="111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1275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02498E-6 C 0.00104 -0.01642 0.00261 -0.03076 0.00382 -0.04695 C 0.004 -0.0488 0.00504 -0.0636 0.0066 -0.0673 C 0.00764 -0.07239 0.00816 -0.07655 0.00955 -0.07979 C 0.01094 -0.08303 0.00938 -0.08395 0.01511 -0.08696 C 0.02222 -0.09852 0.03316 -0.09852 0.04358 -0.09852 " pathEditMode="relative" rAng="0" ptsTypes="fffaff">
                                      <p:cBhvr>
                                        <p:cTn id="125" dur="1000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" y="-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1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02498E-6 C 0.00104 -0.01642 0.00261 -0.03076 0.00382 -0.04695 C 0.004 -0.0488 0.00504 -0.0636 0.0066 -0.0673 C 0.00764 -0.07239 0.00816 -0.07655 0.00955 -0.07979 C 0.01094 -0.08303 0.00938 -0.08395 0.01511 -0.08696 C 0.02222 -0.09852 0.03316 -0.09852 0.04358 -0.09852 " pathEditMode="relative" rAng="0" ptsTypes="fffaff">
                                      <p:cBhvr>
                                        <p:cTn id="141" dur="500" fill="hold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" y="-49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9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9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9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9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9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9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9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8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9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9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02498E-6 C 0.00104 -0.01642 0.00261 -0.03076 0.00382 -0.04695 C 0.004 -0.0488 0.00504 -0.0636 0.0066 -0.0673 C 0.00764 -0.07239 0.00816 -0.07655 0.00955 -0.07979 C 0.01094 -0.08303 0.00938 -0.08395 0.01511 -0.08696 C 0.02222 -0.09852 0.03316 -0.09852 0.04358 -0.09852 " pathEditMode="relative" rAng="0" ptsTypes="fffaff">
                                      <p:cBhvr>
                                        <p:cTn id="178" dur="500" fill="hold"/>
                                        <p:tgtEl>
                                          <p:spTgt spid="92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" y="-49"/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9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9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9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9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9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9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9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9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9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9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 nodeType="clickPar">
                      <p:stCondLst>
                        <p:cond delay="indefinite"/>
                      </p:stCondLst>
                      <p:childTnLst>
                        <p:par>
                          <p:cTn id="2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02498E-6 C 0.00104 -0.01642 0.00261 -0.03076 0.00382 -0.04695 C 0.004 -0.0488 0.00504 -0.0636 0.0066 -0.0673 C 0.00764 -0.07239 0.00816 -0.07655 0.00955 -0.07979 C 0.01094 -0.08303 0.00938 -0.08395 0.01511 -0.08696 C 0.02222 -0.09852 0.03316 -0.09852 0.04358 -0.09852 " pathEditMode="relative" rAng="0" ptsTypes="fffaff">
                                      <p:cBhvr>
                                        <p:cTn id="215" dur="500" fill="hold"/>
                                        <p:tgtEl>
                                          <p:spTgt spid="92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" y="-49"/>
                                    </p:animMotion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9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9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9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9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9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1000"/>
                                        <p:tgtEl>
                                          <p:spTgt spid="9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1000"/>
                                        <p:tgtEl>
                                          <p:spTgt spid="9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2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9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9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 nodeType="clickPar">
                      <p:stCondLst>
                        <p:cond delay="indefinite"/>
                      </p:stCondLst>
                      <p:childTnLst>
                        <p:par>
                          <p:cTn id="2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02498E-6 C 0.00104 -0.01642 0.00261 -0.03076 0.00382 -0.04695 C 0.004 -0.0488 0.00504 -0.0636 0.0066 -0.0673 C 0.00764 -0.07239 0.00816 -0.07655 0.00955 -0.07979 C 0.01094 -0.08303 0.00938 -0.08395 0.01511 -0.08696 C 0.02222 -0.09852 0.03316 -0.09852 0.04358 -0.09852 " pathEditMode="relative" rAng="0" ptsTypes="fffaff">
                                      <p:cBhvr>
                                        <p:cTn id="252" dur="500" fill="hold"/>
                                        <p:tgtEl>
                                          <p:spTgt spid="9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" y="-49"/>
                                    </p:animMotion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9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9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9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9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9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1000"/>
                                        <p:tgtEl>
                                          <p:spTgt spid="9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9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9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9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9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 nodeType="clickPar">
                      <p:stCondLst>
                        <p:cond delay="indefinite"/>
                      </p:stCondLst>
                      <p:childTnLst>
                        <p:par>
                          <p:cTn id="2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7" dur="150"/>
                                        <p:tgtEl>
                                          <p:spTgt spid="92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FFCC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8" dur="150"/>
                                        <p:tgtEl>
                                          <p:spTgt spid="92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9" dur="150"/>
                                        <p:tgtEl>
                                          <p:spTgt spid="92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29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3" dur="150"/>
                                        <p:tgtEl>
                                          <p:spTgt spid="92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FFCC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4" dur="150"/>
                                        <p:tgtEl>
                                          <p:spTgt spid="92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5" dur="150"/>
                                        <p:tgtEl>
                                          <p:spTgt spid="92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9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9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 nodeType="clickPar">
                      <p:stCondLst>
                        <p:cond delay="indefinite"/>
                      </p:stCondLst>
                      <p:childTnLst>
                        <p:par>
                          <p:cTn id="3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9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8" dur="1000"/>
                                        <p:tgtEl>
                                          <p:spTgt spid="9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3" dur="5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 nodeType="clickPar">
                      <p:stCondLst>
                        <p:cond delay="indefinite"/>
                      </p:stCondLst>
                      <p:childTnLst>
                        <p:par>
                          <p:cTn id="3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9.15819E-7 L -0.20833 0.22618 " pathEditMode="relative" rAng="0" ptsTypes="AA">
                                      <p:cBhvr>
                                        <p:cTn id="319" dur="1000" fill="hold"/>
                                        <p:tgtEl>
                                          <p:spTgt spid="92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1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3" dur="500"/>
                                        <p:tgtEl>
                                          <p:spTgt spid="92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FFCC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4" dur="500"/>
                                        <p:tgtEl>
                                          <p:spTgt spid="92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5" dur="500"/>
                                        <p:tgtEl>
                                          <p:spTgt spid="92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 nodeType="clickPar">
                      <p:stCondLst>
                        <p:cond delay="indefinite"/>
                      </p:stCondLst>
                      <p:childTnLst>
                        <p:par>
                          <p:cTn id="3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0444E-6 L -0.13958 0.22641 " pathEditMode="relative" rAng="0" ptsTypes="AA">
                                      <p:cBhvr>
                                        <p:cTn id="329" dur="1000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" y="1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 nodeType="clickPar">
                      <p:stCondLst>
                        <p:cond delay="indefinite"/>
                      </p:stCondLst>
                      <p:childTnLst>
                        <p:par>
                          <p:cTn id="3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4" dur="500"/>
                                        <p:tgtEl>
                                          <p:spTgt spid="9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7" dur="500"/>
                                        <p:tgtEl>
                                          <p:spTgt spid="9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1" dur="500"/>
                                        <p:tgtEl>
                                          <p:spTgt spid="92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FFCC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2" dur="500"/>
                                        <p:tgtEl>
                                          <p:spTgt spid="92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3" dur="500"/>
                                        <p:tgtEl>
                                          <p:spTgt spid="92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 nodeType="clickPar">
                      <p:stCondLst>
                        <p:cond delay="indefinite"/>
                      </p:stCondLst>
                      <p:childTnLst>
                        <p:par>
                          <p:cTn id="3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45051E-6 L -0.05035 0.22595 " pathEditMode="relative" rAng="0" ptsTypes="AA">
                                      <p:cBhvr>
                                        <p:cTn id="347" dur="1000" fill="hold"/>
                                        <p:tgtEl>
                                          <p:spTgt spid="92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" y="1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 nodeType="clickPar">
                      <p:stCondLst>
                        <p:cond delay="indefinite"/>
                      </p:stCondLst>
                      <p:childTnLst>
                        <p:par>
                          <p:cTn id="3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2" dur="500"/>
                                        <p:tgtEl>
                                          <p:spTgt spid="9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5" dur="500"/>
                                        <p:tgtEl>
                                          <p:spTgt spid="9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9" dur="500"/>
                                        <p:tgtEl>
                                          <p:spTgt spid="92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FFCC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0" dur="500"/>
                                        <p:tgtEl>
                                          <p:spTgt spid="92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1" dur="500"/>
                                        <p:tgtEl>
                                          <p:spTgt spid="92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 nodeType="clickPar">
                      <p:stCondLst>
                        <p:cond delay="indefinite"/>
                      </p:stCondLst>
                      <p:childTnLst>
                        <p:par>
                          <p:cTn id="3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45051E-6 L 0.03559 0.22641 " pathEditMode="relative" rAng="0" ptsTypes="AA">
                                      <p:cBhvr>
                                        <p:cTn id="365" dur="1000" fill="hold"/>
                                        <p:tgtEl>
                                          <p:spTgt spid="92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" y="1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 nodeType="clickPar">
                      <p:stCondLst>
                        <p:cond delay="indefinite"/>
                      </p:stCondLst>
                      <p:childTnLst>
                        <p:par>
                          <p:cTn id="3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0" dur="500"/>
                                        <p:tgtEl>
                                          <p:spTgt spid="9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3" dur="500"/>
                                        <p:tgtEl>
                                          <p:spTgt spid="9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7" dur="500"/>
                                        <p:tgtEl>
                                          <p:spTgt spid="92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FFCC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8" dur="500"/>
                                        <p:tgtEl>
                                          <p:spTgt spid="92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9" dur="500"/>
                                        <p:tgtEl>
                                          <p:spTgt spid="92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 nodeType="clickPar">
                      <p:stCondLst>
                        <p:cond delay="indefinite"/>
                      </p:stCondLst>
                      <p:childTnLst>
                        <p:par>
                          <p:cTn id="3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57909E-6 L 0.12327 0.22803 " pathEditMode="relative" rAng="0" ptsTypes="AA">
                                      <p:cBhvr>
                                        <p:cTn id="383" dur="1000" fill="hold"/>
                                        <p:tgtEl>
                                          <p:spTgt spid="92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" y="1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4" fill="hold" nodeType="clickPar">
                      <p:stCondLst>
                        <p:cond delay="indefinite"/>
                      </p:stCondLst>
                      <p:childTnLst>
                        <p:par>
                          <p:cTn id="3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8" dur="500"/>
                                        <p:tgtEl>
                                          <p:spTgt spid="9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1" dur="500"/>
                                        <p:tgtEl>
                                          <p:spTgt spid="9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5" dur="500"/>
                                        <p:tgtEl>
                                          <p:spTgt spid="92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FFCC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6" dur="500"/>
                                        <p:tgtEl>
                                          <p:spTgt spid="92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7" dur="500"/>
                                        <p:tgtEl>
                                          <p:spTgt spid="92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 nodeType="clickPar">
                      <p:stCondLst>
                        <p:cond delay="indefinite"/>
                      </p:stCondLst>
                      <p:childTnLst>
                        <p:par>
                          <p:cTn id="3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45051E-6 L 0.21233 0.2248 " pathEditMode="relative" rAng="0" ptsTypes="AA">
                                      <p:cBhvr>
                                        <p:cTn id="401" dur="1000" fill="hold"/>
                                        <p:tgtEl>
                                          <p:spTgt spid="92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" y="1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 nodeType="clickPar">
                      <p:stCondLst>
                        <p:cond delay="indefinite"/>
                      </p:stCondLst>
                      <p:childTnLst>
                        <p:par>
                          <p:cTn id="4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6" dur="150"/>
                                        <p:tgtEl>
                                          <p:spTgt spid="92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FFCC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7" dur="150"/>
                                        <p:tgtEl>
                                          <p:spTgt spid="92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8" dur="150"/>
                                        <p:tgtEl>
                                          <p:spTgt spid="92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4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2" dur="150"/>
                                        <p:tgtEl>
                                          <p:spTgt spid="92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FFCC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3" dur="150"/>
                                        <p:tgtEl>
                                          <p:spTgt spid="92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4" dur="150"/>
                                        <p:tgtEl>
                                          <p:spTgt spid="92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5" fill="hold" nodeType="clickPar">
                      <p:stCondLst>
                        <p:cond delay="indefinite"/>
                      </p:stCondLst>
                      <p:childTnLst>
                        <p:par>
                          <p:cTn id="4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87" grpId="0"/>
      <p:bldP spid="9280" grpId="0"/>
      <p:bldP spid="9244" grpId="0"/>
      <p:bldP spid="9279" grpId="0"/>
      <p:bldP spid="9281" grpId="0"/>
      <p:bldP spid="9247" grpId="0"/>
      <p:bldP spid="9247" grpId="1"/>
      <p:bldP spid="9247" grpId="2"/>
      <p:bldP spid="9235" grpId="0"/>
      <p:bldP spid="9268" grpId="0"/>
      <p:bldP spid="9268" grpId="1"/>
      <p:bldP spid="9268" grpId="2"/>
      <p:bldP spid="9238" grpId="0"/>
      <p:bldP spid="9264" grpId="0"/>
      <p:bldP spid="9264" grpId="1"/>
      <p:bldP spid="9264" grpId="2"/>
      <p:bldP spid="9239" grpId="0"/>
      <p:bldP spid="9259" grpId="0"/>
      <p:bldP spid="9259" grpId="1"/>
      <p:bldP spid="9259" grpId="2"/>
      <p:bldP spid="9250" grpId="0"/>
      <p:bldP spid="9250" grpId="1"/>
      <p:bldP spid="9250" grpId="2"/>
      <p:bldP spid="9277" grpId="0"/>
      <p:bldP spid="9277" grpId="1"/>
      <p:bldP spid="9271" grpId="0"/>
      <p:bldP spid="9271" grpId="1"/>
      <p:bldP spid="9278" grpId="0"/>
      <p:bldP spid="9278" grpId="1"/>
      <p:bldP spid="9276" grpId="0"/>
      <p:bldP spid="9276" grpId="1"/>
      <p:bldP spid="9261" grpId="0"/>
      <p:bldP spid="9261" grpId="1"/>
      <p:bldP spid="9255" grpId="0"/>
      <p:bldP spid="9255" grpId="1"/>
      <p:bldP spid="9249" grpId="0"/>
      <p:bldP spid="9249" grpId="1"/>
      <p:bldP spid="9262" grpId="0"/>
      <p:bldP spid="9262" grpId="1"/>
      <p:bldP spid="9270" grpId="0"/>
      <p:bldP spid="9270" grpId="1"/>
      <p:bldP spid="9254" grpId="0"/>
      <p:bldP spid="9254" grpId="1"/>
      <p:bldP spid="9275" grpId="0"/>
      <p:bldP spid="9275" grpId="1"/>
      <p:bldP spid="9257" grpId="0"/>
      <p:bldP spid="9257" grpId="1"/>
      <p:bldP spid="9265" grpId="0"/>
      <p:bldP spid="9265" grpId="1"/>
      <p:bldP spid="9263" grpId="0"/>
      <p:bldP spid="9263" grpId="1"/>
      <p:bldP spid="9266" grpId="0"/>
      <p:bldP spid="9266" grpId="1"/>
      <p:bldP spid="9248" grpId="0"/>
      <p:bldP spid="9248" grpId="1"/>
      <p:bldP spid="9220" grpId="0"/>
      <p:bldP spid="9221" grpId="0"/>
      <p:bldP spid="9223" grpId="0"/>
      <p:bldP spid="9224" grpId="0"/>
      <p:bldP spid="9225" grpId="0"/>
      <p:bldP spid="9226" grpId="0"/>
      <p:bldP spid="9227" grpId="0"/>
      <p:bldP spid="9228" grpId="0"/>
      <p:bldP spid="9229" grpId="0"/>
      <p:bldP spid="9230" grpId="0"/>
      <p:bldP spid="9230" grpId="1"/>
      <p:bldP spid="9231" grpId="0"/>
      <p:bldP spid="9231" grpId="1"/>
      <p:bldP spid="9236" grpId="0"/>
      <p:bldP spid="9237" grpId="0"/>
      <p:bldP spid="9240" grpId="0"/>
      <p:bldP spid="9241" grpId="0"/>
      <p:bldP spid="9242" grpId="0"/>
      <p:bldP spid="9243" grpId="0"/>
      <p:bldP spid="9267" grpId="0"/>
      <p:bldP spid="9267" grpId="1"/>
      <p:bldP spid="9272" grpId="0"/>
      <p:bldP spid="9272" grpId="1"/>
      <p:bldP spid="9273" grpId="0"/>
      <p:bldP spid="9273" grpId="1"/>
      <p:bldP spid="9274" grpId="0"/>
      <p:bldP spid="9274" grpId="1"/>
      <p:bldP spid="9282" grpId="0"/>
      <p:bldP spid="9284" grpId="0"/>
      <p:bldP spid="9284" grpId="1"/>
      <p:bldP spid="9288" grpId="0"/>
      <p:bldP spid="9289" grpId="0"/>
      <p:bldP spid="9290" grpId="0"/>
      <p:bldP spid="9291" grpId="0"/>
      <p:bldP spid="9292" grpId="0"/>
      <p:bldP spid="9294" grpId="0"/>
      <p:bldP spid="9295" grpId="0"/>
      <p:bldP spid="9296" grpId="0"/>
      <p:bldP spid="9297" grpId="0"/>
      <p:bldP spid="9298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130300"/>
            <a:ext cx="1368425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i="1" smtClean="0"/>
              <a:t>Переведите число </a:t>
            </a:r>
            <a:r>
              <a:rPr lang="ru-RU" sz="2400" i="1" smtClean="0">
                <a:solidFill>
                  <a:srgbClr val="FF0000"/>
                </a:solidFill>
              </a:rPr>
              <a:t>186 </a:t>
            </a:r>
            <a:r>
              <a:rPr lang="ru-RU" sz="2400" i="1" smtClean="0"/>
              <a:t>в различные системы счисления, найдите ответ и поместите в соответствующую корзину.</a:t>
            </a:r>
            <a:endParaRPr lang="ru-RU" smtClean="0"/>
          </a:p>
        </p:txBody>
      </p:sp>
      <p:pic>
        <p:nvPicPr>
          <p:cNvPr id="4301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04138" y="1412875"/>
            <a:ext cx="1439862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95513" y="1490663"/>
            <a:ext cx="115252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51500" y="1125538"/>
            <a:ext cx="1223963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63938" y="1427163"/>
            <a:ext cx="1295400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6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56325" y="3213100"/>
            <a:ext cx="15113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7" name="Picture 8"/>
          <p:cNvPicPr>
            <a:picLocks noChangeAspect="1" noChangeArrowheads="1"/>
          </p:cNvPicPr>
          <p:nvPr/>
        </p:nvPicPr>
        <p:blipFill>
          <a:blip r:embed="rId8"/>
          <a:srcRect l="22221" t="23344" r="25926" b="22260"/>
          <a:stretch>
            <a:fillRect/>
          </a:stretch>
        </p:blipFill>
        <p:spPr bwMode="auto">
          <a:xfrm>
            <a:off x="468313" y="3778250"/>
            <a:ext cx="12954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8" name="Прямоугольник 10"/>
          <p:cNvSpPr>
            <a:spLocks noChangeArrowheads="1"/>
          </p:cNvSpPr>
          <p:nvPr/>
        </p:nvSpPr>
        <p:spPr bwMode="auto">
          <a:xfrm>
            <a:off x="3519488" y="3217863"/>
            <a:ext cx="10001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600" b="1">
                <a:solidFill>
                  <a:srgbClr val="000000"/>
                </a:solidFill>
                <a:latin typeface="Comic Sans MS" pitchFamily="66" charset="0"/>
              </a:rPr>
              <a:t>6320</a:t>
            </a:r>
          </a:p>
        </p:txBody>
      </p:sp>
      <p:sp>
        <p:nvSpPr>
          <p:cNvPr id="43019" name="Прямоугольник 11"/>
          <p:cNvSpPr>
            <a:spLocks noChangeArrowheads="1"/>
          </p:cNvSpPr>
          <p:nvPr/>
        </p:nvSpPr>
        <p:spPr bwMode="auto">
          <a:xfrm>
            <a:off x="3563938" y="4797425"/>
            <a:ext cx="18129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600" b="1">
                <a:solidFill>
                  <a:srgbClr val="00008B"/>
                </a:solidFill>
                <a:latin typeface="Comic Sans MS" pitchFamily="66" charset="0"/>
              </a:rPr>
              <a:t>10111010</a:t>
            </a:r>
          </a:p>
        </p:txBody>
      </p:sp>
      <p:sp>
        <p:nvSpPr>
          <p:cNvPr id="43020" name="Прямоугольник 12"/>
          <p:cNvSpPr>
            <a:spLocks noChangeArrowheads="1"/>
          </p:cNvSpPr>
          <p:nvPr/>
        </p:nvSpPr>
        <p:spPr bwMode="auto">
          <a:xfrm>
            <a:off x="395288" y="3213100"/>
            <a:ext cx="99853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600" b="1">
                <a:solidFill>
                  <a:srgbClr val="000000"/>
                </a:solidFill>
                <a:latin typeface="Comic Sans MS" pitchFamily="66" charset="0"/>
              </a:rPr>
              <a:t>2332</a:t>
            </a:r>
          </a:p>
        </p:txBody>
      </p:sp>
      <p:pic>
        <p:nvPicPr>
          <p:cNvPr id="43021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85113" y="5178425"/>
            <a:ext cx="1258887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22" name="Прямоугольник 14"/>
          <p:cNvSpPr>
            <a:spLocks noChangeArrowheads="1"/>
          </p:cNvSpPr>
          <p:nvPr/>
        </p:nvSpPr>
        <p:spPr bwMode="auto">
          <a:xfrm>
            <a:off x="1692275" y="2997200"/>
            <a:ext cx="7953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600" b="1">
                <a:solidFill>
                  <a:srgbClr val="009300"/>
                </a:solidFill>
                <a:latin typeface="Comic Sans MS" pitchFamily="66" charset="0"/>
              </a:rPr>
              <a:t>354</a:t>
            </a:r>
          </a:p>
        </p:txBody>
      </p:sp>
      <p:sp>
        <p:nvSpPr>
          <p:cNvPr id="43023" name="Прямоугольник 15"/>
          <p:cNvSpPr>
            <a:spLocks noChangeArrowheads="1"/>
          </p:cNvSpPr>
          <p:nvPr/>
        </p:nvSpPr>
        <p:spPr bwMode="auto">
          <a:xfrm>
            <a:off x="179388" y="5589588"/>
            <a:ext cx="99853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600" b="1">
                <a:solidFill>
                  <a:srgbClr val="480048"/>
                </a:solidFill>
                <a:latin typeface="Comic Sans MS" pitchFamily="66" charset="0"/>
              </a:rPr>
              <a:t>2320</a:t>
            </a:r>
          </a:p>
        </p:txBody>
      </p:sp>
      <p:sp>
        <p:nvSpPr>
          <p:cNvPr id="43024" name="Прямоугольник 16"/>
          <p:cNvSpPr>
            <a:spLocks noChangeArrowheads="1"/>
          </p:cNvSpPr>
          <p:nvPr/>
        </p:nvSpPr>
        <p:spPr bwMode="auto">
          <a:xfrm>
            <a:off x="2268538" y="4076700"/>
            <a:ext cx="16097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600" b="1">
                <a:solidFill>
                  <a:srgbClr val="0000FF"/>
                </a:solidFill>
                <a:latin typeface="Comic Sans MS" pitchFamily="66" charset="0"/>
              </a:rPr>
              <a:t>1010110</a:t>
            </a:r>
          </a:p>
        </p:txBody>
      </p:sp>
      <p:sp>
        <p:nvSpPr>
          <p:cNvPr id="43025" name="Прямоугольник 17"/>
          <p:cNvSpPr>
            <a:spLocks noChangeArrowheads="1"/>
          </p:cNvSpPr>
          <p:nvPr/>
        </p:nvSpPr>
        <p:spPr bwMode="auto">
          <a:xfrm>
            <a:off x="2916238" y="6211888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Оставшиеся числа переведите в десятичную систему счисления</a:t>
            </a:r>
          </a:p>
        </p:txBody>
      </p:sp>
      <p:sp>
        <p:nvSpPr>
          <p:cNvPr id="43026" name="Прямоугольник 18"/>
          <p:cNvSpPr>
            <a:spLocks noChangeArrowheads="1"/>
          </p:cNvSpPr>
          <p:nvPr/>
        </p:nvSpPr>
        <p:spPr bwMode="auto">
          <a:xfrm>
            <a:off x="4932363" y="2781300"/>
            <a:ext cx="79533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600" b="1">
                <a:solidFill>
                  <a:srgbClr val="00005E"/>
                </a:solidFill>
                <a:latin typeface="Comic Sans MS" pitchFamily="66" charset="0"/>
              </a:rPr>
              <a:t>272</a:t>
            </a:r>
          </a:p>
        </p:txBody>
      </p:sp>
      <p:sp>
        <p:nvSpPr>
          <p:cNvPr id="43027" name="Прямоугольник 19"/>
          <p:cNvSpPr>
            <a:spLocks noChangeArrowheads="1"/>
          </p:cNvSpPr>
          <p:nvPr/>
        </p:nvSpPr>
        <p:spPr bwMode="auto">
          <a:xfrm>
            <a:off x="2195513" y="5013325"/>
            <a:ext cx="6381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 b="1">
                <a:solidFill>
                  <a:srgbClr val="000000"/>
                </a:solidFill>
                <a:latin typeface="Comic Sans MS" pitchFamily="66" charset="0"/>
              </a:rPr>
              <a:t>BA</a:t>
            </a:r>
          </a:p>
        </p:txBody>
      </p:sp>
      <p:sp>
        <p:nvSpPr>
          <p:cNvPr id="43028" name="Прямоугольник 20"/>
          <p:cNvSpPr>
            <a:spLocks noChangeArrowheads="1"/>
          </p:cNvSpPr>
          <p:nvPr/>
        </p:nvSpPr>
        <p:spPr bwMode="auto">
          <a:xfrm>
            <a:off x="4643438" y="3573463"/>
            <a:ext cx="6350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 b="1">
                <a:solidFill>
                  <a:srgbClr val="480048"/>
                </a:solidFill>
                <a:latin typeface="Comic Sans MS" pitchFamily="66" charset="0"/>
              </a:rPr>
              <a:t>CA</a:t>
            </a:r>
          </a:p>
        </p:txBody>
      </p:sp>
      <p:sp>
        <p:nvSpPr>
          <p:cNvPr id="43029" name="Прямоугольник 21"/>
          <p:cNvSpPr>
            <a:spLocks noChangeArrowheads="1"/>
          </p:cNvSpPr>
          <p:nvPr/>
        </p:nvSpPr>
        <p:spPr bwMode="auto">
          <a:xfrm>
            <a:off x="5867400" y="5157788"/>
            <a:ext cx="12033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600" b="1">
                <a:solidFill>
                  <a:srgbClr val="00005E"/>
                </a:solidFill>
                <a:latin typeface="Comic Sans MS" pitchFamily="66" charset="0"/>
              </a:rPr>
              <a:t>10102</a:t>
            </a:r>
          </a:p>
        </p:txBody>
      </p:sp>
      <p:sp>
        <p:nvSpPr>
          <p:cNvPr id="43030" name="Прямоугольник 22"/>
          <p:cNvSpPr>
            <a:spLocks noChangeArrowheads="1"/>
          </p:cNvSpPr>
          <p:nvPr/>
        </p:nvSpPr>
        <p:spPr bwMode="auto">
          <a:xfrm>
            <a:off x="4540250" y="5405438"/>
            <a:ext cx="10001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600" b="1">
                <a:solidFill>
                  <a:srgbClr val="009300"/>
                </a:solidFill>
                <a:latin typeface="Comic Sans MS" pitchFamily="66" charset="0"/>
              </a:rPr>
              <a:t>1212</a:t>
            </a:r>
          </a:p>
        </p:txBody>
      </p:sp>
      <p:sp>
        <p:nvSpPr>
          <p:cNvPr id="43031" name="Прямоугольник 23"/>
          <p:cNvSpPr>
            <a:spLocks noChangeArrowheads="1"/>
          </p:cNvSpPr>
          <p:nvPr/>
        </p:nvSpPr>
        <p:spPr bwMode="auto">
          <a:xfrm>
            <a:off x="8101013" y="3789363"/>
            <a:ext cx="63023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 b="1">
                <a:solidFill>
                  <a:srgbClr val="000000"/>
                </a:solidFill>
                <a:latin typeface="Comic Sans MS" pitchFamily="66" charset="0"/>
              </a:rPr>
              <a:t>FA</a:t>
            </a:r>
          </a:p>
        </p:txBody>
      </p:sp>
      <p:sp>
        <p:nvSpPr>
          <p:cNvPr id="43032" name="Прямоугольник 24"/>
          <p:cNvSpPr>
            <a:spLocks noChangeArrowheads="1"/>
          </p:cNvSpPr>
          <p:nvPr/>
        </p:nvSpPr>
        <p:spPr bwMode="auto">
          <a:xfrm>
            <a:off x="3132138" y="5373688"/>
            <a:ext cx="99853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600" b="1">
                <a:solidFill>
                  <a:srgbClr val="8B0000"/>
                </a:solidFill>
                <a:latin typeface="Comic Sans MS" pitchFamily="66" charset="0"/>
              </a:rPr>
              <a:t>3021</a:t>
            </a:r>
          </a:p>
        </p:txBody>
      </p:sp>
      <p:sp>
        <p:nvSpPr>
          <p:cNvPr id="43033" name="Прямоугольник 25"/>
          <p:cNvSpPr>
            <a:spLocks noChangeArrowheads="1"/>
          </p:cNvSpPr>
          <p:nvPr/>
        </p:nvSpPr>
        <p:spPr bwMode="auto">
          <a:xfrm>
            <a:off x="5219700" y="4292600"/>
            <a:ext cx="8366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 b="1">
                <a:solidFill>
                  <a:srgbClr val="A52A00"/>
                </a:solidFill>
                <a:latin typeface="Comic Sans MS" pitchFamily="66" charset="0"/>
              </a:rPr>
              <a:t>A03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1900238"/>
            <a:ext cx="5040312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513" y="3868738"/>
            <a:ext cx="9291638" cy="136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2275" y="5229225"/>
            <a:ext cx="4105275" cy="161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79388" y="260350"/>
            <a:ext cx="8280400" cy="13858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перевода дробных чисел выполним следующие преобразования: дробное число представим в виде дроби: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20471" y="2967335"/>
            <a:ext cx="6303072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Числитель переводим в десятичную </a:t>
            </a:r>
          </a:p>
          <a:p>
            <a:pPr algn="ctr">
              <a:defRPr/>
            </a:pPr>
            <a:r>
              <a:rPr lang="ru-RU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систему счисления: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0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875" y="571500"/>
            <a:ext cx="4572000" cy="31083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00FF"/>
                </a:solidFill>
                <a:latin typeface="Monotype Corsiva" pitchFamily="66" charset="0"/>
                <a:cs typeface="+mn-cs"/>
              </a:rPr>
              <a:t>«</a:t>
            </a:r>
            <a:r>
              <a:rPr lang="ru-RU" sz="2800" b="1" i="1" dirty="0">
                <a:solidFill>
                  <a:srgbClr val="0000FF"/>
                </a:solidFill>
                <a:latin typeface="Monotype Corsiva" pitchFamily="66" charset="0"/>
                <a:cs typeface="+mn-cs"/>
              </a:rPr>
              <a:t>Мысль – выражать все числа немногими знаками, придавая им значение по форме, еще значение по месту, настолько проста, что именно из-за этой простоты трудно оценить, насколько она удивительна …»</a:t>
            </a:r>
          </a:p>
        </p:txBody>
      </p:sp>
      <p:pic>
        <p:nvPicPr>
          <p:cNvPr id="5" name="Picture 2" descr="Лапла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7100" y="938213"/>
            <a:ext cx="2290763" cy="3057525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642938" y="4214813"/>
            <a:ext cx="300037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990000"/>
                </a:solidFill>
                <a:latin typeface="Arial" charset="0"/>
                <a:cs typeface="+mn-cs"/>
              </a:rPr>
              <a:t>Пьер </a:t>
            </a:r>
            <a:r>
              <a:rPr lang="ru-RU" b="1" dirty="0" err="1">
                <a:solidFill>
                  <a:srgbClr val="990000"/>
                </a:solidFill>
                <a:latin typeface="Arial" charset="0"/>
                <a:cs typeface="+mn-cs"/>
              </a:rPr>
              <a:t>Симон</a:t>
            </a:r>
            <a:r>
              <a:rPr lang="ru-RU" b="1" dirty="0">
                <a:solidFill>
                  <a:srgbClr val="990000"/>
                </a:solidFill>
                <a:latin typeface="Arial" charset="0"/>
                <a:cs typeface="+mn-cs"/>
              </a:rPr>
              <a:t> Лаплас </a:t>
            </a:r>
            <a:r>
              <a:rPr lang="en-US" b="1" dirty="0">
                <a:solidFill>
                  <a:srgbClr val="990000"/>
                </a:solidFill>
                <a:latin typeface="Arial" charset="0"/>
                <a:cs typeface="+mn-cs"/>
              </a:rPr>
              <a:t>(1</a:t>
            </a:r>
            <a:r>
              <a:rPr lang="ru-RU" b="1" dirty="0">
                <a:solidFill>
                  <a:srgbClr val="990000"/>
                </a:solidFill>
                <a:latin typeface="Arial" charset="0"/>
                <a:cs typeface="+mn-cs"/>
              </a:rPr>
              <a:t>7</a:t>
            </a:r>
            <a:r>
              <a:rPr lang="en-US" b="1" dirty="0">
                <a:solidFill>
                  <a:srgbClr val="990000"/>
                </a:solidFill>
                <a:latin typeface="Arial" charset="0"/>
                <a:cs typeface="+mn-cs"/>
              </a:rPr>
              <a:t>49 – 18</a:t>
            </a:r>
            <a:r>
              <a:rPr lang="ru-RU" b="1" dirty="0">
                <a:solidFill>
                  <a:srgbClr val="990000"/>
                </a:solidFill>
                <a:latin typeface="Arial" charset="0"/>
                <a:cs typeface="+mn-cs"/>
              </a:rPr>
              <a:t>27 гг.)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5214938"/>
            <a:ext cx="42926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A50021"/>
                </a:solidFill>
                <a:latin typeface="Arial" charset="0"/>
                <a:cs typeface="+mn-cs"/>
              </a:rPr>
              <a:t>Все есть число</a:t>
            </a:r>
            <a:r>
              <a:rPr lang="ru-RU" sz="2800" b="1" dirty="0">
                <a:solidFill>
                  <a:srgbClr val="A50021"/>
                </a:solidFill>
                <a:latin typeface="Arial" charset="0"/>
                <a:cs typeface="+mn-cs"/>
              </a:rPr>
              <a:t>!</a:t>
            </a:r>
          </a:p>
        </p:txBody>
      </p:sp>
      <p:pic>
        <p:nvPicPr>
          <p:cNvPr id="2663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13" y="4214813"/>
            <a:ext cx="1762125" cy="235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23" presetID="2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Прямоугольник 1"/>
          <p:cNvSpPr>
            <a:spLocks noChangeArrowheads="1"/>
          </p:cNvSpPr>
          <p:nvPr/>
        </p:nvSpPr>
        <p:spPr bwMode="auto">
          <a:xfrm>
            <a:off x="827088" y="981075"/>
            <a:ext cx="7129462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	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Вернемся к стихотворению: выпишите из него все  упомянутые в стихотворении числа и переведите их в десятичную систему счисления.</a:t>
            </a:r>
          </a:p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116013" y="3141663"/>
          <a:ext cx="7386637" cy="304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04278"/>
                <a:gridCol w="3682359"/>
              </a:tblGrid>
              <a:tr h="853282"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</a:rPr>
                        <a:t>Ей было 12 лет, </a:t>
                      </a:r>
                      <a:br>
                        <a:rPr lang="ru-RU" sz="2000" dirty="0">
                          <a:effectLst/>
                        </a:rPr>
                      </a:br>
                      <a:r>
                        <a:rPr lang="ru-RU" sz="2000" dirty="0">
                          <a:effectLst/>
                        </a:rPr>
                        <a:t>Она в 5  класс ходила, </a:t>
                      </a:r>
                      <a:br>
                        <a:rPr lang="ru-RU" sz="2000" dirty="0">
                          <a:effectLst/>
                        </a:rPr>
                      </a:br>
                      <a:r>
                        <a:rPr lang="ru-RU" sz="2000" dirty="0">
                          <a:effectLst/>
                        </a:rPr>
                        <a:t>В портфеле по четыре книги носила. </a:t>
                      </a:r>
                      <a:br>
                        <a:rPr lang="ru-RU" sz="2000" dirty="0">
                          <a:effectLst/>
                        </a:rPr>
                      </a:br>
                      <a:r>
                        <a:rPr lang="ru-RU" sz="2000" dirty="0">
                          <a:effectLst/>
                        </a:rPr>
                        <a:t>Все это правда, а не бред. 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 sz="2000">
                          <a:effectLst/>
                        </a:rPr>
                        <a:t>Она ловила каждый звук </a:t>
                      </a:r>
                      <a:br>
                        <a:rPr lang="ru-RU" sz="2000">
                          <a:effectLst/>
                        </a:rPr>
                      </a:br>
                      <a:r>
                        <a:rPr lang="ru-RU" sz="2000">
                          <a:effectLst/>
                        </a:rPr>
                        <a:t>Своими двумя ушами, </a:t>
                      </a:r>
                      <a:br>
                        <a:rPr lang="ru-RU" sz="2000">
                          <a:effectLst/>
                        </a:rPr>
                      </a:br>
                      <a:r>
                        <a:rPr lang="ru-RU" sz="2000">
                          <a:effectLst/>
                        </a:rPr>
                        <a:t>И две загорелые руки </a:t>
                      </a:r>
                      <a:br>
                        <a:rPr lang="ru-RU" sz="2000">
                          <a:effectLst/>
                        </a:rPr>
                      </a:br>
                      <a:r>
                        <a:rPr lang="ru-RU" sz="2000">
                          <a:effectLst/>
                        </a:rPr>
                        <a:t>Портфель  и поводок держали. </a:t>
                      </a:r>
                      <a:endParaRPr lang="ru-RU" sz="20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853282"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</a:rPr>
                        <a:t>Когда, пыля двумя ногами, </a:t>
                      </a:r>
                      <a:br>
                        <a:rPr lang="ru-RU" sz="2000" dirty="0">
                          <a:effectLst/>
                        </a:rPr>
                      </a:br>
                      <a:r>
                        <a:rPr lang="ru-RU" sz="2000" dirty="0">
                          <a:effectLst/>
                        </a:rPr>
                        <a:t>Она шагала по дороге, </a:t>
                      </a:r>
                      <a:br>
                        <a:rPr lang="ru-RU" sz="2000" dirty="0">
                          <a:effectLst/>
                        </a:rPr>
                      </a:br>
                      <a:r>
                        <a:rPr lang="ru-RU" sz="2000" dirty="0">
                          <a:effectLst/>
                        </a:rPr>
                        <a:t>За ней всегда бежал щенок </a:t>
                      </a:r>
                      <a:br>
                        <a:rPr lang="ru-RU" sz="2000" dirty="0">
                          <a:effectLst/>
                        </a:rPr>
                      </a:br>
                      <a:r>
                        <a:rPr lang="ru-RU" sz="2000" dirty="0">
                          <a:effectLst/>
                        </a:rPr>
                        <a:t>С одним хвостом, зато </a:t>
                      </a:r>
                      <a:r>
                        <a:rPr lang="ru-RU" sz="2000" dirty="0" err="1">
                          <a:effectLst/>
                        </a:rPr>
                        <a:t>четырехногий</a:t>
                      </a:r>
                      <a:r>
                        <a:rPr lang="ru-RU" sz="2000" dirty="0">
                          <a:effectLst/>
                        </a:rPr>
                        <a:t>. 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</a:rPr>
                        <a:t>И двое темно-синих глаз </a:t>
                      </a:r>
                      <a:br>
                        <a:rPr lang="ru-RU" sz="2000" dirty="0">
                          <a:effectLst/>
                        </a:rPr>
                      </a:br>
                      <a:r>
                        <a:rPr lang="ru-RU" sz="2000" dirty="0">
                          <a:effectLst/>
                        </a:rPr>
                        <a:t>Рассматривали мир привычно … </a:t>
                      </a:r>
                      <a:br>
                        <a:rPr lang="ru-RU" sz="2000" dirty="0">
                          <a:effectLst/>
                        </a:rPr>
                      </a:br>
                      <a:r>
                        <a:rPr lang="ru-RU" sz="2000" dirty="0">
                          <a:effectLst/>
                        </a:rPr>
                        <a:t>Но станет все совсем обычным, </a:t>
                      </a:r>
                      <a:br>
                        <a:rPr lang="ru-RU" sz="2000" dirty="0">
                          <a:effectLst/>
                        </a:rPr>
                      </a:br>
                      <a:r>
                        <a:rPr lang="ru-RU" sz="2000" dirty="0">
                          <a:effectLst/>
                        </a:rPr>
                        <a:t>Когда поймете наш рассказ. 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428604"/>
            <a:ext cx="67409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kern="10" dirty="0">
                <a:ln w="12700">
                  <a:solidFill>
                    <a:srgbClr val="FF9966"/>
                  </a:solidFill>
                  <a:round/>
                  <a:headEnd/>
                  <a:tailEnd/>
                </a:ln>
                <a:solidFill>
                  <a:srgbClr val="F79646">
                    <a:lumMod val="50000"/>
                  </a:srgbClr>
                </a:solidFill>
                <a:effectLst>
                  <a:outerShdw dist="40161" dir="20493903" algn="ctr" rotWithShape="0">
                    <a:srgbClr val="3366CC">
                      <a:alpha val="79999"/>
                    </a:srgbClr>
                  </a:outerShdw>
                </a:effectLst>
                <a:latin typeface="Georgia"/>
                <a:cs typeface="+mn-cs"/>
              </a:rPr>
              <a:t>Викторина "Сколько?"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1500" y="1143000"/>
            <a:ext cx="4572000" cy="1062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CC6600"/>
                </a:solidFill>
                <a:latin typeface="Georgia" pitchFamily="18" charset="0"/>
                <a:cs typeface="+mn-cs"/>
              </a:rPr>
              <a:t>Сколько больших планет обращается вокруг солнца?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CC6600"/>
                </a:solidFill>
                <a:latin typeface="Georgia" pitchFamily="18" charset="0"/>
                <a:cs typeface="+mn-cs"/>
              </a:rPr>
              <a:t>Подсказка: 1001</a:t>
            </a:r>
            <a:endParaRPr lang="ru-RU" b="1" i="1" dirty="0">
              <a:solidFill>
                <a:srgbClr val="CC660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57750" y="1428750"/>
            <a:ext cx="5715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+mn-cs"/>
              </a:rPr>
              <a:t>9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71813" y="2143125"/>
            <a:ext cx="45720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9900"/>
                </a:solidFill>
                <a:latin typeface="Georgia" pitchFamily="18" charset="0"/>
                <a:cs typeface="+mn-cs"/>
              </a:rPr>
              <a:t>Сколько лет спала Спящая красавица из сказки Шарля Перро?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9900"/>
                </a:solidFill>
                <a:latin typeface="Georgia" pitchFamily="18" charset="0"/>
                <a:cs typeface="+mn-cs"/>
              </a:rPr>
              <a:t>Подсказка: 1100100 </a:t>
            </a:r>
            <a:endParaRPr lang="en-US" b="1" i="1" dirty="0">
              <a:solidFill>
                <a:srgbClr val="009900"/>
              </a:solidFill>
              <a:latin typeface="Georgia" pitchFamily="18" charset="0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715250" y="2286000"/>
            <a:ext cx="96202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+mn-cs"/>
              </a:rPr>
              <a:t>100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0063" y="3500438"/>
            <a:ext cx="457200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996633"/>
                </a:solidFill>
                <a:latin typeface="Georgia" pitchFamily="18" charset="0"/>
                <a:cs typeface="+mn-cs"/>
              </a:rPr>
              <a:t>Сапоги какого размера носил дядя Степа?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996633"/>
                </a:solidFill>
                <a:latin typeface="Georgia" pitchFamily="18" charset="0"/>
                <a:cs typeface="+mn-cs"/>
              </a:rPr>
              <a:t>Подсказка: 101101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143500" y="3714750"/>
            <a:ext cx="85725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+mn-cs"/>
              </a:rPr>
              <a:t>45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643188" y="4643438"/>
            <a:ext cx="45720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0099"/>
                </a:solidFill>
                <a:latin typeface="Georgia" pitchFamily="18" charset="0"/>
                <a:cs typeface="+mn-cs"/>
              </a:rPr>
              <a:t>Сколько вершков в аршине?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0099"/>
                </a:solidFill>
                <a:latin typeface="Georgia" pitchFamily="18" charset="0"/>
                <a:cs typeface="+mn-cs"/>
              </a:rPr>
              <a:t>Подсказка: 10000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143750" y="4786313"/>
            <a:ext cx="65087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+mn-cs"/>
              </a:rPr>
              <a:t>16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85813" y="5429250"/>
            <a:ext cx="45720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990099"/>
                </a:solidFill>
                <a:latin typeface="Georgia" pitchFamily="18" charset="0"/>
                <a:cs typeface="+mn-cs"/>
              </a:rPr>
              <a:t>Сколько глаз у пиявки?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990099"/>
                </a:solidFill>
                <a:latin typeface="Georgia" pitchFamily="18" charset="0"/>
                <a:cs typeface="+mn-cs"/>
              </a:rPr>
              <a:t>Подсказка: 1010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929188" y="5572125"/>
            <a:ext cx="67310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+mn-cs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Задания на смекалку: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1196975"/>
            <a:ext cx="8229600" cy="5661025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ru-RU" sz="2400" dirty="0" smtClean="0"/>
              <a:t>У меня 100 братьев. Младшему 1000 лет, а старшему 1111 лет. Старший учится в 1001 классе. Может ли быть такое?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ru-RU" sz="2400" dirty="0" smtClean="0"/>
              <a:t>Когда дважды два равно 100?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ru-RU" sz="2400" dirty="0"/>
              <a:t> Было 53р груши. После того, как каждую разрезали пополам, стало 136 половинок. </a:t>
            </a:r>
            <a:r>
              <a:rPr lang="ru-RU" sz="2400" dirty="0" smtClean="0"/>
              <a:t> В системе счисления </a:t>
            </a:r>
            <a:r>
              <a:rPr lang="ru-RU" sz="2400" dirty="0"/>
              <a:t>с каким основанием вели счет</a:t>
            </a:r>
            <a:r>
              <a:rPr lang="ru-RU" sz="2400" dirty="0" smtClean="0"/>
              <a:t>?</a:t>
            </a:r>
          </a:p>
          <a:p>
            <a:pPr eaLnBrk="1" hangingPunct="1">
              <a:defRPr/>
            </a:pPr>
            <a:r>
              <a:rPr lang="ru-RU" sz="2400" dirty="0"/>
              <a:t>Встретили космонавты инопланетянина, который свободно разговаривал на земном языке. Выяснилось, что у гостя 13 сыновей и 23 дочери, а всего детей – 102. Найдите, какой системой счисления пользовался гость</a:t>
            </a:r>
            <a:r>
              <a:rPr lang="ru-RU" sz="2400" dirty="0" smtClean="0"/>
              <a:t>?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ru-RU" sz="2400" dirty="0"/>
              <a:t>•	В каких системах счисления перевод числа 37 оканчивается на 7</a:t>
            </a:r>
            <a:r>
              <a:rPr lang="ru-RU" sz="2400" dirty="0" smtClean="0"/>
              <a:t>?</a:t>
            </a:r>
          </a:p>
          <a:p>
            <a:pPr>
              <a:defRPr/>
            </a:pPr>
            <a:r>
              <a:rPr lang="ru-RU" sz="2400" dirty="0"/>
              <a:t>В коробке 31 шар. Из них 12 красных и 17 желтых. </a:t>
            </a:r>
            <a:r>
              <a:rPr lang="ru-RU" sz="2400" dirty="0" smtClean="0"/>
              <a:t>В </a:t>
            </a:r>
            <a:r>
              <a:rPr lang="ru-RU" sz="2400" dirty="0"/>
              <a:t>какой системе счисления такое возможно?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endParaRPr lang="ru-RU" sz="2400" dirty="0" smtClean="0"/>
          </a:p>
          <a:p>
            <a:pPr marL="0" indent="0" eaLnBrk="1" hangingPunct="1">
              <a:buFont typeface="Arial" pitchFamily="34" charset="0"/>
              <a:buNone/>
              <a:defRPr/>
            </a:pPr>
            <a:endParaRPr lang="ru-RU" sz="2400" dirty="0"/>
          </a:p>
          <a:p>
            <a:pPr eaLnBrk="1" hangingPunct="1">
              <a:buFont typeface="Arial" charset="0"/>
              <a:buChar char="•"/>
              <a:defRPr/>
            </a:pPr>
            <a:endParaRPr lang="ru-RU" dirty="0" smtClean="0"/>
          </a:p>
          <a:p>
            <a:pPr marL="0" indent="0" eaLnBrk="1" hangingPunct="1">
              <a:buFont typeface="Arial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Подведем итоги:</a:t>
            </a:r>
          </a:p>
        </p:txBody>
      </p:sp>
      <p:sp>
        <p:nvSpPr>
          <p:cNvPr id="4813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endParaRPr lang="ru-RU" smtClean="0"/>
          </a:p>
          <a:p>
            <a:pPr marL="0" indent="0" eaLnBrk="1" hangingPunct="1">
              <a:buFont typeface="Arial" pitchFamily="34" charset="0"/>
              <a:buNone/>
            </a:pPr>
            <a:r>
              <a:rPr lang="ru-RU" smtClean="0"/>
              <a:t>Правила перевода чисел из одной системы счисления в другую и наоборот.</a:t>
            </a:r>
          </a:p>
          <a:p>
            <a:pPr marL="0" indent="0" eaLnBrk="1" hangingPunct="1">
              <a:buFont typeface="Arial" pitchFamily="34" charset="0"/>
              <a:buNone/>
            </a:pPr>
            <a:endParaRPr lang="ru-RU" smtClean="0"/>
          </a:p>
          <a:p>
            <a:pPr marL="0" indent="0" eaLnBrk="1" hangingPunct="1">
              <a:buFont typeface="Arial" pitchFamily="34" charset="0"/>
              <a:buNone/>
            </a:pPr>
            <a:r>
              <a:rPr lang="ru-RU" smtClean="0"/>
              <a:t>Научились переводить числа из десятичной системы счисления в  системы счисления с любым основанием и наоборот.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07320" y="1340768"/>
            <a:ext cx="492936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мы узнали?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95544" y="3321278"/>
            <a:ext cx="4552913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Чему научились?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Домашнее задание:</a:t>
            </a:r>
          </a:p>
        </p:txBody>
      </p:sp>
      <p:sp>
        <p:nvSpPr>
          <p:cNvPr id="4915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§ 3.2 Выучить правила перевода.</a:t>
            </a:r>
          </a:p>
          <a:p>
            <a:pPr eaLnBrk="1" hangingPunct="1"/>
            <a:r>
              <a:rPr lang="ru-RU" smtClean="0"/>
              <a:t>Упр.  2 (2-й столбик), 4 (2-й столбик).</a:t>
            </a:r>
            <a:r>
              <a:rPr lang="en-US" smtClean="0"/>
              <a:t> </a:t>
            </a:r>
            <a:r>
              <a:rPr lang="ru-RU" smtClean="0"/>
              <a:t>Стр.72</a:t>
            </a:r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67400" y="4076700"/>
            <a:ext cx="28956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500063"/>
            <a:ext cx="8183562" cy="10509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Самостоятельная работа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1643063"/>
            <a:ext cx="8183562" cy="2214562"/>
          </a:xfrm>
        </p:spPr>
        <p:txBody>
          <a:bodyPr>
            <a:normAutofit lnSpcReduction="1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>
                <a:latin typeface="Arno Pro Smbd Caption" pitchFamily="18" charset="0"/>
              </a:rPr>
              <a:t>Открыть интерактивный задачник «Системы счисления»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>
                <a:latin typeface="Arno Pro Smbd Caption" pitchFamily="18" charset="0"/>
              </a:rPr>
              <a:t>Выполнить задания.</a:t>
            </a:r>
          </a:p>
          <a:p>
            <a:pPr marL="265176" indent="-265176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u="sng" dirty="0" smtClean="0">
                <a:hlinkClick r:id="rId2"/>
              </a:rPr>
              <a:t>http://files.school-collection.edu.ru/dlrstore/fc77f535-0c00-4871-b67c-fa2ecf567d46/9_115.swf</a:t>
            </a:r>
            <a:endParaRPr lang="ru-RU" sz="2000" u="sng" dirty="0" smtClean="0"/>
          </a:p>
        </p:txBody>
      </p:sp>
      <p:pic>
        <p:nvPicPr>
          <p:cNvPr id="50180" name="Рисунок 3" descr="1115878_science_of_numbers_pic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29000" y="3786188"/>
            <a:ext cx="2786063" cy="257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7" name="Picture 11" descr="4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20938"/>
            <a:ext cx="197961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" name="Picture 17" descr="4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14740">
            <a:off x="395288" y="2997200"/>
            <a:ext cx="1979612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 descr="bcd7b362ac1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9144000" y="3573463"/>
            <a:ext cx="29527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8" name="AutoShape 12"/>
          <p:cNvSpPr>
            <a:spLocks noChangeArrowheads="1"/>
          </p:cNvSpPr>
          <p:nvPr/>
        </p:nvSpPr>
        <p:spPr bwMode="auto">
          <a:xfrm>
            <a:off x="755650" y="333375"/>
            <a:ext cx="1728788" cy="1150938"/>
          </a:xfrm>
          <a:prstGeom prst="cloudCallout">
            <a:avLst>
              <a:gd name="adj1" fmla="val -53398"/>
              <a:gd name="adj2" fmla="val 31519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chemeClr val="accent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pic>
        <p:nvPicPr>
          <p:cNvPr id="4110" name="Picture 14" descr="bcd7b362ac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3635375" y="2636838"/>
            <a:ext cx="3024188" cy="254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1" name="AutoShape 15"/>
          <p:cNvSpPr>
            <a:spLocks noChangeArrowheads="1"/>
          </p:cNvSpPr>
          <p:nvPr/>
        </p:nvSpPr>
        <p:spPr bwMode="auto">
          <a:xfrm>
            <a:off x="7380288" y="333375"/>
            <a:ext cx="1368425" cy="863600"/>
          </a:xfrm>
          <a:prstGeom prst="cloudCallout">
            <a:avLst>
              <a:gd name="adj1" fmla="val -50116"/>
              <a:gd name="adj2" fmla="val 10296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chemeClr val="accent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4112" name="AutoShape 16"/>
          <p:cNvSpPr>
            <a:spLocks noChangeArrowheads="1"/>
          </p:cNvSpPr>
          <p:nvPr/>
        </p:nvSpPr>
        <p:spPr bwMode="auto">
          <a:xfrm>
            <a:off x="3059113" y="908050"/>
            <a:ext cx="1370012" cy="865188"/>
          </a:xfrm>
          <a:prstGeom prst="cloudCallout">
            <a:avLst>
              <a:gd name="adj1" fmla="val -49884"/>
              <a:gd name="adj2" fmla="val 43394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chemeClr val="accent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pic>
        <p:nvPicPr>
          <p:cNvPr id="4114" name="Picture 18" descr="4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9925" y="2420938"/>
            <a:ext cx="212407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5" name="Picture 19" descr="4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142043" flipH="1">
            <a:off x="6877050" y="3141663"/>
            <a:ext cx="1512888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2" name="Picture 26" descr="149"/>
          <p:cNvPicPr>
            <a:picLocks noChangeAspect="1" noChangeArrowheads="1" noCrop="1"/>
          </p:cNvPicPr>
          <p:nvPr/>
        </p:nvPicPr>
        <p:blipFill>
          <a:blip r:embed="rId6">
            <a:lum bright="-6000"/>
          </a:blip>
          <a:srcRect/>
          <a:stretch>
            <a:fillRect/>
          </a:stretch>
        </p:blipFill>
        <p:spPr bwMode="auto">
          <a:xfrm>
            <a:off x="3132138" y="4941888"/>
            <a:ext cx="66357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3" name="Picture 27" descr="149"/>
          <p:cNvPicPr>
            <a:picLocks noChangeAspect="1" noChangeArrowheads="1" noCrop="1"/>
          </p:cNvPicPr>
          <p:nvPr/>
        </p:nvPicPr>
        <p:blipFill>
          <a:blip r:embed="rId6">
            <a:lum bright="-6000"/>
          </a:blip>
          <a:srcRect/>
          <a:stretch>
            <a:fillRect/>
          </a:stretch>
        </p:blipFill>
        <p:spPr bwMode="auto">
          <a:xfrm>
            <a:off x="4067175" y="5300663"/>
            <a:ext cx="66357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4" name="Picture 28" descr="149"/>
          <p:cNvPicPr>
            <a:picLocks noChangeAspect="1" noChangeArrowheads="1" noCrop="1"/>
          </p:cNvPicPr>
          <p:nvPr/>
        </p:nvPicPr>
        <p:blipFill>
          <a:blip r:embed="rId6">
            <a:lum bright="-6000"/>
          </a:blip>
          <a:srcRect/>
          <a:stretch>
            <a:fillRect/>
          </a:stretch>
        </p:blipFill>
        <p:spPr bwMode="auto">
          <a:xfrm>
            <a:off x="6659563" y="5300663"/>
            <a:ext cx="66357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6" name="Picture 30" descr="n_blu050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79613" y="4581525"/>
            <a:ext cx="846137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7" name="Picture 31" descr="b13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38513" y="5445125"/>
            <a:ext cx="817562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8" name="Picture 32" descr="n_blu050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48263" y="5516563"/>
            <a:ext cx="7747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9" name="Picture 33" descr="b13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78600" y="4581525"/>
            <a:ext cx="817563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0" name="Улыб3158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Улыбка.wav"/>
          </p:nvPr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8459788" y="6308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 descr="b2c9562e2641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2241550" y="2781300"/>
            <a:ext cx="1592263" cy="196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6" name="AutoShape 20"/>
          <p:cNvSpPr>
            <a:spLocks noChangeArrowheads="1"/>
          </p:cNvSpPr>
          <p:nvPr/>
        </p:nvSpPr>
        <p:spPr bwMode="auto">
          <a:xfrm>
            <a:off x="3635375" y="1773238"/>
            <a:ext cx="1296988" cy="1368425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FF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133" name="AutoShape 37"/>
          <p:cNvSpPr>
            <a:spLocks noChangeArrowheads="1"/>
          </p:cNvSpPr>
          <p:nvPr/>
        </p:nvSpPr>
        <p:spPr bwMode="auto">
          <a:xfrm>
            <a:off x="8172450" y="6308725"/>
            <a:ext cx="719138" cy="406400"/>
          </a:xfrm>
          <a:prstGeom prst="leftArrow">
            <a:avLst>
              <a:gd name="adj1" fmla="val 50000"/>
              <a:gd name="adj2" fmla="val 4423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7" presetID="37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0.05486 0.05324 C 0.06632 0.06528 0.08351 0.07199 0.10157 0.07199 C 0.12205 0.07199 0.13837 0.06528 0.14983 0.05324 L 0.20486 -7.40741E-7 " pathEditMode="relative" rAng="0" ptsTypes="FffFF">
                                      <p:cBhvr>
                                        <p:cTn id="18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" y="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59259E-6 L -0.06997 0.03125 C -0.08455 0.03819 -0.1066 0.04213 -0.129 0.04213 C -0.15504 0.04213 -0.17587 0.03819 -0.19045 0.03125 L -0.2599 2.59259E-6 " pathEditMode="relative" rAng="0" ptsTypes="FffFF">
                                      <p:cBhvr>
                                        <p:cTn id="21" dur="2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23" presetID="37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0.11685 0.05324 C 0.14132 0.06527 0.17813 0.07199 0.21667 0.07199 C 0.26007 0.07199 0.29497 0.06527 0.31945 0.05324 L 0.43716 4.81481E-6 " pathEditMode="relative" rAng="0" ptsTypes="FffFF">
                                      <p:cBhvr>
                                        <p:cTn id="24" dur="2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" y="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43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5255 L 0.02812 -0.00995 C 0.03403 -0.02407 0.04288 -0.03148 0.05208 -0.03148 C 0.0625 -0.03148 0.07101 -0.02407 0.07691 -0.00995 L 0.10538 0.05255 " pathEditMode="relative" rAng="0" ptsTypes="FffFF">
                                      <p:cBhvr>
                                        <p:cTn id="44" dur="1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" y="-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53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59259E-6 L 0.07535 -0.08611 C 0.09132 -0.10555 0.11511 -0.11551 0.13993 -0.11551 C 0.16806 -0.11551 0.1908 -0.10555 0.20677 -0.08611 L 0.28351 -2.59259E-6 " pathEditMode="relative" rAng="0" ptsTypes="FffFF">
                                      <p:cBhvr>
                                        <p:cTn id="54" dur="10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" y="-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63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0.08542 -0.0507 C 0.10348 -0.06273 0.12743 -0.06366 0.15052 -0.05556 C 0.17639 -0.04653 0.19618 -0.03009 0.20764 -0.00764 L 0.26407 0.09282 " pathEditMode="relative" rAng="886152" ptsTypes="FffFF">
                                      <p:cBhvr>
                                        <p:cTn id="64" dur="10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6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7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5" dur="1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7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10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8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3" dur="10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8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2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33333E-6 C 0.00052 0.16042 0.09566 0.28797 0.21337 0.28797 C 0.33021 0.28797 0.425 0.16042 0.42517 -3.33333E-6 C 0.42517 -0.1581 0.33021 -0.28935 0.21215 -0.28935 C 0.09601 -0.28796 2.77778E-7 -0.15926 2.77778E-7 -3.33333E-6 Z " pathEditMode="relative" rAng="16200000" ptsTypes="fffff">
                                      <p:cBhvr>
                                        <p:cTn id="103" dur="2000" spd="-100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35500"/>
                            </p:stCondLst>
                            <p:childTnLst>
                              <p:par>
                                <p:cTn id="10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1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81481E-6 L -0.32274 -0.20486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" y="-103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5" dur="2000" fill="hold"/>
                                        <p:tgtEl>
                                          <p:spTgt spid="41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37500"/>
                            </p:stCondLst>
                            <p:childTnLst>
                              <p:par>
                                <p:cTn id="117" presetID="35" presetClass="entr" presetSubtype="0" repeatCount="3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43500"/>
                            </p:stCondLst>
                            <p:childTnLst>
                              <p:par>
                                <p:cTn id="1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6" dur="500"/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1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0" dur="5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44500"/>
                            </p:stCondLst>
                            <p:childTnLst>
                              <p:par>
                                <p:cTn id="13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4" dur="500"/>
                                        <p:tgtEl>
                                          <p:spTgt spid="4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13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8" dur="500"/>
                                        <p:tgtEl>
                                          <p:spTgt spid="4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45500"/>
                            </p:stCondLst>
                            <p:childTnLst>
                              <p:par>
                                <p:cTn id="140" presetID="37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274 -0.20486 L -0.13923 -0.10417 C -0.10069 -0.08149 -0.04323 -0.06829 0.01667 -0.06829 C 0.08525 -0.06829 0.13993 -0.08149 0.17848 -0.10417 L 0.36233 -0.20486 " pathEditMode="relative" rAng="0" ptsTypes="FffFF">
                                      <p:cBhvr>
                                        <p:cTn id="141" dur="2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" y="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47500"/>
                            </p:stCondLst>
                            <p:childTnLst>
                              <p:par>
                                <p:cTn id="143" presetID="35" presetClass="entr" presetSubtype="0" repeatCount="3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53500"/>
                            </p:stCondLst>
                            <p:childTnLst>
                              <p:par>
                                <p:cTn id="150" presetID="44" presetClass="path" presetSubtype="0" accel="50000" decel="5000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813 -0.17337 L 0.20018 -0.25902 C 0.16337 -0.27824 0.10712 -0.28888 0.04983 -0.28888 C -0.01666 -0.28888 -0.06979 -0.27824 -0.10659 -0.25902 L -0.28333 -0.17337 " pathEditMode="relative" rAng="0" ptsTypes="FffFF">
                                      <p:cBhvr>
                                        <p:cTn id="151" dur="2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" y="-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55500"/>
                            </p:stCondLst>
                            <p:childTnLst>
                              <p:par>
                                <p:cTn id="1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5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30"/>
                </p:tgtEl>
              </p:cMediaNode>
            </p:audio>
          </p:childTnLst>
        </p:cTn>
      </p:par>
    </p:tnLst>
    <p:bldLst>
      <p:bldP spid="4108" grpId="0" animBg="1"/>
      <p:bldP spid="4111" grpId="0" animBg="1"/>
      <p:bldP spid="4112" grpId="0" animBg="1"/>
      <p:bldP spid="4116" grpId="0" animBg="1"/>
      <p:bldP spid="4116" grpId="1" animBg="1"/>
      <p:bldP spid="4116" grpId="2" animBg="1"/>
      <p:bldP spid="4116" grpId="3" animBg="1"/>
      <p:bldP spid="4116" grpId="4" animBg="1"/>
      <p:bldP spid="4116" grpId="5" animBg="1"/>
      <p:bldP spid="4116" grpId="6" animBg="1"/>
      <p:bldP spid="41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308225" y="1600200"/>
            <a:ext cx="4525963" cy="4525963"/>
          </a:xfrm>
          <a:noFill/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78200" y="3860800"/>
            <a:ext cx="237807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25" y="2214563"/>
            <a:ext cx="6143625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9C866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+mn-cs"/>
              </a:rPr>
              <a:t>Числа не управляют миром, но показывают, как управляется мир.</a:t>
            </a:r>
          </a:p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7A51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+mn-cs"/>
              </a:rPr>
              <a:t>Иоганн Гете</a:t>
            </a:r>
          </a:p>
        </p:txBody>
      </p:sp>
      <p:pic>
        <p:nvPicPr>
          <p:cNvPr id="3" name="Picture 5" descr="рис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4714875"/>
            <a:ext cx="2324100" cy="1571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57884" y="4714884"/>
            <a:ext cx="2504996" cy="18878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43702" y="428604"/>
            <a:ext cx="2286016" cy="17221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7654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642938"/>
            <a:ext cx="1500188" cy="207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Цели урока: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5114925"/>
          </a:xfrm>
        </p:spPr>
        <p:txBody>
          <a:bodyPr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Закрепить понятия 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«система счисления», «основание системы счисления», «алфавит системы счисления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Ознакомиться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правилами перевода чисел из одной системы счисления в другую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Закрепить умения:</a:t>
            </a:r>
          </a:p>
          <a:p>
            <a:pPr marL="1257300" lvl="2" indent="-45720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ru-RU" i="1" dirty="0">
                <a:solidFill>
                  <a:schemeClr val="tx1"/>
                </a:solidFill>
              </a:rPr>
              <a:t>   </a:t>
            </a:r>
            <a:r>
              <a:rPr lang="ru-RU" sz="2600" i="1" dirty="0">
                <a:solidFill>
                  <a:schemeClr val="tx1"/>
                </a:solidFill>
              </a:rPr>
              <a:t>представление числа в различных системах счисления </a:t>
            </a:r>
          </a:p>
          <a:p>
            <a:pPr marL="1314450" lvl="2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ru-RU" sz="2600" i="1" dirty="0" smtClean="0">
                <a:solidFill>
                  <a:schemeClr val="tx1"/>
                </a:solidFill>
              </a:rPr>
              <a:t>   </a:t>
            </a:r>
            <a:r>
              <a:rPr lang="ru-RU" sz="2600" i="1" dirty="0">
                <a:solidFill>
                  <a:schemeClr val="tx1"/>
                </a:solidFill>
              </a:rPr>
              <a:t>научиться переводить числа из различных </a:t>
            </a:r>
            <a:r>
              <a:rPr lang="ru-RU" sz="2600" i="1" dirty="0" smtClean="0">
                <a:solidFill>
                  <a:schemeClr val="tx1"/>
                </a:solidFill>
              </a:rPr>
              <a:t>систем    </a:t>
            </a:r>
            <a:r>
              <a:rPr lang="ru-RU" sz="2600" i="1" dirty="0">
                <a:solidFill>
                  <a:schemeClr val="tx1"/>
                </a:solidFill>
              </a:rPr>
              <a:t>счисления в десятичную и </a:t>
            </a:r>
            <a:r>
              <a:rPr lang="ru-RU" sz="2600" i="1" dirty="0" smtClean="0">
                <a:solidFill>
                  <a:schemeClr val="tx1"/>
                </a:solidFill>
              </a:rPr>
              <a:t>наоборот.</a:t>
            </a:r>
            <a:endParaRPr lang="ru-RU" sz="26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fld id="{C0C7165F-3A36-47C0-BBE7-032A3424F5FE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609600"/>
            <a:ext cx="8713787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4200">
                <a:solidFill>
                  <a:srgbClr val="003399"/>
                </a:solidFill>
              </a:rPr>
              <a:t>Вот наилучший способ посадки за компьютером</a:t>
            </a:r>
            <a:endParaRPr lang="en-US" sz="4200">
              <a:solidFill>
                <a:srgbClr val="003399"/>
              </a:solidFill>
            </a:endParaRPr>
          </a:p>
        </p:txBody>
      </p:sp>
      <p:pic>
        <p:nvPicPr>
          <p:cNvPr id="29700" name="Picture 4" descr="основной рисунок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844675"/>
            <a:ext cx="3622675" cy="4176713"/>
          </a:xfrm>
        </p:spPr>
      </p:pic>
      <p:sp>
        <p:nvSpPr>
          <p:cNvPr id="14342" name="AutoShape 6"/>
          <p:cNvSpPr>
            <a:spLocks noChangeArrowheads="1"/>
          </p:cNvSpPr>
          <p:nvPr/>
        </p:nvSpPr>
        <p:spPr bwMode="auto">
          <a:xfrm>
            <a:off x="1547813" y="2420938"/>
            <a:ext cx="1223962" cy="215900"/>
          </a:xfrm>
          <a:prstGeom prst="leftRightArrow">
            <a:avLst>
              <a:gd name="adj1" fmla="val 50000"/>
              <a:gd name="adj2" fmla="val 11338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1547813" y="2095500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50-70 см</a:t>
            </a:r>
            <a:endParaRPr lang="en-US" sz="2000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4067175" y="1773238"/>
            <a:ext cx="4826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>
                <a:solidFill>
                  <a:srgbClr val="003399"/>
                </a:solidFill>
              </a:rPr>
              <a:t>Экран монитора находится на расстоянии 50-70 см от глаз.</a:t>
            </a:r>
            <a:endParaRPr lang="en-US">
              <a:solidFill>
                <a:srgbClr val="003399"/>
              </a:solidFill>
            </a:endParaRPr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1908175" y="5805488"/>
            <a:ext cx="1152525" cy="0"/>
          </a:xfrm>
          <a:prstGeom prst="line">
            <a:avLst/>
          </a:prstGeom>
          <a:noFill/>
          <a:ln w="1079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4067175" y="2708275"/>
            <a:ext cx="4932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003399"/>
                </a:solidFill>
              </a:rPr>
              <a:t>Обе ступни стоят на полу</a:t>
            </a:r>
            <a:r>
              <a:rPr lang="en-US">
                <a:solidFill>
                  <a:srgbClr val="003399"/>
                </a:solidFill>
              </a:rPr>
              <a:t>.</a:t>
            </a:r>
          </a:p>
        </p:txBody>
      </p:sp>
      <p:sp>
        <p:nvSpPr>
          <p:cNvPr id="14349" name="Line 13"/>
          <p:cNvSpPr>
            <a:spLocks noChangeShapeType="1"/>
          </p:cNvSpPr>
          <p:nvPr/>
        </p:nvSpPr>
        <p:spPr bwMode="auto">
          <a:xfrm>
            <a:off x="1187450" y="3068638"/>
            <a:ext cx="144463" cy="7921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0" name="Line 14"/>
          <p:cNvSpPr>
            <a:spLocks noChangeShapeType="1"/>
          </p:cNvSpPr>
          <p:nvPr/>
        </p:nvSpPr>
        <p:spPr bwMode="auto">
          <a:xfrm>
            <a:off x="1331913" y="3860800"/>
            <a:ext cx="86518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>
            <a:off x="900113" y="2708275"/>
            <a:ext cx="0" cy="18716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4067175" y="4941888"/>
            <a:ext cx="47529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003399"/>
                </a:solidFill>
              </a:rPr>
              <a:t>Спина расположена вертикально.</a:t>
            </a:r>
            <a:endParaRPr lang="en-US">
              <a:solidFill>
                <a:srgbClr val="003399"/>
              </a:solidFill>
            </a:endParaRPr>
          </a:p>
        </p:txBody>
      </p:sp>
      <p:sp>
        <p:nvSpPr>
          <p:cNvPr id="14362" name="Text Box 26"/>
          <p:cNvSpPr txBox="1">
            <a:spLocks noChangeArrowheads="1"/>
          </p:cNvSpPr>
          <p:nvPr/>
        </p:nvSpPr>
        <p:spPr bwMode="auto">
          <a:xfrm>
            <a:off x="4067175" y="3284538"/>
            <a:ext cx="47529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>
                <a:solidFill>
                  <a:srgbClr val="003399"/>
                </a:solidFill>
              </a:rPr>
              <a:t>Плечи расслаблены. Локти слегка касаются туловища. Предплечья находятся на той же высоте, что и клавиатура.</a:t>
            </a:r>
            <a:endParaRPr lang="en-US">
              <a:solidFill>
                <a:srgbClr val="003399"/>
              </a:solidFill>
            </a:endParaRPr>
          </a:p>
        </p:txBody>
      </p:sp>
      <p:pic>
        <p:nvPicPr>
          <p:cNvPr id="14363" name="Picture 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38" y="5929313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4067175" y="2492375"/>
            <a:ext cx="4859338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solidFill>
                  <a:srgbClr val="003399"/>
                </a:solidFill>
              </a:rPr>
              <a:t>Придерживайтесь этих рекомендаций, и тогда работа за компьютером не окажется вредной для здоровья.</a:t>
            </a:r>
            <a:endParaRPr lang="en-US" sz="2800">
              <a:solidFill>
                <a:srgbClr val="00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animBg="1"/>
      <p:bldP spid="14343" grpId="0"/>
      <p:bldP spid="14344" grpId="0" build="allAtOnce"/>
      <p:bldP spid="14344" grpId="1" build="allAtOnce"/>
      <p:bldP spid="14345" grpId="0" animBg="1"/>
      <p:bldP spid="14346" grpId="0"/>
      <p:bldP spid="14346" grpId="1"/>
      <p:bldP spid="14349" grpId="0" animBg="1"/>
      <p:bldP spid="14350" grpId="0" animBg="1"/>
      <p:bldP spid="14352" grpId="0" animBg="1"/>
      <p:bldP spid="14353" grpId="0"/>
      <p:bldP spid="14353" grpId="1"/>
      <p:bldP spid="14362" grpId="0"/>
      <p:bldP spid="14362" grpId="1"/>
      <p:bldP spid="143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/>
              <a:t> </a:t>
            </a:r>
            <a:r>
              <a:rPr lang="ru-RU" sz="3100" dirty="0"/>
              <a:t>Загадка </a:t>
            </a:r>
            <a:r>
              <a:rPr lang="ru-RU" sz="3100" dirty="0" smtClean="0"/>
              <a:t>поэта: </a:t>
            </a:r>
            <a:r>
              <a:rPr lang="ru-RU" sz="3100" dirty="0">
                <a:effectLst/>
              </a:rPr>
              <a:t>СКОЛЬКО ЛЕТ ДЕВОЧКЕ</a:t>
            </a:r>
            <a:br>
              <a:rPr lang="ru-RU" sz="3100" dirty="0">
                <a:effectLst/>
              </a:rPr>
            </a:br>
            <a:r>
              <a:rPr lang="ru-RU" sz="3100" dirty="0" smtClean="0">
                <a:effectLst/>
              </a:rPr>
              <a:t>                                                                     (</a:t>
            </a:r>
            <a:r>
              <a:rPr lang="ru-RU" sz="3100" dirty="0">
                <a:effectLst/>
              </a:rPr>
              <a:t>А. Стариков)</a:t>
            </a:r>
            <a:br>
              <a:rPr lang="ru-RU" sz="3100" dirty="0">
                <a:effectLst/>
              </a:rPr>
            </a:b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250825" y="1412875"/>
          <a:ext cx="8137525" cy="5111750"/>
        </p:xfrm>
        <a:graphic>
          <a:graphicData uri="http://schemas.openxmlformats.org/drawingml/2006/table">
            <a:tbl>
              <a:tblPr/>
              <a:tblGrid>
                <a:gridCol w="3937000"/>
                <a:gridCol w="4200525"/>
              </a:tblGrid>
              <a:tr h="2555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Ей было тысяча сто лет, </a:t>
                      </a:r>
                      <a:b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Она в сто первый класс ходила, </a:t>
                      </a:r>
                      <a:b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портфеле по сто книг носила. </a:t>
                      </a:r>
                      <a:b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 это правда, а не бред. 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Она ловила каждый звук </a:t>
                      </a:r>
                      <a:b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Своими десятью ушами, </a:t>
                      </a:r>
                      <a:b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десять загорелых рук </a:t>
                      </a:r>
                      <a:b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Портфель  и поводок держали. 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2555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Когда, пыля десятком ног, </a:t>
                      </a:r>
                      <a:b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Она шагала по дороге, </a:t>
                      </a:r>
                      <a:b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ней всегда бежал щенок </a:t>
                      </a:r>
                      <a:b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одним хвостом, зато стоногий. 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десять темно-синих глаз </a:t>
                      </a:r>
                      <a:b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Рассматривали мир привычно … </a:t>
                      </a:r>
                      <a:b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 станет все совсем обычным, </a:t>
                      </a:r>
                      <a:b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Когда поймете наш рассказ. 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0071" y="764704"/>
            <a:ext cx="8458200" cy="1584176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Тема урока: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«Конверсия чисел из одной системы счисления в другую»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4292600"/>
            <a:ext cx="8458200" cy="914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80063" y="3933825"/>
            <a:ext cx="3432175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Метод разностей:</a:t>
            </a:r>
            <a:endParaRPr lang="ru-RU" dirty="0"/>
          </a:p>
        </p:txBody>
      </p:sp>
      <p:sp>
        <p:nvSpPr>
          <p:cNvPr id="32771" name="Объект 2"/>
          <p:cNvSpPr>
            <a:spLocks noGrp="1"/>
          </p:cNvSpPr>
          <p:nvPr>
            <p:ph idx="1"/>
          </p:nvPr>
        </p:nvSpPr>
        <p:spPr>
          <a:xfrm>
            <a:off x="442913" y="4005263"/>
            <a:ext cx="8686800" cy="2667000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ru-RU" smtClean="0"/>
              <a:t>10→Х</a:t>
            </a:r>
            <a:r>
              <a:rPr lang="ru-RU" baseline="-25000" smtClean="0"/>
              <a:t>2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mtClean="0"/>
              <a:t>10-</a:t>
            </a:r>
            <a:r>
              <a:rPr lang="ru-RU" smtClean="0">
                <a:solidFill>
                  <a:srgbClr val="FF0000"/>
                </a:solidFill>
              </a:rPr>
              <a:t>8</a:t>
            </a:r>
            <a:r>
              <a:rPr lang="ru-RU" smtClean="0"/>
              <a:t>=2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mtClean="0"/>
              <a:t>2-</a:t>
            </a:r>
            <a:r>
              <a:rPr lang="ru-RU" smtClean="0">
                <a:solidFill>
                  <a:srgbClr val="FF0000"/>
                </a:solidFill>
              </a:rPr>
              <a:t>2</a:t>
            </a:r>
            <a:r>
              <a:rPr lang="ru-RU" smtClean="0"/>
              <a:t>=0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mtClean="0"/>
              <a:t>10=8+2=2</a:t>
            </a:r>
            <a:r>
              <a:rPr lang="ru-RU" baseline="30000" smtClean="0"/>
              <a:t>3</a:t>
            </a:r>
            <a:r>
              <a:rPr lang="ru-RU" smtClean="0"/>
              <a:t>+2</a:t>
            </a:r>
            <a:r>
              <a:rPr lang="ru-RU" baseline="30000" smtClean="0"/>
              <a:t>1</a:t>
            </a:r>
            <a:r>
              <a:rPr lang="ru-RU" smtClean="0"/>
              <a:t>=1010</a:t>
            </a:r>
            <a:r>
              <a:rPr lang="ru-RU" baseline="-25000" smtClean="0"/>
              <a:t>(2)</a:t>
            </a:r>
          </a:p>
          <a:p>
            <a:pPr marL="0" indent="0" eaLnBrk="1" hangingPunct="1">
              <a:buFont typeface="Wingdings 2" pitchFamily="18" charset="2"/>
              <a:buNone/>
            </a:pPr>
            <a:endParaRPr lang="ru-RU" baseline="-25000" smtClean="0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1273175"/>
            <a:ext cx="8388350" cy="251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6"/>
          <p:cNvSpPr>
            <a:spLocks noChangeArrowheads="1"/>
          </p:cNvSpPr>
          <p:nvPr/>
        </p:nvSpPr>
        <p:spPr bwMode="auto">
          <a:xfrm>
            <a:off x="0" y="304800"/>
            <a:ext cx="9144000" cy="6248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195" name="WordArt 3"/>
          <p:cNvSpPr>
            <a:spLocks noChangeArrowheads="1" noChangeShapeType="1" noTextEdit="1"/>
          </p:cNvSpPr>
          <p:nvPr/>
        </p:nvSpPr>
        <p:spPr bwMode="auto">
          <a:xfrm>
            <a:off x="990600" y="2133600"/>
            <a:ext cx="838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+mn-lt"/>
                <a:ea typeface="+mn-lt"/>
                <a:cs typeface="+mn-lt"/>
              </a:rPr>
              <a:t>10</a:t>
            </a:r>
          </a:p>
        </p:txBody>
      </p:sp>
      <p:sp>
        <p:nvSpPr>
          <p:cNvPr id="8196" name="WordArt 4"/>
          <p:cNvSpPr>
            <a:spLocks noChangeArrowheads="1" noChangeShapeType="1" noTextEdit="1"/>
          </p:cNvSpPr>
          <p:nvPr/>
        </p:nvSpPr>
        <p:spPr bwMode="auto">
          <a:xfrm>
            <a:off x="1676400" y="2667000"/>
            <a:ext cx="4572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+mn-lt"/>
                <a:ea typeface="+mn-lt"/>
                <a:cs typeface="+mn-lt"/>
              </a:rPr>
              <a:t>10</a:t>
            </a:r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1981200" y="2362200"/>
            <a:ext cx="1295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198" name="WordArt 6"/>
          <p:cNvSpPr>
            <a:spLocks noChangeArrowheads="1" noChangeShapeType="1" noTextEdit="1"/>
          </p:cNvSpPr>
          <p:nvPr/>
        </p:nvSpPr>
        <p:spPr bwMode="auto">
          <a:xfrm>
            <a:off x="3429000" y="2133600"/>
            <a:ext cx="647700" cy="512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+mn-lt"/>
                <a:ea typeface="+mn-lt"/>
                <a:cs typeface="+mn-lt"/>
              </a:rPr>
              <a:t>х</a:t>
            </a:r>
          </a:p>
        </p:txBody>
      </p:sp>
      <p:sp>
        <p:nvSpPr>
          <p:cNvPr id="8199" name="WordArt 7"/>
          <p:cNvSpPr>
            <a:spLocks noChangeArrowheads="1" noChangeShapeType="1" noTextEdit="1"/>
          </p:cNvSpPr>
          <p:nvPr/>
        </p:nvSpPr>
        <p:spPr bwMode="auto">
          <a:xfrm>
            <a:off x="4114800" y="2590800"/>
            <a:ext cx="223838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+mn-lt"/>
                <a:ea typeface="+mn-lt"/>
                <a:cs typeface="+mn-lt"/>
              </a:rPr>
              <a:t>2</a:t>
            </a:r>
          </a:p>
        </p:txBody>
      </p:sp>
      <p:sp>
        <p:nvSpPr>
          <p:cNvPr id="8200" name="WordArt 8"/>
          <p:cNvSpPr>
            <a:spLocks noChangeArrowheads="1" noChangeShapeType="1" noTextEdit="1"/>
          </p:cNvSpPr>
          <p:nvPr/>
        </p:nvSpPr>
        <p:spPr bwMode="auto">
          <a:xfrm>
            <a:off x="5410200" y="1905000"/>
            <a:ext cx="7905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+mn-lt"/>
                <a:ea typeface="+mn-lt"/>
                <a:cs typeface="+mn-lt"/>
              </a:rPr>
              <a:t>10</a:t>
            </a:r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>
            <a:off x="6324600" y="1905000"/>
            <a:ext cx="0" cy="1219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>
            <a:off x="6324600" y="2438400"/>
            <a:ext cx="838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03" name="WordArt 11"/>
          <p:cNvSpPr>
            <a:spLocks noChangeArrowheads="1" noChangeShapeType="1" noTextEdit="1"/>
          </p:cNvSpPr>
          <p:nvPr/>
        </p:nvSpPr>
        <p:spPr bwMode="auto">
          <a:xfrm>
            <a:off x="6629400" y="1905000"/>
            <a:ext cx="304800" cy="512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+mn-lt"/>
                <a:ea typeface="+mn-lt"/>
                <a:cs typeface="+mn-lt"/>
              </a:rPr>
              <a:t>2</a:t>
            </a:r>
          </a:p>
        </p:txBody>
      </p:sp>
      <p:sp>
        <p:nvSpPr>
          <p:cNvPr id="8204" name="WordArt 12"/>
          <p:cNvSpPr>
            <a:spLocks noChangeArrowheads="1" noChangeShapeType="1" noTextEdit="1"/>
          </p:cNvSpPr>
          <p:nvPr/>
        </p:nvSpPr>
        <p:spPr bwMode="auto">
          <a:xfrm>
            <a:off x="6553200" y="2590800"/>
            <a:ext cx="280988" cy="588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+mn-lt"/>
                <a:ea typeface="+mn-lt"/>
                <a:cs typeface="+mn-lt"/>
              </a:rPr>
              <a:t>5</a:t>
            </a:r>
          </a:p>
        </p:txBody>
      </p:sp>
      <p:sp>
        <p:nvSpPr>
          <p:cNvPr id="8205" name="WordArt 13"/>
          <p:cNvSpPr>
            <a:spLocks noChangeArrowheads="1" noChangeShapeType="1" noTextEdit="1"/>
          </p:cNvSpPr>
          <p:nvPr/>
        </p:nvSpPr>
        <p:spPr bwMode="auto">
          <a:xfrm>
            <a:off x="5486400" y="2514600"/>
            <a:ext cx="609600" cy="588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+mn-lt"/>
                <a:ea typeface="+mn-lt"/>
                <a:cs typeface="+mn-lt"/>
              </a:rPr>
              <a:t>10</a:t>
            </a:r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>
            <a:off x="5181600" y="32004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07" name="WordArt 15"/>
          <p:cNvSpPr>
            <a:spLocks noChangeArrowheads="1" noChangeShapeType="1" noTextEdit="1"/>
          </p:cNvSpPr>
          <p:nvPr/>
        </p:nvSpPr>
        <p:spPr bwMode="auto">
          <a:xfrm>
            <a:off x="5486400" y="3352800"/>
            <a:ext cx="433388" cy="588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+mn-lt"/>
                <a:ea typeface="+mn-lt"/>
                <a:cs typeface="+mn-lt"/>
              </a:rPr>
              <a:t>0</a:t>
            </a:r>
          </a:p>
        </p:txBody>
      </p:sp>
      <p:sp>
        <p:nvSpPr>
          <p:cNvPr id="33808" name="Line 16"/>
          <p:cNvSpPr>
            <a:spLocks noChangeShapeType="1"/>
          </p:cNvSpPr>
          <p:nvPr/>
        </p:nvSpPr>
        <p:spPr bwMode="auto">
          <a:xfrm>
            <a:off x="6019800" y="3352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09" name="Line 17"/>
          <p:cNvSpPr>
            <a:spLocks noChangeShapeType="1"/>
          </p:cNvSpPr>
          <p:nvPr/>
        </p:nvSpPr>
        <p:spPr bwMode="auto">
          <a:xfrm>
            <a:off x="7010400" y="2590800"/>
            <a:ext cx="0" cy="1143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10" name="Line 18"/>
          <p:cNvSpPr>
            <a:spLocks noChangeShapeType="1"/>
          </p:cNvSpPr>
          <p:nvPr/>
        </p:nvSpPr>
        <p:spPr bwMode="auto">
          <a:xfrm>
            <a:off x="7010400" y="3200400"/>
            <a:ext cx="762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11" name="WordArt 19"/>
          <p:cNvSpPr>
            <a:spLocks noChangeArrowheads="1" noChangeShapeType="1" noTextEdit="1"/>
          </p:cNvSpPr>
          <p:nvPr/>
        </p:nvSpPr>
        <p:spPr bwMode="auto">
          <a:xfrm>
            <a:off x="7315200" y="2667000"/>
            <a:ext cx="280988" cy="436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+mn-lt"/>
                <a:ea typeface="+mn-lt"/>
                <a:cs typeface="+mn-lt"/>
              </a:rPr>
              <a:t>2</a:t>
            </a:r>
          </a:p>
        </p:txBody>
      </p:sp>
      <p:sp>
        <p:nvSpPr>
          <p:cNvPr id="8212" name="WordArt 20"/>
          <p:cNvSpPr>
            <a:spLocks noChangeArrowheads="1" noChangeShapeType="1" noTextEdit="1"/>
          </p:cNvSpPr>
          <p:nvPr/>
        </p:nvSpPr>
        <p:spPr bwMode="auto">
          <a:xfrm>
            <a:off x="7315200" y="3276600"/>
            <a:ext cx="280988" cy="436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+mn-lt"/>
                <a:ea typeface="+mn-lt"/>
                <a:cs typeface="+mn-lt"/>
              </a:rPr>
              <a:t>2</a:t>
            </a:r>
          </a:p>
        </p:txBody>
      </p:sp>
      <p:sp>
        <p:nvSpPr>
          <p:cNvPr id="8213" name="WordArt 21"/>
          <p:cNvSpPr>
            <a:spLocks noChangeArrowheads="1" noChangeShapeType="1" noTextEdit="1"/>
          </p:cNvSpPr>
          <p:nvPr/>
        </p:nvSpPr>
        <p:spPr bwMode="auto">
          <a:xfrm>
            <a:off x="6477000" y="3276600"/>
            <a:ext cx="357188" cy="588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+mn-lt"/>
                <a:ea typeface="+mn-lt"/>
                <a:cs typeface="+mn-lt"/>
              </a:rPr>
              <a:t>4</a:t>
            </a:r>
          </a:p>
        </p:txBody>
      </p:sp>
      <p:sp>
        <p:nvSpPr>
          <p:cNvPr id="8214" name="Line 22"/>
          <p:cNvSpPr>
            <a:spLocks noChangeShapeType="1"/>
          </p:cNvSpPr>
          <p:nvPr/>
        </p:nvSpPr>
        <p:spPr bwMode="auto">
          <a:xfrm>
            <a:off x="6172200" y="3962400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15" name="WordArt 23"/>
          <p:cNvSpPr>
            <a:spLocks noChangeArrowheads="1" noChangeShapeType="1" noTextEdit="1"/>
          </p:cNvSpPr>
          <p:nvPr/>
        </p:nvSpPr>
        <p:spPr bwMode="auto">
          <a:xfrm>
            <a:off x="6477000" y="4038600"/>
            <a:ext cx="304800" cy="588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+mn-lt"/>
                <a:ea typeface="+mn-lt"/>
                <a:cs typeface="+mn-lt"/>
              </a:rPr>
              <a:t>1</a:t>
            </a:r>
          </a:p>
        </p:txBody>
      </p:sp>
      <p:sp>
        <p:nvSpPr>
          <p:cNvPr id="8216" name="Line 24"/>
          <p:cNvSpPr>
            <a:spLocks noChangeShapeType="1"/>
          </p:cNvSpPr>
          <p:nvPr/>
        </p:nvSpPr>
        <p:spPr bwMode="auto">
          <a:xfrm>
            <a:off x="7696200" y="3276600"/>
            <a:ext cx="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17" name="Line 25"/>
          <p:cNvSpPr>
            <a:spLocks noChangeShapeType="1"/>
          </p:cNvSpPr>
          <p:nvPr/>
        </p:nvSpPr>
        <p:spPr bwMode="auto">
          <a:xfrm>
            <a:off x="7696200" y="3810000"/>
            <a:ext cx="762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18" name="WordArt 26"/>
          <p:cNvSpPr>
            <a:spLocks noChangeArrowheads="1" noChangeShapeType="1" noTextEdit="1"/>
          </p:cNvSpPr>
          <p:nvPr/>
        </p:nvSpPr>
        <p:spPr bwMode="auto">
          <a:xfrm>
            <a:off x="7924800" y="3352800"/>
            <a:ext cx="304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+mn-lt"/>
                <a:ea typeface="+mn-lt"/>
                <a:cs typeface="+mn-lt"/>
              </a:rPr>
              <a:t>2</a:t>
            </a:r>
          </a:p>
        </p:txBody>
      </p:sp>
      <p:sp>
        <p:nvSpPr>
          <p:cNvPr id="8219" name="WordArt 27"/>
          <p:cNvSpPr>
            <a:spLocks noChangeArrowheads="1" noChangeShapeType="1" noTextEdit="1"/>
          </p:cNvSpPr>
          <p:nvPr/>
        </p:nvSpPr>
        <p:spPr bwMode="auto">
          <a:xfrm>
            <a:off x="7924800" y="3886200"/>
            <a:ext cx="228600" cy="436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+mn-lt"/>
                <a:ea typeface="+mn-lt"/>
                <a:cs typeface="+mn-lt"/>
              </a:rPr>
              <a:t>1</a:t>
            </a:r>
          </a:p>
        </p:txBody>
      </p:sp>
      <p:sp>
        <p:nvSpPr>
          <p:cNvPr id="8220" name="WordArt 28"/>
          <p:cNvSpPr>
            <a:spLocks noChangeArrowheads="1" noChangeShapeType="1" noTextEdit="1"/>
          </p:cNvSpPr>
          <p:nvPr/>
        </p:nvSpPr>
        <p:spPr bwMode="auto">
          <a:xfrm>
            <a:off x="7315200" y="3810000"/>
            <a:ext cx="204788" cy="512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+mn-lt"/>
                <a:ea typeface="+mn-lt"/>
                <a:cs typeface="+mn-lt"/>
              </a:rPr>
              <a:t>2</a:t>
            </a:r>
          </a:p>
        </p:txBody>
      </p:sp>
      <p:sp>
        <p:nvSpPr>
          <p:cNvPr id="8221" name="Line 29"/>
          <p:cNvSpPr>
            <a:spLocks noChangeShapeType="1"/>
          </p:cNvSpPr>
          <p:nvPr/>
        </p:nvSpPr>
        <p:spPr bwMode="auto">
          <a:xfrm>
            <a:off x="7162800" y="43434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22" name="WordArt 30"/>
          <p:cNvSpPr>
            <a:spLocks noChangeArrowheads="1" noChangeShapeType="1" noTextEdit="1"/>
          </p:cNvSpPr>
          <p:nvPr/>
        </p:nvSpPr>
        <p:spPr bwMode="auto">
          <a:xfrm>
            <a:off x="7315200" y="4419600"/>
            <a:ext cx="280988" cy="588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+mn-lt"/>
                <a:ea typeface="+mn-lt"/>
                <a:cs typeface="+mn-lt"/>
              </a:rPr>
              <a:t>0</a:t>
            </a:r>
          </a:p>
        </p:txBody>
      </p:sp>
      <p:sp>
        <p:nvSpPr>
          <p:cNvPr id="8231" name="Line 39"/>
          <p:cNvSpPr>
            <a:spLocks noChangeShapeType="1"/>
          </p:cNvSpPr>
          <p:nvPr/>
        </p:nvSpPr>
        <p:spPr bwMode="auto">
          <a:xfrm flipH="1" flipV="1">
            <a:off x="5867400" y="4419600"/>
            <a:ext cx="1447800" cy="12192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32" name="WordArt 40"/>
          <p:cNvSpPr>
            <a:spLocks noChangeArrowheads="1" noChangeShapeType="1" noTextEdit="1"/>
          </p:cNvSpPr>
          <p:nvPr/>
        </p:nvSpPr>
        <p:spPr bwMode="auto">
          <a:xfrm>
            <a:off x="304800" y="4953000"/>
            <a:ext cx="485775" cy="741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+mn-lt"/>
                <a:ea typeface="+mn-lt"/>
                <a:cs typeface="+mn-lt"/>
              </a:rPr>
              <a:t>10</a:t>
            </a:r>
          </a:p>
        </p:txBody>
      </p:sp>
      <p:sp>
        <p:nvSpPr>
          <p:cNvPr id="8233" name="WordArt 41"/>
          <p:cNvSpPr>
            <a:spLocks noChangeArrowheads="1" noChangeShapeType="1" noTextEdit="1"/>
          </p:cNvSpPr>
          <p:nvPr/>
        </p:nvSpPr>
        <p:spPr bwMode="auto">
          <a:xfrm>
            <a:off x="762000" y="5638800"/>
            <a:ext cx="371475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+mn-lt"/>
                <a:ea typeface="+mn-lt"/>
                <a:cs typeface="+mn-lt"/>
              </a:rPr>
              <a:t>10</a:t>
            </a:r>
          </a:p>
        </p:txBody>
      </p:sp>
      <p:sp>
        <p:nvSpPr>
          <p:cNvPr id="8234" name="WordArt 42"/>
          <p:cNvSpPr>
            <a:spLocks noChangeArrowheads="1" noChangeShapeType="1" noTextEdit="1"/>
          </p:cNvSpPr>
          <p:nvPr/>
        </p:nvSpPr>
        <p:spPr bwMode="auto">
          <a:xfrm>
            <a:off x="2590800" y="5029200"/>
            <a:ext cx="895350" cy="588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+mn-lt"/>
                <a:ea typeface="+mn-lt"/>
                <a:cs typeface="+mn-lt"/>
              </a:rPr>
              <a:t>1010</a:t>
            </a:r>
          </a:p>
        </p:txBody>
      </p:sp>
      <p:sp>
        <p:nvSpPr>
          <p:cNvPr id="8235" name="WordArt 43"/>
          <p:cNvSpPr>
            <a:spLocks noChangeArrowheads="1" noChangeShapeType="1" noTextEdit="1"/>
          </p:cNvSpPr>
          <p:nvPr/>
        </p:nvSpPr>
        <p:spPr bwMode="auto">
          <a:xfrm>
            <a:off x="3505200" y="5562600"/>
            <a:ext cx="204788" cy="512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+mn-lt"/>
                <a:ea typeface="+mn-lt"/>
                <a:cs typeface="+mn-lt"/>
              </a:rPr>
              <a:t>2</a:t>
            </a:r>
          </a:p>
        </p:txBody>
      </p:sp>
      <p:sp>
        <p:nvSpPr>
          <p:cNvPr id="8236" name="Line 44"/>
          <p:cNvSpPr>
            <a:spLocks noChangeShapeType="1"/>
          </p:cNvSpPr>
          <p:nvPr/>
        </p:nvSpPr>
        <p:spPr bwMode="auto">
          <a:xfrm>
            <a:off x="1447800" y="5257800"/>
            <a:ext cx="533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37" name="Line 45"/>
          <p:cNvSpPr>
            <a:spLocks noChangeShapeType="1"/>
          </p:cNvSpPr>
          <p:nvPr/>
        </p:nvSpPr>
        <p:spPr bwMode="auto">
          <a:xfrm>
            <a:off x="1447800" y="5486400"/>
            <a:ext cx="533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39" name="Line 47"/>
          <p:cNvSpPr>
            <a:spLocks noChangeShapeType="1"/>
          </p:cNvSpPr>
          <p:nvPr/>
        </p:nvSpPr>
        <p:spPr bwMode="auto">
          <a:xfrm>
            <a:off x="7924800" y="4495800"/>
            <a:ext cx="457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Метод записи остатков от деления на основание: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8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nimBg="1"/>
      <p:bldP spid="8196" grpId="0" animBg="1"/>
      <p:bldP spid="8197" grpId="0" animBg="1"/>
      <p:bldP spid="8198" grpId="0" animBg="1"/>
      <p:bldP spid="8199" grpId="0" animBg="1"/>
      <p:bldP spid="8200" grpId="0" animBg="1"/>
      <p:bldP spid="8201" grpId="0" animBg="1"/>
      <p:bldP spid="8202" grpId="0" animBg="1"/>
      <p:bldP spid="8203" grpId="0" animBg="1"/>
      <p:bldP spid="8204" grpId="0" animBg="1"/>
      <p:bldP spid="8205" grpId="0" animBg="1"/>
      <p:bldP spid="8206" grpId="0" animBg="1"/>
      <p:bldP spid="8207" grpId="0" animBg="1"/>
      <p:bldP spid="8209" grpId="0" animBg="1"/>
      <p:bldP spid="8210" grpId="0" animBg="1"/>
      <p:bldP spid="8211" grpId="0" animBg="1"/>
      <p:bldP spid="8212" grpId="0" animBg="1"/>
      <p:bldP spid="8213" grpId="0" animBg="1"/>
      <p:bldP spid="8214" grpId="0" animBg="1"/>
      <p:bldP spid="8215" grpId="0" animBg="1"/>
      <p:bldP spid="8216" grpId="0" animBg="1"/>
      <p:bldP spid="8217" grpId="0" animBg="1"/>
      <p:bldP spid="8218" grpId="0" animBg="1"/>
      <p:bldP spid="8219" grpId="0" animBg="1"/>
      <p:bldP spid="8220" grpId="0" animBg="1"/>
      <p:bldP spid="8221" grpId="0" animBg="1"/>
      <p:bldP spid="8222" grpId="0" animBg="1"/>
      <p:bldP spid="8231" grpId="0" animBg="1"/>
      <p:bldP spid="8232" grpId="0" animBg="1"/>
      <p:bldP spid="8233" grpId="0" animBg="1"/>
      <p:bldP spid="8234" grpId="0" animBg="1"/>
      <p:bldP spid="8235" grpId="0" animBg="1"/>
      <p:bldP spid="8236" grpId="0" animBg="1"/>
      <p:bldP spid="8237" grpId="0" animBg="1"/>
      <p:bldP spid="823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eb5b1733fc9767676edab683b9ec5f2144d2ffd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версия чисел из одной системы счисления в другую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Конверсия чисел из одной системы счисления в другую</Template>
  <TotalTime>231</TotalTime>
  <Words>797</Words>
  <Application>Microsoft Office PowerPoint</Application>
  <PresentationFormat>Экран (4:3)</PresentationFormat>
  <Paragraphs>237</Paragraphs>
  <Slides>27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27</vt:i4>
      </vt:variant>
    </vt:vector>
  </HeadingPairs>
  <TitlesOfParts>
    <vt:vector size="41" baseType="lpstr">
      <vt:lpstr>Franklin Gothic Book</vt:lpstr>
      <vt:lpstr>Arial</vt:lpstr>
      <vt:lpstr>Franklin Gothic Medium</vt:lpstr>
      <vt:lpstr>Wingdings 2</vt:lpstr>
      <vt:lpstr>Calibri</vt:lpstr>
      <vt:lpstr>Times New Roman</vt:lpstr>
      <vt:lpstr>Monotype Corsiva</vt:lpstr>
      <vt:lpstr>Georgia</vt:lpstr>
      <vt:lpstr>Comic Sans MS</vt:lpstr>
      <vt:lpstr>Arno Pro Smbd Caption</vt:lpstr>
      <vt:lpstr>Конверсия чисел из одной системы счисления в другую</vt:lpstr>
      <vt:lpstr>Тема Office</vt:lpstr>
      <vt:lpstr>1_Тема Office</vt:lpstr>
      <vt:lpstr>2_Тема Office</vt:lpstr>
      <vt:lpstr>Открытый урок по информатике в 10 классе (профиль – реальный)</vt:lpstr>
      <vt:lpstr>Слайд 2</vt:lpstr>
      <vt:lpstr>Слайд 3</vt:lpstr>
      <vt:lpstr>Цели урока:</vt:lpstr>
      <vt:lpstr>Вот наилучший способ посадки за компьютером</vt:lpstr>
      <vt:lpstr> Загадка поэта: СКОЛЬКО ЛЕТ ДЕВОЧКЕ                                                                      (А. Стариков)  </vt:lpstr>
      <vt:lpstr>Тема урока: «Конверсия чисел из одной системы счисления в другую»</vt:lpstr>
      <vt:lpstr>Метод разностей:</vt:lpstr>
      <vt:lpstr>Метод записи остатков от деления на основание:</vt:lpstr>
      <vt:lpstr>В троичную систему счисления:</vt:lpstr>
      <vt:lpstr>Правило перевода дробного числа: </vt:lpstr>
      <vt:lpstr>Слайд 12</vt:lpstr>
      <vt:lpstr>Слайд 13</vt:lpstr>
      <vt:lpstr>    Перевод чисел в десятичную           систему счисления </vt:lpstr>
      <vt:lpstr>Слайд 15</vt:lpstr>
      <vt:lpstr>Слайд 16</vt:lpstr>
      <vt:lpstr>Слайд 17</vt:lpstr>
      <vt:lpstr>Переведите число 186 в различные системы счисления, найдите ответ и поместите в соответствующую корзину.</vt:lpstr>
      <vt:lpstr>Слайд 19</vt:lpstr>
      <vt:lpstr>Слайд 20</vt:lpstr>
      <vt:lpstr>Слайд 21</vt:lpstr>
      <vt:lpstr>Задания на смекалку:</vt:lpstr>
      <vt:lpstr>Подведем итоги:</vt:lpstr>
      <vt:lpstr>Домашнее задание:</vt:lpstr>
      <vt:lpstr>Самостоятельная работа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рост</dc:creator>
  <cp:lastModifiedBy>Tata</cp:lastModifiedBy>
  <cp:revision>21</cp:revision>
  <dcterms:created xsi:type="dcterms:W3CDTF">2013-02-12T17:21:04Z</dcterms:created>
  <dcterms:modified xsi:type="dcterms:W3CDTF">2014-03-22T12:06:27Z</dcterms:modified>
</cp:coreProperties>
</file>