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6" r:id="rId12"/>
    <p:sldId id="265" r:id="rId13"/>
    <p:sldId id="268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Манжури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dirty="0" smtClean="0"/>
              <a:t>топ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69018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 flipH="1">
            <a:off x="-3832" y="16052"/>
            <a:ext cx="10925833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14659" y="881"/>
            <a:ext cx="10500940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846666" y="-881"/>
            <a:ext cx="2167466" cy="6906895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x="-524933" y="-4974"/>
            <a:ext cx="1403434" cy="6906895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082040" y="1656080"/>
            <a:ext cx="70509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082040" y="3230880"/>
            <a:ext cx="7035899" cy="92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2800"/>
            </a:lvl1pPr>
            <a:lvl2pPr rtl="0">
              <a:buNone/>
              <a:defRPr sz="2400"/>
            </a:lvl2pPr>
            <a:lvl3pPr rtl="0">
              <a:buNone/>
              <a:defRPr sz="20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65899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2800"/>
            </a:lvl1pPr>
            <a:lvl2pPr rtl="0">
              <a:buNone/>
              <a:defRPr sz="2400"/>
            </a:lvl2pPr>
            <a:lvl3pPr rtl="0">
              <a:buNone/>
              <a:defRPr sz="20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-6264" y="4933386"/>
            <a:ext cx="9150267" cy="3100650"/>
            <a:chOff x="-6264" y="4933386"/>
            <a:chExt cx="9150267" cy="3100650"/>
          </a:xfrm>
        </p:grpSpPr>
        <p:sp>
          <p:nvSpPr>
            <p:cNvPr id="35" name="Shape 35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52400" algn="ctr" rtl="0">
              <a:buSzPct val="100000"/>
              <a:buFont typeface="Trebuchet MS"/>
              <a:buNone/>
              <a:defRPr sz="2400"/>
            </a:lvl1pPr>
            <a:lvl2pPr marL="0" indent="152400" algn="ctr" rtl="0">
              <a:buSzPct val="100000"/>
              <a:buFont typeface="Trebuchet MS"/>
              <a:buNone/>
              <a:defRPr sz="2400"/>
            </a:lvl2pPr>
            <a:lvl3pPr marL="0" indent="152400" algn="ctr" rtl="0">
              <a:buSzPct val="100000"/>
              <a:buFont typeface="Trebuchet MS"/>
              <a:buNone/>
              <a:defRPr sz="2400"/>
            </a:lvl3pPr>
            <a:lvl4pPr marL="0" indent="152400" algn="ctr" rtl="0">
              <a:buSzPct val="100000"/>
              <a:buFont typeface="Trebuchet MS"/>
              <a:buNone/>
              <a:defRPr sz="2400"/>
            </a:lvl4pPr>
            <a:lvl5pPr marL="0" indent="152400" algn="ctr" rtl="0">
              <a:buSzPct val="100000"/>
              <a:buFont typeface="Trebuchet MS"/>
              <a:buNone/>
              <a:defRPr sz="2400"/>
            </a:lvl5pPr>
            <a:lvl6pPr marL="0" indent="152400" algn="ctr" rtl="0">
              <a:buSzPct val="100000"/>
              <a:buFont typeface="Trebuchet MS"/>
              <a:buNone/>
              <a:defRPr sz="2400"/>
            </a:lvl6pPr>
            <a:lvl7pPr marL="0" indent="152400" algn="ctr" rtl="0">
              <a:buSzPct val="100000"/>
              <a:buFont typeface="Trebuchet MS"/>
              <a:buNone/>
              <a:defRPr sz="2400"/>
            </a:lvl7pPr>
            <a:lvl8pPr marL="0" indent="152400" algn="ctr" rtl="0">
              <a:buSzPct val="100000"/>
              <a:buFont typeface="Trebuchet MS"/>
              <a:buNone/>
              <a:defRPr sz="2400"/>
            </a:lvl8pPr>
            <a:lvl9pPr marL="0" indent="152400" algn="ctr" rtl="0">
              <a:buSzPct val="100000"/>
              <a:buFont typeface="Trebuchet MS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727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32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48600" y="321187"/>
            <a:ext cx="8229600" cy="601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buNone/>
            </a:pPr>
            <a:r>
              <a:rPr lang="ru" sz="4800" dirty="0"/>
              <a:t>                                                            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395536" y="5661248"/>
            <a:ext cx="8424936" cy="936104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sz="4800" dirty="0">
                <a:solidFill>
                  <a:srgbClr val="FF0000"/>
                </a:solidFill>
              </a:rPr>
              <a:t>По следам тигра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7456" y="332656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Бог сотворил кошку для того,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Чтобы у человека был тигр,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Которого можно погладить.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Виктор  Гюго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Shape 42"/>
          <p:cNvSpPr/>
          <p:nvPr/>
        </p:nvSpPr>
        <p:spPr>
          <a:xfrm rot="5390338" flipH="1">
            <a:off x="2519474" y="-855056"/>
            <a:ext cx="4176448" cy="84247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33075" y="1376262"/>
            <a:ext cx="8229600" cy="5314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ru" dirty="0"/>
              <a:t>
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23528" y="133559"/>
            <a:ext cx="8496943" cy="1668899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ru" sz="3600" dirty="0">
                <a:solidFill>
                  <a:srgbClr val="93C47D"/>
                </a:solidFill>
              </a:rPr>
              <a:t>
</a:t>
            </a:r>
            <a:r>
              <a:rPr lang="ru" sz="3600" dirty="0">
                <a:solidFill>
                  <a:srgbClr val="FF0000"/>
                </a:solidFill>
              </a:rPr>
              <a:t>Правила поведения в лесу.</a:t>
            </a:r>
          </a:p>
          <a:p>
            <a:endParaRPr dirty="0">
              <a:solidFill>
                <a:srgbClr val="FF0000"/>
              </a:solidFill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755576" y="2060848"/>
            <a:ext cx="7776864" cy="4629914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sz="2400" dirty="0">
                <a:solidFill>
                  <a:schemeClr val="accent2">
                    <a:lumMod val="75000"/>
                  </a:schemeClr>
                </a:solidFill>
              </a:rPr>
              <a:t>1. Нельзя шуметь.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ru" sz="2400" dirty="0">
                <a:solidFill>
                  <a:schemeClr val="accent2">
                    <a:lumMod val="75000"/>
                  </a:schemeClr>
                </a:solidFill>
              </a:rPr>
              <a:t>2. Нельзя разорять гнезда.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ru" sz="2400" dirty="0">
                <a:solidFill>
                  <a:schemeClr val="accent2">
                    <a:lumMod val="75000"/>
                  </a:schemeClr>
                </a:solidFill>
              </a:rPr>
              <a:t>3. Нельзя рвать и топтать цветы.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ru" sz="2400" dirty="0">
                <a:solidFill>
                  <a:schemeClr val="accent2">
                    <a:lumMod val="75000"/>
                  </a:schemeClr>
                </a:solidFill>
              </a:rPr>
              <a:t>4. Нельзя забирать животных (детенышей) домой.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ru" sz="2400" dirty="0">
                <a:solidFill>
                  <a:schemeClr val="accent2">
                    <a:lumMod val="75000"/>
                  </a:schemeClr>
                </a:solidFill>
              </a:rPr>
              <a:t>5. Нельзя ломать деревья.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ru" sz="2400" dirty="0">
                <a:solidFill>
                  <a:schemeClr val="accent2">
                    <a:lumMod val="75000"/>
                  </a:schemeClr>
                </a:solidFill>
              </a:rPr>
              <a:t>6. Нельзя жечь костры.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" sz="2400" dirty="0">
                <a:solidFill>
                  <a:schemeClr val="accent2">
                    <a:lumMod val="75000"/>
                  </a:schemeClr>
                </a:solidFill>
              </a:rPr>
              <a:t>7. Нельзя оставлять мусор в лесу.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374445"/>
          </a:xfrm>
        </p:spPr>
        <p:txBody>
          <a:bodyPr/>
          <a:lstStyle/>
          <a:p>
            <a:r>
              <a:rPr lang="ru-RU" dirty="0" smtClean="0"/>
              <a:t>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435280" cy="850107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0" dirty="0" smtClean="0">
                <a:solidFill>
                  <a:srgbClr val="FF0000"/>
                </a:solidFill>
              </a:rPr>
              <a:t>Тигры в городе.</a:t>
            </a:r>
            <a:endParaRPr lang="ru-RU" b="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50px-Full_coat_of_arms_of_Primorsky_Krai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196753"/>
            <a:ext cx="1944215" cy="1944216"/>
          </a:xfrm>
          <a:prstGeom prst="rect">
            <a:avLst/>
          </a:prstGeom>
        </p:spPr>
      </p:pic>
      <p:pic>
        <p:nvPicPr>
          <p:cNvPr id="5" name="Рисунок 4" descr="g595_vladivostok_cit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412776"/>
            <a:ext cx="1584175" cy="18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314096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Герб г.Владивостока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0_a1ed8_2d358b23_XX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340768"/>
            <a:ext cx="2016224" cy="1728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321297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г. Владивосток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Image1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1340769"/>
            <a:ext cx="2160240" cy="17281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04248" y="314096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Ул. Тигровая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Рисунок 10" descr="SAM_097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4077072"/>
            <a:ext cx="1944216" cy="17281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600" y="587727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г. Артем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 descr="DSCN301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848" y="4077072"/>
            <a:ext cx="2160240" cy="17281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91879" y="5949280"/>
            <a:ext cx="172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Анучино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 descr="download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0112" y="4056534"/>
            <a:ext cx="2520280" cy="17487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84168" y="594928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г. Дальнегорск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63012"/>
            <a:ext cx="8229600" cy="13257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ru" b="0" dirty="0">
                <a:solidFill>
                  <a:srgbClr val="FF0000"/>
                </a:solidFill>
              </a:rPr>
              <a:t>Итог занятия.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916832"/>
            <a:ext cx="8229600" cy="45823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sz="2400" dirty="0">
                <a:solidFill>
                  <a:schemeClr val="accent2">
                    <a:lumMod val="75000"/>
                  </a:schemeClr>
                </a:solidFill>
              </a:rPr>
              <a:t>1. Понравилось вам наше занятие?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ru" sz="2400" dirty="0">
                <a:solidFill>
                  <a:schemeClr val="accent2">
                    <a:lumMod val="75000"/>
                  </a:schemeClr>
                </a:solidFill>
              </a:rPr>
              <a:t>2. Вам было интересно?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ru" sz="2400" dirty="0">
                <a:solidFill>
                  <a:schemeClr val="accent2">
                    <a:lumMod val="75000"/>
                  </a:schemeClr>
                </a:solidFill>
              </a:rPr>
              <a:t>3. Что нового вы узнали о тигре?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ru" sz="2400" dirty="0">
                <a:solidFill>
                  <a:schemeClr val="accent2">
                    <a:lumMod val="75000"/>
                  </a:schemeClr>
                </a:solidFill>
              </a:rPr>
              <a:t>4. О каких еще животных мы говорили?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ru" sz="2400" dirty="0">
                <a:solidFill>
                  <a:schemeClr val="accent2">
                    <a:lumMod val="75000"/>
                  </a:schemeClr>
                </a:solidFill>
              </a:rPr>
              <a:t>5. Как назвать всех животных, которые живут в лесу?</a:t>
            </a:r>
          </a:p>
          <a:p>
            <a:pPr lvl="0" rtl="0">
              <a:buNone/>
            </a:pPr>
            <a:r>
              <a:rPr lang="ru" sz="2400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(ответы детей).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66131"/>
          </a:xfrm>
          <a:solidFill>
            <a:srgbClr val="FFFF00"/>
          </a:solidFill>
        </p:spPr>
        <p:txBody>
          <a:bodyPr/>
          <a:lstStyle/>
          <a:p>
            <a:pPr algn="ctr"/>
            <a:endParaRPr lang="ru-RU" b="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spasibo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280920" cy="1368152"/>
          </a:xfrm>
          <a:prstGeom prst="rect">
            <a:avLst/>
          </a:prstGeom>
        </p:spPr>
      </p:pic>
      <p:pic>
        <p:nvPicPr>
          <p:cNvPr id="5" name="Рисунок 4" descr="image15917565_d6202f5d3570b7f4b1e52f519966a9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00808"/>
            <a:ext cx="828092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0089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</a:rPr>
              <a:t>Цель: Закрепить у детей представления о </a:t>
            </a:r>
          </a:p>
          <a:p>
            <a:pPr lvl="0" rtl="0"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</a:rPr>
              <a:t>           диких животных. </a:t>
            </a:r>
          </a:p>
          <a:p>
            <a:pPr lvl="0" rtl="0"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</a:rPr>
              <a:t>          Пополнить знания детей о тигре.   </a:t>
            </a:r>
          </a:p>
          <a:p>
            <a:pPr lvl="0" rtl="0"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</a:rPr>
              <a:t>          Учить отвечать на вопросы полным </a:t>
            </a:r>
          </a:p>
          <a:p>
            <a:pPr lvl="0" rtl="0"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</a:rPr>
              <a:t>           ответом.</a:t>
            </a:r>
          </a:p>
          <a:p>
            <a:pPr lvl="0" rtl="0"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</a:rPr>
              <a:t>           Стремиться воспитывать у детей </a:t>
            </a:r>
          </a:p>
          <a:p>
            <a:pPr lvl="0" rtl="0"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</a:rPr>
              <a:t>            чувство любви и бережного</a:t>
            </a:r>
          </a:p>
          <a:p>
            <a:pPr lvl="0" rtl="0"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</a:rPr>
              <a:t>            отношения к природе.</a:t>
            </a:r>
          </a:p>
          <a:p>
            <a:pPr lvl="0" rtl="0"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</a:rPr>
              <a:t>            Познакомить с Красной книгой.</a:t>
            </a:r>
          </a:p>
          <a:p>
            <a:endParaRPr dirty="0"/>
          </a:p>
          <a:p>
            <a:endParaRPr dirty="0"/>
          </a:p>
          <a:p>
            <a:pPr>
              <a:buNone/>
            </a:pPr>
            <a:r>
              <a:rPr lang="ru" dirty="0"/>
              <a:t>                                    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flipH="1">
            <a:off x="846666" y="-53817360"/>
            <a:ext cx="7981543" cy="36004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1371600" indent="0" algn="l">
              <a:buNone/>
            </a:pPr>
            <a:endParaRPr lang="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07288" cy="113813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ru" b="0" dirty="0">
                <a:solidFill>
                  <a:srgbClr val="FF0000"/>
                </a:solidFill>
              </a:rPr>
              <a:t>Какие животные живут в Уссурийской тайге?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556792"/>
            <a:ext cx="8516100" cy="51952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56" name="Shape 56"/>
          <p:cNvSpPr/>
          <p:nvPr/>
        </p:nvSpPr>
        <p:spPr>
          <a:xfrm>
            <a:off x="550300" y="1658990"/>
            <a:ext cx="2919986" cy="16809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7" name="Shape 57"/>
          <p:cNvSpPr/>
          <p:nvPr/>
        </p:nvSpPr>
        <p:spPr>
          <a:xfrm>
            <a:off x="4932039" y="1658990"/>
            <a:ext cx="3168353" cy="15319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8" name="Shape 58"/>
          <p:cNvSpPr/>
          <p:nvPr/>
        </p:nvSpPr>
        <p:spPr>
          <a:xfrm>
            <a:off x="3094424" y="2846425"/>
            <a:ext cx="2125647" cy="18478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5364088" y="4077072"/>
            <a:ext cx="2038350" cy="17811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60" name="Shape 60"/>
          <p:cNvSpPr/>
          <p:nvPr/>
        </p:nvSpPr>
        <p:spPr>
          <a:xfrm>
            <a:off x="694537" y="4086017"/>
            <a:ext cx="2200275" cy="175643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61" name="Shape 61"/>
          <p:cNvSpPr txBox="1"/>
          <p:nvPr/>
        </p:nvSpPr>
        <p:spPr>
          <a:xfrm rot="9577429">
            <a:off x="2220786" y="2564051"/>
            <a:ext cx="3657565" cy="45734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457200" y="3417625"/>
            <a:ext cx="2478299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767400" y="3339958"/>
            <a:ext cx="2168099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sz="1800" dirty="0">
                <a:solidFill>
                  <a:schemeClr val="accent2">
                    <a:lumMod val="75000"/>
                  </a:schemeClr>
                </a:solidFill>
              </a:rPr>
              <a:t>Лиса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5215382" y="3200400"/>
            <a:ext cx="24009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sz="1800" dirty="0">
                <a:solidFill>
                  <a:schemeClr val="accent2">
                    <a:lumMod val="75000"/>
                  </a:schemeClr>
                </a:solidFill>
              </a:rPr>
              <a:t>Медведь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174275" y="4612350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sz="1800" dirty="0">
                <a:solidFill>
                  <a:schemeClr val="accent2">
                    <a:lumMod val="75000"/>
                  </a:schemeClr>
                </a:solidFill>
              </a:rPr>
              <a:t>Заяц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22650" y="5842457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sz="1800" dirty="0">
                <a:solidFill>
                  <a:schemeClr val="accent2">
                    <a:lumMod val="75000"/>
                  </a:schemeClr>
                </a:solidFill>
              </a:rPr>
              <a:t>Волк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4362025" y="5915675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sz="1800" dirty="0">
                <a:solidFill>
                  <a:schemeClr val="accent2">
                    <a:lumMod val="75000"/>
                  </a:schemeClr>
                </a:solidFill>
              </a:rPr>
              <a:t>Белка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424936" cy="764704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ru" b="0" dirty="0"/>
              <a:t>           </a:t>
            </a:r>
            <a:r>
              <a:rPr lang="ru" b="0" dirty="0">
                <a:solidFill>
                  <a:srgbClr val="FF0000"/>
                </a:solidFill>
              </a:rPr>
              <a:t>Загадки о животных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95536" y="764704"/>
            <a:ext cx="8352928" cy="60932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Тому, кто не умеет петь,                                  Летом по лесу бродил</a:t>
            </a:r>
          </a:p>
          <a:p>
            <a:pPr lvl="0" rtl="0">
              <a:buNone/>
            </a:pP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На ухо наступил... (медведь)                            Ел малину... (не крокодил, а медведь)</a:t>
            </a:r>
          </a:p>
          <a:p>
            <a:pPr lvl="0" rtl="0">
              <a:buNone/>
            </a:pPr>
            <a:endParaRPr lang="ru" dirty="0">
              <a:solidFill>
                <a:schemeClr val="accent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ru" sz="1400" dirty="0" smtClean="0">
                <a:solidFill>
                  <a:schemeClr val="accent2">
                    <a:lumMod val="75000"/>
                  </a:schemeClr>
                </a:solidFill>
              </a:rPr>
              <a:t>С </a:t>
            </a: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ветки на ветку, как рыжая стрелка,               Устают, наверно, скулы </a:t>
            </a:r>
          </a:p>
          <a:p>
            <a:pPr lvl="0" rtl="0">
              <a:buNone/>
            </a:pP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Мечется, скачет шустрая... (белка).                  Грызть орехи у... (не у акулы, а у белки)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Он боится и девчонок,                                      По лужайке скачет прытко -  </a:t>
            </a:r>
          </a:p>
          <a:p>
            <a:pPr lvl="0" rtl="0">
              <a:buNone/>
            </a:pP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Белый, маленький... (зайчонок).                       От лисы бежит... (не улитка, а заяц)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Ходит- бродит злой разбойник                          Приглядитесь-ка, какая - </a:t>
            </a:r>
          </a:p>
          <a:p>
            <a:pPr lvl="0" rtl="0">
              <a:buNone/>
            </a:pP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Без дубинки и ножа.                                         Вся горит, как золотая,</a:t>
            </a:r>
          </a:p>
          <a:p>
            <a:pPr lvl="0" rtl="0">
              <a:buNone/>
            </a:pP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Все в лесу его боятся,                                       Ходит в шубке дорогой,</a:t>
            </a:r>
          </a:p>
          <a:p>
            <a:pPr lvl="0" rtl="0">
              <a:buNone/>
            </a:pP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Кроме дядюшки ежа.   (волк)                            Хвост пушистый и большой.  (лиса)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Пастуху нужна двустволка,                                Мне от зависти не спится:</a:t>
            </a:r>
          </a:p>
          <a:p>
            <a:pPr lvl="0" rtl="0">
              <a:buNone/>
            </a:pP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Напугать чтоб злого... (волка).                           Шубу мне б, как у... (лисицы)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Что это за зверь таежный:</a:t>
            </a:r>
          </a:p>
          <a:p>
            <a:pPr lvl="0" rtl="0">
              <a:buNone/>
            </a:pP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Любит полуночный мрак,                                   Эй, друзья, слыхали ль вы,</a:t>
            </a:r>
          </a:p>
          <a:p>
            <a:pPr lvl="0" rtl="0">
              <a:buNone/>
            </a:pP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И, как все на свете кошки,                                 Что всегда в полоску... (не львы, а тигры)</a:t>
            </a:r>
          </a:p>
          <a:p>
            <a:pPr>
              <a:buNone/>
            </a:pPr>
            <a:r>
              <a:rPr lang="ru" sz="1400" dirty="0">
                <a:solidFill>
                  <a:schemeClr val="accent2">
                    <a:lumMod val="75000"/>
                  </a:schemeClr>
                </a:solidFill>
              </a:rPr>
              <a:t>Он не любит злых собак. (тигр)    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70556" y="388215"/>
            <a:ext cx="8478899" cy="944399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ru" sz="4000" dirty="0">
                <a:solidFill>
                  <a:srgbClr val="CC0000"/>
                </a:solidFill>
              </a:rPr>
              <a:t>Хозяин уссурийской тайги</a:t>
            </a:r>
          </a:p>
          <a:p>
            <a:endParaRPr dirty="0"/>
          </a:p>
        </p:txBody>
      </p:sp>
      <p:sp>
        <p:nvSpPr>
          <p:cNvPr id="79" name="Shape 79"/>
          <p:cNvSpPr txBox="1"/>
          <p:nvPr/>
        </p:nvSpPr>
        <p:spPr>
          <a:xfrm>
            <a:off x="144956" y="1332615"/>
            <a:ext cx="8704499" cy="5492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406126" y="1481916"/>
            <a:ext cx="2466975" cy="22667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1" name="Shape 81"/>
          <p:cNvSpPr/>
          <p:nvPr/>
        </p:nvSpPr>
        <p:spPr>
          <a:xfrm>
            <a:off x="520426" y="4265440"/>
            <a:ext cx="2238375" cy="20478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2" name="Shape 82"/>
          <p:cNvSpPr/>
          <p:nvPr/>
        </p:nvSpPr>
        <p:spPr>
          <a:xfrm>
            <a:off x="5532863" y="4836765"/>
            <a:ext cx="2619375" cy="17430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83" name="Shape 83"/>
          <p:cNvSpPr/>
          <p:nvPr/>
        </p:nvSpPr>
        <p:spPr>
          <a:xfrm>
            <a:off x="2873101" y="3366936"/>
            <a:ext cx="2076450" cy="280538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84" name="Shape 84"/>
          <p:cNvSpPr/>
          <p:nvPr/>
        </p:nvSpPr>
        <p:spPr>
          <a:xfrm>
            <a:off x="4455637" y="1553521"/>
            <a:ext cx="2618732" cy="170480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85" name="Shape 85"/>
          <p:cNvSpPr txBox="1"/>
          <p:nvPr/>
        </p:nvSpPr>
        <p:spPr>
          <a:xfrm>
            <a:off x="4934036" y="3366936"/>
            <a:ext cx="3692700" cy="3289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4949551" y="3258326"/>
            <a:ext cx="3785999" cy="3568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</a:rPr>
              <a:t>Тигр - один из самых крупных наземных хищников нашей планеты. Он может весить около 300 кг, а длина тигра - 2-3 метра.</a:t>
            </a:r>
          </a:p>
          <a:p>
            <a:pPr lvl="0" rtl="0"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</a:rPr>
              <a:t>Он очень красив, могуч и вынослив.</a:t>
            </a:r>
          </a:p>
          <a:p>
            <a:pPr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</a:rPr>
              <a:t>По лесу тигр передвигается незаметно, хорошо лазает и плавает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0364575" y="837850"/>
            <a:ext cx="30900" cy="124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8496944" cy="5518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7"/>
            <a:ext cx="8496944" cy="706091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3600" b="0" dirty="0" smtClean="0">
                <a:solidFill>
                  <a:srgbClr val="FF0000"/>
                </a:solidFill>
              </a:rPr>
              <a:t>Тигриная семья: мама и я!</a:t>
            </a:r>
            <a:endParaRPr lang="ru-RU" sz="3600" b="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2448272" cy="2304256"/>
          </a:xfrm>
          <a:prstGeom prst="rect">
            <a:avLst/>
          </a:prstGeom>
        </p:spPr>
      </p:pic>
      <p:pic>
        <p:nvPicPr>
          <p:cNvPr id="5" name="Рисунок 4" descr="Animals_Wild_cats_Tigress_with_tiger_cub_032868_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124744"/>
            <a:ext cx="2448272" cy="2304256"/>
          </a:xfrm>
          <a:prstGeom prst="rect">
            <a:avLst/>
          </a:prstGeom>
        </p:spPr>
      </p:pic>
      <p:pic>
        <p:nvPicPr>
          <p:cNvPr id="6" name="Рисунок 5" descr="5884466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124744"/>
            <a:ext cx="3096344" cy="2304256"/>
          </a:xfrm>
          <a:prstGeom prst="rect">
            <a:avLst/>
          </a:prstGeom>
        </p:spPr>
      </p:pic>
      <p:pic>
        <p:nvPicPr>
          <p:cNvPr id="7" name="Рисунок 6" descr="5855783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789040"/>
            <a:ext cx="2520280" cy="2520280"/>
          </a:xfrm>
          <a:prstGeom prst="rect">
            <a:avLst/>
          </a:prstGeom>
        </p:spPr>
      </p:pic>
      <p:pic>
        <p:nvPicPr>
          <p:cNvPr id="8" name="Рисунок 7" descr="kartinki24_ru_animals_ltiger_00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3789040"/>
            <a:ext cx="2880320" cy="2520280"/>
          </a:xfrm>
          <a:prstGeom prst="rect">
            <a:avLst/>
          </a:prstGeom>
        </p:spPr>
      </p:pic>
      <p:pic>
        <p:nvPicPr>
          <p:cNvPr id="9" name="Рисунок 8" descr="s567430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3789040"/>
            <a:ext cx="252028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373616" cy="792088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endParaRPr lang="ru" b="0" dirty="0">
              <a:solidFill>
                <a:srgbClr val="CC0000"/>
              </a:solidFill>
            </a:endParaRPr>
          </a:p>
          <a:p>
            <a:endParaRPr b="0" dirty="0"/>
          </a:p>
        </p:txBody>
      </p:sp>
      <p:sp>
        <p:nvSpPr>
          <p:cNvPr id="93" name="Shape 93"/>
          <p:cNvSpPr/>
          <p:nvPr/>
        </p:nvSpPr>
        <p:spPr>
          <a:xfrm>
            <a:off x="3030804" y="2945080"/>
            <a:ext cx="2963007" cy="196060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4" name="Shape 94"/>
          <p:cNvSpPr/>
          <p:nvPr/>
        </p:nvSpPr>
        <p:spPr>
          <a:xfrm>
            <a:off x="6121375" y="4238475"/>
            <a:ext cx="2466975" cy="207084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5" name="Shape 95"/>
          <p:cNvSpPr/>
          <p:nvPr/>
        </p:nvSpPr>
        <p:spPr>
          <a:xfrm>
            <a:off x="6121374" y="1191900"/>
            <a:ext cx="2411065" cy="21621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96" name="Shape 96"/>
          <p:cNvSpPr/>
          <p:nvPr/>
        </p:nvSpPr>
        <p:spPr>
          <a:xfrm>
            <a:off x="327675" y="4009875"/>
            <a:ext cx="2384615" cy="23145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97" name="Shape 97"/>
          <p:cNvSpPr/>
          <p:nvPr/>
        </p:nvSpPr>
        <p:spPr>
          <a:xfrm>
            <a:off x="327675" y="1191900"/>
            <a:ext cx="2619375" cy="194906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98" name="Shape 98"/>
          <p:cNvSpPr txBox="1"/>
          <p:nvPr/>
        </p:nvSpPr>
        <p:spPr>
          <a:xfrm>
            <a:off x="263775" y="3087650"/>
            <a:ext cx="2715299" cy="6359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sz="1800" dirty="0">
                <a:solidFill>
                  <a:schemeClr val="accent2">
                    <a:lumMod val="75000"/>
                  </a:schemeClr>
                </a:solidFill>
              </a:rPr>
              <a:t>Амурский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113250" y="3506575"/>
            <a:ext cx="2311800" cy="512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sz="1800" dirty="0">
                <a:solidFill>
                  <a:schemeClr val="accent2">
                    <a:lumMod val="75000"/>
                  </a:schemeClr>
                </a:solidFill>
              </a:rPr>
              <a:t>Золотой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041100" y="5135750"/>
            <a:ext cx="2886000" cy="5429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sz="1800" dirty="0">
                <a:solidFill>
                  <a:schemeClr val="accent2">
                    <a:lumMod val="75000"/>
                  </a:schemeClr>
                </a:solidFill>
              </a:rPr>
              <a:t>Белый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34450" y="6190829"/>
            <a:ext cx="2234399" cy="605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sz="1800" dirty="0">
                <a:solidFill>
                  <a:schemeClr val="accent2">
                    <a:lumMod val="75000"/>
                  </a:schemeClr>
                </a:solidFill>
              </a:rPr>
              <a:t>Малайский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275375" y="5678800"/>
            <a:ext cx="853500" cy="4034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6314950" y="6144275"/>
            <a:ext cx="2280899" cy="605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sz="1800" dirty="0">
                <a:solidFill>
                  <a:schemeClr val="accent2">
                    <a:lumMod val="75000"/>
                  </a:schemeClr>
                </a:solidFill>
              </a:rPr>
              <a:t>Бенгальский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7944" y="3326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Тигры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ru" b="0" dirty="0">
                <a:solidFill>
                  <a:srgbClr val="FF0000"/>
                </a:solidFill>
              </a:rPr>
              <a:t>Животные, занесенные в Красную книгу.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110" name="Shape 110"/>
          <p:cNvSpPr/>
          <p:nvPr/>
        </p:nvSpPr>
        <p:spPr>
          <a:xfrm>
            <a:off x="755576" y="1658990"/>
            <a:ext cx="3240360" cy="20650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1" name="Shape 111"/>
          <p:cNvSpPr/>
          <p:nvPr/>
        </p:nvSpPr>
        <p:spPr>
          <a:xfrm>
            <a:off x="4487513" y="1658990"/>
            <a:ext cx="3737583" cy="209311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12" name="Shape 112"/>
          <p:cNvSpPr/>
          <p:nvPr/>
        </p:nvSpPr>
        <p:spPr>
          <a:xfrm>
            <a:off x="2480551" y="3861048"/>
            <a:ext cx="3376104" cy="21602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13" name="Shape 113"/>
          <p:cNvSpPr txBox="1"/>
          <p:nvPr/>
        </p:nvSpPr>
        <p:spPr>
          <a:xfrm>
            <a:off x="6097725" y="3785875"/>
            <a:ext cx="2435999" cy="527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</a:rPr>
              <a:t>Леопард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39552" y="3770350"/>
            <a:ext cx="1803347" cy="558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</a:rPr>
              <a:t>Пятнистый олень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2575625" y="5949280"/>
            <a:ext cx="3289200" cy="396644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</a:rPr>
              <a:t>Амурский тигр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467544" y="248250"/>
            <a:ext cx="8424936" cy="102051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" sz="3600" dirty="0">
                <a:solidFill>
                  <a:srgbClr val="FF0000"/>
                </a:solidFill>
              </a:rPr>
              <a:t>Как человек заботится о диких животных?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43050" y="1613641"/>
            <a:ext cx="8161200" cy="4965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467545" y="4797152"/>
            <a:ext cx="2952328" cy="18955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3" name="Shape 123"/>
          <p:cNvSpPr/>
          <p:nvPr/>
        </p:nvSpPr>
        <p:spPr>
          <a:xfrm>
            <a:off x="469200" y="1340768"/>
            <a:ext cx="2588828" cy="16561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24" name="Shape 124"/>
          <p:cNvSpPr/>
          <p:nvPr/>
        </p:nvSpPr>
        <p:spPr>
          <a:xfrm>
            <a:off x="3563889" y="4737055"/>
            <a:ext cx="2448272" cy="19145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25" name="Shape 125"/>
          <p:cNvSpPr/>
          <p:nvPr/>
        </p:nvSpPr>
        <p:spPr>
          <a:xfrm>
            <a:off x="6166033" y="1340768"/>
            <a:ext cx="2707963" cy="165618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126" name="Shape 126"/>
          <p:cNvSpPr/>
          <p:nvPr/>
        </p:nvSpPr>
        <p:spPr>
          <a:xfrm>
            <a:off x="3259115" y="1344724"/>
            <a:ext cx="2729068" cy="165222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127" name="Shape 127"/>
          <p:cNvSpPr/>
          <p:nvPr/>
        </p:nvSpPr>
        <p:spPr>
          <a:xfrm>
            <a:off x="6156177" y="4581722"/>
            <a:ext cx="2857448" cy="222519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128" name="Shape 128"/>
          <p:cNvSpPr txBox="1"/>
          <p:nvPr/>
        </p:nvSpPr>
        <p:spPr>
          <a:xfrm>
            <a:off x="539552" y="3140968"/>
            <a:ext cx="8347500" cy="1312254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sz="1800" dirty="0">
                <a:solidFill>
                  <a:schemeClr val="accent2">
                    <a:lumMod val="75000"/>
                  </a:schemeClr>
                </a:solidFill>
              </a:rPr>
              <a:t>1. Создает заповедники (Сихотэ-Алинский, Кедровая падь...).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ru" sz="1800" dirty="0">
                <a:solidFill>
                  <a:schemeClr val="accent2">
                    <a:lumMod val="75000"/>
                  </a:schemeClr>
                </a:solidFill>
              </a:rPr>
              <a:t>2. Подкармливает животных в зимний период.</a:t>
            </a:r>
          </a:p>
          <a:p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" sz="1800" dirty="0">
                <a:solidFill>
                  <a:schemeClr val="accent2">
                    <a:lumMod val="75000"/>
                  </a:schemeClr>
                </a:solidFill>
              </a:rPr>
              <a:t>3. Запрещает охоту в определенные времена года и в заповедниках.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527</Words>
  <Application>Microsoft Office PowerPoint</Application>
  <PresentationFormat>Экран (4:3)</PresentationFormat>
  <Paragraphs>102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Custom Theme</vt:lpstr>
      <vt:lpstr>                                                            </vt:lpstr>
      <vt:lpstr>Слайд 2</vt:lpstr>
      <vt:lpstr>Какие животные живут в Уссурийской тайге?</vt:lpstr>
      <vt:lpstr>           Загадки о животных</vt:lpstr>
      <vt:lpstr>Слайд 5</vt:lpstr>
      <vt:lpstr>Тигриная семья: мама и я!</vt:lpstr>
      <vt:lpstr> </vt:lpstr>
      <vt:lpstr>Животные, занесенные в Красную книгу.</vt:lpstr>
      <vt:lpstr>Слайд 9</vt:lpstr>
      <vt:lpstr>
</vt:lpstr>
      <vt:lpstr>Тигры в городе.</vt:lpstr>
      <vt:lpstr>Итог занятия.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</dc:title>
  <dc:creator>dns</dc:creator>
  <cp:lastModifiedBy>dns</cp:lastModifiedBy>
  <cp:revision>15</cp:revision>
  <dcterms:modified xsi:type="dcterms:W3CDTF">2014-01-22T05:28:48Z</dcterms:modified>
</cp:coreProperties>
</file>