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7"/>
  </p:notesMasterIdLst>
  <p:sldIdLst>
    <p:sldId id="256" r:id="rId2"/>
    <p:sldId id="341" r:id="rId3"/>
    <p:sldId id="258" r:id="rId4"/>
    <p:sldId id="298" r:id="rId5"/>
    <p:sldId id="295" r:id="rId6"/>
    <p:sldId id="296" r:id="rId7"/>
    <p:sldId id="297" r:id="rId8"/>
    <p:sldId id="299" r:id="rId9"/>
    <p:sldId id="301" r:id="rId10"/>
    <p:sldId id="260" r:id="rId11"/>
    <p:sldId id="261" r:id="rId12"/>
    <p:sldId id="262" r:id="rId13"/>
    <p:sldId id="263" r:id="rId14"/>
    <p:sldId id="264" r:id="rId15"/>
    <p:sldId id="265" r:id="rId16"/>
    <p:sldId id="266" r:id="rId17"/>
    <p:sldId id="300" r:id="rId18"/>
    <p:sldId id="268" r:id="rId19"/>
    <p:sldId id="270" r:id="rId20"/>
    <p:sldId id="271" r:id="rId21"/>
    <p:sldId id="269"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302" r:id="rId46"/>
    <p:sldId id="319" r:id="rId47"/>
    <p:sldId id="320" r:id="rId48"/>
    <p:sldId id="321" r:id="rId49"/>
    <p:sldId id="322" r:id="rId50"/>
    <p:sldId id="323" r:id="rId51"/>
    <p:sldId id="337" r:id="rId52"/>
    <p:sldId id="325" r:id="rId53"/>
    <p:sldId id="326" r:id="rId54"/>
    <p:sldId id="327" r:id="rId55"/>
    <p:sldId id="328" r:id="rId56"/>
    <p:sldId id="329" r:id="rId57"/>
    <p:sldId id="330" r:id="rId58"/>
    <p:sldId id="331" r:id="rId59"/>
    <p:sldId id="332" r:id="rId60"/>
    <p:sldId id="333" r:id="rId61"/>
    <p:sldId id="334" r:id="rId62"/>
    <p:sldId id="315" r:id="rId63"/>
    <p:sldId id="338" r:id="rId64"/>
    <p:sldId id="339" r:id="rId65"/>
    <p:sldId id="340" r:id="rId6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4" autoAdjust="0"/>
    <p:restoredTop sz="94660"/>
  </p:normalViewPr>
  <p:slideViewPr>
    <p:cSldViewPr>
      <p:cViewPr>
        <p:scale>
          <a:sx n="78" d="100"/>
          <a:sy n="78" d="100"/>
        </p:scale>
        <p:origin x="-187"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C7A70-9B48-40DC-B723-3E9F5F37B95C}" type="datetimeFigureOut">
              <a:rPr lang="ru-RU" smtClean="0"/>
              <a:pPr/>
              <a:t>24.02.2014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AE938A-2EDE-45CB-982C-E16A69A4BD0B}" type="slidenum">
              <a:rPr lang="ru-RU" smtClean="0"/>
              <a:pPr/>
              <a:t>‹#›</a:t>
            </a:fld>
            <a:endParaRPr lang="ru-RU"/>
          </a:p>
        </p:txBody>
      </p:sp>
    </p:spTree>
    <p:extLst>
      <p:ext uri="{BB962C8B-B14F-4D97-AF65-F5344CB8AC3E}">
        <p14:creationId xmlns:p14="http://schemas.microsoft.com/office/powerpoint/2010/main" xmlns="" val="92324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Идея</a:t>
            </a:r>
            <a:r>
              <a:rPr lang="ru-RU" baseline="0" dirty="0" smtClean="0"/>
              <a:t> </a:t>
            </a:r>
            <a:r>
              <a:rPr lang="ru-RU" dirty="0" smtClean="0"/>
              <a:t> по данной теме возникла с 1992 года, когда с тренерской работы перешёл на преподавательскую.</a:t>
            </a:r>
            <a:endParaRPr lang="ru-RU" dirty="0"/>
          </a:p>
        </p:txBody>
      </p:sp>
      <p:sp>
        <p:nvSpPr>
          <p:cNvPr id="4" name="Номер слайда 3"/>
          <p:cNvSpPr>
            <a:spLocks noGrp="1"/>
          </p:cNvSpPr>
          <p:nvPr>
            <p:ph type="sldNum" sz="quarter" idx="10"/>
          </p:nvPr>
        </p:nvSpPr>
        <p:spPr/>
        <p:txBody>
          <a:bodyPr/>
          <a:lstStyle/>
          <a:p>
            <a:fld id="{4AAE938A-2EDE-45CB-982C-E16A69A4BD0B}" type="slidenum">
              <a:rPr lang="ru-RU" smtClean="0"/>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Группа </a:t>
            </a:r>
            <a:r>
              <a:rPr lang="ru-RU" dirty="0" err="1" smtClean="0"/>
              <a:t>здоровья________________________________________</a:t>
            </a:r>
            <a:endParaRPr lang="ru-RU" dirty="0" smtClean="0"/>
          </a:p>
          <a:p>
            <a:r>
              <a:rPr lang="ru-RU" dirty="0" smtClean="0"/>
              <a:t>Отклонение в здоровье________________________________________________________________________________________</a:t>
            </a:r>
          </a:p>
          <a:p>
            <a:r>
              <a:rPr lang="ru-RU" dirty="0" smtClean="0"/>
              <a:t>Подпись </a:t>
            </a:r>
            <a:r>
              <a:rPr lang="ru-RU" dirty="0" err="1" smtClean="0"/>
              <a:t>врача____________________</a:t>
            </a:r>
            <a:endParaRPr lang="ru-RU" dirty="0"/>
          </a:p>
        </p:txBody>
      </p:sp>
      <p:sp>
        <p:nvSpPr>
          <p:cNvPr id="4" name="Номер слайда 3"/>
          <p:cNvSpPr>
            <a:spLocks noGrp="1"/>
          </p:cNvSpPr>
          <p:nvPr>
            <p:ph type="sldNum" sz="quarter" idx="10"/>
          </p:nvPr>
        </p:nvSpPr>
        <p:spPr/>
        <p:txBody>
          <a:bodyPr/>
          <a:lstStyle/>
          <a:p>
            <a:fld id="{4AAE938A-2EDE-45CB-982C-E16A69A4BD0B}"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advClick="0" advTm="10000">
    <p:dissolve/>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advClick="0" advTm="10000">
    <p:dissolve/>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advClick="0" advTm="10000">
    <p:dissolve/>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advClick="0" advTm="10000">
    <p:dissolve/>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advClick="0" advTm="10000">
    <p:dissolve/>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advClick="0" advTm="10000">
    <p:dissolve/>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advClick="0" advTm="10000">
    <p:dissolve/>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advClick="0" advTm="10000">
    <p:dissolve/>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advClick="0" advTm="10000">
    <p:dissolve/>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advClick="0" advTm="10000">
    <p:dissolve/>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advClick="0" advTm="10000">
    <p:dissolve/>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24.02.2014</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advClick="0" advTm="10000">
    <p:dissolve/>
    <p:sndAc>
      <p:stSnd>
        <p:snd r:embed="rId13" name="chimes.wav"/>
      </p:stSnd>
    </p:sndAc>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26" Type="http://schemas.openxmlformats.org/officeDocument/2006/relationships/image" Target="../media/image35.jpeg"/><Relationship Id="rId3" Type="http://schemas.openxmlformats.org/officeDocument/2006/relationships/image" Target="../media/image12.jpeg"/><Relationship Id="rId21" Type="http://schemas.openxmlformats.org/officeDocument/2006/relationships/image" Target="../media/image30.jpe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25.jpeg"/><Relationship Id="rId20" Type="http://schemas.openxmlformats.org/officeDocument/2006/relationships/image" Target="../media/image29.jpeg"/><Relationship Id="rId29"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jpe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png"/><Relationship Id="rId28" Type="http://schemas.openxmlformats.org/officeDocument/2006/relationships/image" Target="../media/image37.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26" Type="http://schemas.openxmlformats.org/officeDocument/2006/relationships/image" Target="../media/image35.jpeg"/><Relationship Id="rId3" Type="http://schemas.openxmlformats.org/officeDocument/2006/relationships/image" Target="../media/image12.jpeg"/><Relationship Id="rId21" Type="http://schemas.openxmlformats.org/officeDocument/2006/relationships/image" Target="../media/image30.jpe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25.jpeg"/><Relationship Id="rId20" Type="http://schemas.openxmlformats.org/officeDocument/2006/relationships/image" Target="../media/image29.jpeg"/><Relationship Id="rId29"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jpe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png"/><Relationship Id="rId28" Type="http://schemas.openxmlformats.org/officeDocument/2006/relationships/image" Target="../media/image37.jpeg"/><Relationship Id="rId10" Type="http://schemas.openxmlformats.org/officeDocument/2006/relationships/image" Target="../media/image19.jpeg"/><Relationship Id="rId19" Type="http://schemas.openxmlformats.org/officeDocument/2006/relationships/image" Target="../media/image28.jpeg"/><Relationship Id="rId31" Type="http://schemas.openxmlformats.org/officeDocument/2006/relationships/image" Target="../media/image41.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00156"/>
            <a:ext cx="9144001" cy="2862322"/>
          </a:xfrm>
          <a:prstGeom prst="rect">
            <a:avLst/>
          </a:prstGeom>
          <a:noFill/>
        </p:spPr>
        <p:txBody>
          <a:bodyPr wrap="square" rtlCol="0">
            <a:spAutoFit/>
          </a:bodyPr>
          <a:lstStyle/>
          <a:p>
            <a:pPr algn="ctr"/>
            <a:endParaRPr lang="ru-RU" sz="2800" dirty="0" smtClean="0"/>
          </a:p>
          <a:p>
            <a:pPr algn="ctr"/>
            <a:endParaRPr lang="ru-RU" sz="2800" dirty="0" smtClean="0"/>
          </a:p>
          <a:p>
            <a:pPr algn="ctr"/>
            <a:endParaRPr lang="ru-RU" sz="2800" dirty="0" smtClean="0"/>
          </a:p>
          <a:p>
            <a:pPr algn="ctr"/>
            <a:r>
              <a:rPr lang="ru-RU" sz="9600" dirty="0" smtClean="0">
                <a:ln>
                  <a:solidFill>
                    <a:srgbClr val="C00000"/>
                  </a:solidFill>
                </a:ln>
              </a:rPr>
              <a:t>ПРЕЗЕНТАЦИЯ</a:t>
            </a:r>
          </a:p>
        </p:txBody>
      </p:sp>
      <p:sp>
        <p:nvSpPr>
          <p:cNvPr id="3" name="TextBox 2"/>
          <p:cNvSpPr txBox="1"/>
          <p:nvPr/>
        </p:nvSpPr>
        <p:spPr>
          <a:xfrm>
            <a:off x="0" y="2428868"/>
            <a:ext cx="9001156" cy="3046988"/>
          </a:xfrm>
          <a:prstGeom prst="rect">
            <a:avLst/>
          </a:prstGeom>
          <a:noFill/>
        </p:spPr>
        <p:txBody>
          <a:bodyPr wrap="square" rtlCol="0">
            <a:spAutoFit/>
          </a:bodyPr>
          <a:lstStyle/>
          <a:p>
            <a:r>
              <a:rPr lang="ru-RU" sz="3200" dirty="0" smtClean="0">
                <a:ln>
                  <a:solidFill>
                    <a:srgbClr val="FF0000"/>
                  </a:solidFill>
                </a:ln>
              </a:rPr>
              <a:t>ДНЕВНИКА  ПО   ФИЗИЧЕСКОЙ  КУЛЬТУРЕ:</a:t>
            </a:r>
          </a:p>
          <a:p>
            <a:r>
              <a:rPr lang="ru-RU" sz="3200" dirty="0" smtClean="0">
                <a:ln>
                  <a:solidFill>
                    <a:srgbClr val="FF0000"/>
                  </a:solidFill>
                </a:ln>
              </a:rPr>
              <a:t>«ПОЗНАЙ   И   ИЗМЕНИ   СЕБЯ»</a:t>
            </a:r>
          </a:p>
          <a:p>
            <a:endParaRPr lang="ru-RU" sz="3200" dirty="0" smtClean="0">
              <a:ln>
                <a:solidFill>
                  <a:srgbClr val="FF0000"/>
                </a:solidFill>
              </a:ln>
            </a:endParaRPr>
          </a:p>
          <a:p>
            <a:r>
              <a:rPr lang="ru-RU" sz="3200" dirty="0" smtClean="0">
                <a:ln>
                  <a:solidFill>
                    <a:srgbClr val="FF0000"/>
                  </a:solidFill>
                </a:ln>
              </a:rPr>
              <a:t>«СОЦИАЛЬНЫЙ   ПОТЕНЦИАЛ  ФИЗИЧЕСКОГО   ВОСПИТАНИЯ   И   РАЗВИТИЕ   СТУДЕНЧЕСКОГО   СПОРТА»</a:t>
            </a:r>
            <a:endParaRPr lang="ru-RU" sz="3200" dirty="0">
              <a:ln>
                <a:solidFill>
                  <a:srgbClr val="FF0000"/>
                </a:solidFill>
              </a:ln>
            </a:endParaRPr>
          </a:p>
        </p:txBody>
      </p:sp>
      <p:sp>
        <p:nvSpPr>
          <p:cNvPr id="5" name="TextBox 4"/>
          <p:cNvSpPr txBox="1"/>
          <p:nvPr/>
        </p:nvSpPr>
        <p:spPr>
          <a:xfrm>
            <a:off x="467544" y="-747464"/>
            <a:ext cx="849694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
        <p:nvSpPr>
          <p:cNvPr id="7" name="TextBox 6"/>
          <p:cNvSpPr txBox="1"/>
          <p:nvPr/>
        </p:nvSpPr>
        <p:spPr>
          <a:xfrm>
            <a:off x="1763688" y="260648"/>
            <a:ext cx="6264696" cy="646331"/>
          </a:xfrm>
          <a:prstGeom prst="rect">
            <a:avLst/>
          </a:prstGeom>
          <a:noFill/>
        </p:spPr>
        <p:txBody>
          <a:bodyPr wrap="square" rtlCol="0">
            <a:spAutoFit/>
          </a:bodyPr>
          <a:lstStyle/>
          <a:p>
            <a:r>
              <a:rPr lang="ru-RU" b="1" dirty="0" smtClean="0">
                <a:solidFill>
                  <a:srgbClr val="FFFF00"/>
                </a:solidFill>
              </a:rPr>
              <a:t>№  269-849-985.   Г.В.  </a:t>
            </a:r>
            <a:r>
              <a:rPr lang="ru-RU" b="1" dirty="0" err="1" smtClean="0">
                <a:solidFill>
                  <a:srgbClr val="FFFF00"/>
                </a:solidFill>
              </a:rPr>
              <a:t>Тропынин</a:t>
            </a:r>
            <a:r>
              <a:rPr lang="ru-RU" b="1" dirty="0" smtClean="0">
                <a:solidFill>
                  <a:srgbClr val="FFFF00"/>
                </a:solidFill>
              </a:rPr>
              <a:t>.</a:t>
            </a:r>
            <a:endParaRPr lang="ru-RU" dirty="0" smtClean="0">
              <a:solidFill>
                <a:srgbClr val="FFFF00"/>
              </a:solidFill>
            </a:endParaRPr>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0" fill="hold"/>
                                        <p:tgtEl>
                                          <p:spTgt spid="3"/>
                                        </p:tgtEl>
                                        <p:attrNameLst>
                                          <p:attrName>ppt_x</p:attrName>
                                        </p:attrNameLst>
                                      </p:cBhvr>
                                      <p:tavLst>
                                        <p:tav tm="0">
                                          <p:val>
                                            <p:strVal val="#ppt_x"/>
                                          </p:val>
                                        </p:tav>
                                        <p:tav tm="100000">
                                          <p:val>
                                            <p:strVal val="#ppt_x"/>
                                          </p:val>
                                        </p:tav>
                                      </p:tavLst>
                                    </p:anim>
                                    <p:anim calcmode="lin" valueType="num">
                                      <p:cBhvr additive="base">
                                        <p:cTn id="14"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500043"/>
            <a:ext cx="8286808" cy="2031325"/>
          </a:xfrm>
          <a:prstGeom prst="rect">
            <a:avLst/>
          </a:prstGeom>
          <a:noFill/>
        </p:spPr>
        <p:txBody>
          <a:bodyPr wrap="square" rtlCol="0">
            <a:spAutoFit/>
          </a:bodyPr>
          <a:lstStyle/>
          <a:p>
            <a:r>
              <a:rPr lang="ru-RU" sz="7200" b="1" dirty="0" smtClean="0"/>
              <a:t>СОДЕРЖАНИЕ</a:t>
            </a:r>
            <a:endParaRPr lang="ru-RU" b="1" dirty="0" smtClean="0"/>
          </a:p>
          <a:p>
            <a:r>
              <a:rPr lang="ru-RU" b="1" dirty="0" smtClean="0"/>
              <a:t> </a:t>
            </a:r>
          </a:p>
          <a:p>
            <a:pPr marL="342900" indent="-342900">
              <a:buAutoNum type="arabicPeriod"/>
            </a:pPr>
            <a:r>
              <a:rPr lang="ru-RU" b="1" dirty="0" smtClean="0"/>
              <a:t>МЕДОСМОТР</a:t>
            </a:r>
          </a:p>
          <a:p>
            <a:pPr marL="342900" indent="-342900"/>
            <a:endParaRPr lang="ru-RU" b="1" dirty="0"/>
          </a:p>
        </p:txBody>
      </p:sp>
      <p:graphicFrame>
        <p:nvGraphicFramePr>
          <p:cNvPr id="3" name="Таблица 2"/>
          <p:cNvGraphicFramePr>
            <a:graphicFrameLocks noGrp="1"/>
          </p:cNvGraphicFramePr>
          <p:nvPr/>
        </p:nvGraphicFramePr>
        <p:xfrm>
          <a:off x="1533525" y="2377440"/>
          <a:ext cx="6076950" cy="3995928"/>
        </p:xfrm>
        <a:graphic>
          <a:graphicData uri="http://schemas.openxmlformats.org/drawingml/2006/table">
            <a:tbl>
              <a:tblPr/>
              <a:tblGrid>
                <a:gridCol w="525780"/>
                <a:gridCol w="800100"/>
                <a:gridCol w="3086100"/>
                <a:gridCol w="685800"/>
                <a:gridCol w="979170"/>
              </a:tblGrid>
              <a:tr h="0">
                <a:tc>
                  <a:txBody>
                    <a:bodyPr/>
                    <a:lstStyle/>
                    <a:p>
                      <a:pPr>
                        <a:lnSpc>
                          <a:spcPct val="115000"/>
                        </a:lnSpc>
                        <a:spcAft>
                          <a:spcPts val="0"/>
                        </a:spcAft>
                      </a:pPr>
                      <a:r>
                        <a:rPr lang="ru-RU" sz="1200" b="1" dirty="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dirty="0">
                          <a:latin typeface="Times New Roman"/>
                          <a:ea typeface="Times New Roman"/>
                        </a:rPr>
                        <a:t>Кабинет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latin typeface="Times New Roman"/>
                          <a:ea typeface="Times New Roman"/>
                        </a:rPr>
                        <a:t>Заключение врача.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latin typeface="Times New Roman"/>
                          <a:ea typeface="Times New Roman"/>
                        </a:rPr>
                        <a:t>Дата.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latin typeface="Times New Roman"/>
                          <a:ea typeface="Times New Roman"/>
                        </a:rPr>
                        <a:t>Подпись.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a:latin typeface="Times New Roman"/>
                          <a:ea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dirty="0">
                          <a:latin typeface="Times New Roman"/>
                          <a:ea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a:latin typeface="Times New Roman"/>
                          <a:ea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a:latin typeface="Times New Roman"/>
                          <a:ea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a:latin typeface="Times New Roman"/>
                          <a:ea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a:latin typeface="Times New Roman"/>
                          <a:ea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a:latin typeface="Times New Roman"/>
                          <a:ea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a:latin typeface="Times New Roman"/>
                          <a:ea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200" b="1" dirty="0">
                          <a:latin typeface="Times New Roman"/>
                          <a:ea typeface="Times New Roman"/>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200" b="1" dirty="0" smtClean="0">
                        <a:latin typeface="Times New Roman"/>
                        <a:ea typeface="Times New Roman"/>
                      </a:endParaRPr>
                    </a:p>
                    <a:p>
                      <a:pP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1115616" y="188640"/>
            <a:ext cx="698477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976" y="642918"/>
            <a:ext cx="7498271" cy="646331"/>
          </a:xfrm>
          <a:prstGeom prst="rect">
            <a:avLst/>
          </a:prstGeom>
          <a:noFill/>
        </p:spPr>
        <p:txBody>
          <a:bodyPr wrap="none" rtlCol="0">
            <a:spAutoFit/>
          </a:bodyPr>
          <a:lstStyle/>
          <a:p>
            <a:r>
              <a:rPr lang="ru-RU" sz="3600" dirty="0" smtClean="0"/>
              <a:t>2. </a:t>
            </a:r>
            <a:r>
              <a:rPr lang="ru-RU" b="1" dirty="0" smtClean="0"/>
              <a:t>ПРИМЕРНОЕ  РАСПРЕДЕЛЕНИЕ  РЕЖИМНЫХ  МОМЕНТОВ</a:t>
            </a:r>
            <a:endParaRPr lang="ru-RU" b="1" dirty="0"/>
          </a:p>
        </p:txBody>
      </p:sp>
      <p:graphicFrame>
        <p:nvGraphicFramePr>
          <p:cNvPr id="6" name="Таблица 5"/>
          <p:cNvGraphicFramePr>
            <a:graphicFrameLocks noGrp="1"/>
          </p:cNvGraphicFramePr>
          <p:nvPr/>
        </p:nvGraphicFramePr>
        <p:xfrm>
          <a:off x="1524000" y="2175891"/>
          <a:ext cx="6096000" cy="4171188"/>
        </p:xfrm>
        <a:graphic>
          <a:graphicData uri="http://schemas.openxmlformats.org/drawingml/2006/table">
            <a:tbl>
              <a:tblPr/>
              <a:tblGrid>
                <a:gridCol w="922429"/>
                <a:gridCol w="3373127"/>
                <a:gridCol w="922429"/>
                <a:gridCol w="878015"/>
              </a:tblGrid>
              <a:tr h="188585">
                <a:tc rowSpan="2">
                  <a:txBody>
                    <a:bodyPr/>
                    <a:lstStyle/>
                    <a:p>
                      <a:pPr algn="ctr">
                        <a:lnSpc>
                          <a:spcPct val="115000"/>
                        </a:lnSpc>
                        <a:spcAft>
                          <a:spcPts val="0"/>
                        </a:spcAft>
                      </a:pPr>
                      <a:r>
                        <a:rPr lang="ru-RU" sz="1400" b="1" dirty="0">
                          <a:latin typeface="Times New Roman"/>
                          <a:ea typeface="Times New Roman"/>
                        </a:rPr>
                        <a:t>№</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400" b="1" dirty="0">
                          <a:latin typeface="Times New Roman"/>
                          <a:ea typeface="Times New Roman"/>
                        </a:rPr>
                        <a:t>Режимные  моменты</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400" b="1">
                          <a:latin typeface="Times New Roman"/>
                          <a:ea typeface="Times New Roman"/>
                        </a:rPr>
                        <a:t>Возраст</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8858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b="1" dirty="0">
                          <a:latin typeface="Times New Roman"/>
                          <a:ea typeface="Times New Roman"/>
                        </a:rPr>
                        <a:t>15-16</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rPr>
                        <a:t>17-18</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157">
                <a:tc>
                  <a:txBody>
                    <a:bodyPr/>
                    <a:lstStyle/>
                    <a:p>
                      <a:pPr algn="ctr">
                        <a:lnSpc>
                          <a:spcPct val="115000"/>
                        </a:lnSpc>
                        <a:spcAft>
                          <a:spcPts val="0"/>
                        </a:spcAft>
                      </a:pPr>
                      <a:r>
                        <a:rPr lang="ru-RU" sz="1400" b="1">
                          <a:latin typeface="Times New Roman"/>
                          <a:ea typeface="Times New Roman"/>
                        </a:rPr>
                        <a:t>1</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Times New Roman"/>
                        </a:rPr>
                        <a:t>Ночной сон</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rPr>
                        <a:t>9ч.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rPr>
                        <a:t>8.5ч.-9ч.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7171">
                <a:tc>
                  <a:txBody>
                    <a:bodyPr/>
                    <a:lstStyle/>
                    <a:p>
                      <a:pPr algn="ctr">
                        <a:lnSpc>
                          <a:spcPct val="115000"/>
                        </a:lnSpc>
                        <a:spcAft>
                          <a:spcPts val="0"/>
                        </a:spcAft>
                      </a:pPr>
                      <a:r>
                        <a:rPr lang="ru-RU" sz="1400" b="1">
                          <a:latin typeface="Times New Roman"/>
                          <a:ea typeface="Times New Roman"/>
                        </a:rPr>
                        <a:t>2</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Times New Roman"/>
                        </a:rPr>
                        <a:t>Утренняя гимнастика, водные процедуры, </a:t>
                      </a:r>
                    </a:p>
                    <a:p>
                      <a:pPr>
                        <a:lnSpc>
                          <a:spcPct val="115000"/>
                        </a:lnSpc>
                        <a:spcAft>
                          <a:spcPts val="0"/>
                        </a:spcAft>
                      </a:pPr>
                      <a:r>
                        <a:rPr lang="ru-RU" sz="1400" b="1" dirty="0">
                          <a:latin typeface="Times New Roman"/>
                          <a:ea typeface="Times New Roman"/>
                        </a:rPr>
                        <a:t>приём пищи, туалет.</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latin typeface="Times New Roman"/>
                          <a:ea typeface="Times New Roman"/>
                        </a:rPr>
                        <a:t>2ч.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rPr>
                        <a:t>2ч.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585">
                <a:tc>
                  <a:txBody>
                    <a:bodyPr/>
                    <a:lstStyle/>
                    <a:p>
                      <a:pPr algn="ctr">
                        <a:lnSpc>
                          <a:spcPct val="115000"/>
                        </a:lnSpc>
                        <a:spcAft>
                          <a:spcPts val="0"/>
                        </a:spcAft>
                      </a:pPr>
                      <a:r>
                        <a:rPr lang="ru-RU" sz="1400" b="1">
                          <a:latin typeface="Times New Roman"/>
                          <a:ea typeface="Times New Roman"/>
                        </a:rPr>
                        <a:t>3</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Times New Roman"/>
                        </a:rPr>
                        <a:t>Дневной сон</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latin typeface="Times New Roman"/>
                          <a:ea typeface="Times New Roman"/>
                        </a:rPr>
                        <a:t>По желанию</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400" b="1" dirty="0">
                        <a:latin typeface="Times New Roman"/>
                        <a:ea typeface="Times New Roman"/>
                      </a:endParaRP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585">
                <a:tc>
                  <a:txBody>
                    <a:bodyPr/>
                    <a:lstStyle/>
                    <a:p>
                      <a:pPr algn="ctr">
                        <a:lnSpc>
                          <a:spcPct val="115000"/>
                        </a:lnSpc>
                        <a:spcAft>
                          <a:spcPts val="0"/>
                        </a:spcAft>
                      </a:pPr>
                      <a:r>
                        <a:rPr lang="ru-RU" sz="1400" b="1">
                          <a:latin typeface="Times New Roman"/>
                          <a:ea typeface="Times New Roman"/>
                        </a:rPr>
                        <a:t>4</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latin typeface="Times New Roman"/>
                          <a:ea typeface="Times New Roman"/>
                        </a:rPr>
                        <a:t>Учебные и факультативные занятия</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latin typeface="Times New Roman"/>
                          <a:ea typeface="Times New Roman"/>
                        </a:rPr>
                        <a:t>5ч.-6ч.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rPr>
                        <a:t>5ч.-6ч.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585">
                <a:tc>
                  <a:txBody>
                    <a:bodyPr/>
                    <a:lstStyle/>
                    <a:p>
                      <a:pPr algn="ctr">
                        <a:lnSpc>
                          <a:spcPct val="115000"/>
                        </a:lnSpc>
                        <a:spcAft>
                          <a:spcPts val="0"/>
                        </a:spcAft>
                      </a:pPr>
                      <a:r>
                        <a:rPr lang="ru-RU" sz="1400" b="1">
                          <a:latin typeface="Times New Roman"/>
                          <a:ea typeface="Times New Roman"/>
                        </a:rPr>
                        <a:t>5</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a:latin typeface="Times New Roman"/>
                          <a:ea typeface="Times New Roman"/>
                        </a:rPr>
                        <a:t>Учебные занятия дома (с учётом перерывов)</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latin typeface="Times New Roman"/>
                          <a:ea typeface="Times New Roman"/>
                        </a:rPr>
                        <a:t>2.5ч. </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rPr>
                        <a:t>2.5ч.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585">
                <a:tc>
                  <a:txBody>
                    <a:bodyPr/>
                    <a:lstStyle/>
                    <a:p>
                      <a:pPr algn="ctr">
                        <a:lnSpc>
                          <a:spcPct val="115000"/>
                        </a:lnSpc>
                        <a:spcAft>
                          <a:spcPts val="0"/>
                        </a:spcAft>
                      </a:pPr>
                      <a:r>
                        <a:rPr lang="ru-RU" sz="1400" b="1">
                          <a:latin typeface="Times New Roman"/>
                          <a:ea typeface="Times New Roman"/>
                        </a:rPr>
                        <a:t>6</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Times New Roman"/>
                        </a:rPr>
                        <a:t>Игры на открытом воздухе, дорога в </a:t>
                      </a:r>
                      <a:r>
                        <a:rPr lang="ru-RU" sz="1400" b="1" dirty="0" smtClean="0">
                          <a:latin typeface="Times New Roman"/>
                          <a:ea typeface="Times New Roman"/>
                        </a:rPr>
                        <a:t>колледж </a:t>
                      </a:r>
                      <a:r>
                        <a:rPr lang="ru-RU" sz="1400" b="1" dirty="0">
                          <a:latin typeface="Times New Roman"/>
                          <a:ea typeface="Times New Roman"/>
                        </a:rPr>
                        <a:t>и обратно.</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latin typeface="Times New Roman"/>
                          <a:ea typeface="Times New Roman"/>
                        </a:rPr>
                        <a:t>3ч.-4ч.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rPr>
                        <a:t>3ч.-4ч.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5756">
                <a:tc>
                  <a:txBody>
                    <a:bodyPr/>
                    <a:lstStyle/>
                    <a:p>
                      <a:pPr algn="ctr">
                        <a:lnSpc>
                          <a:spcPct val="115000"/>
                        </a:lnSpc>
                        <a:spcAft>
                          <a:spcPts val="0"/>
                        </a:spcAft>
                      </a:pPr>
                      <a:r>
                        <a:rPr lang="ru-RU" sz="1400" b="1">
                          <a:latin typeface="Times New Roman"/>
                          <a:ea typeface="Times New Roman"/>
                        </a:rPr>
                        <a:t>7</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Times New Roman"/>
                        </a:rPr>
                        <a:t>Внеклассные и </a:t>
                      </a:r>
                      <a:r>
                        <a:rPr lang="ru-RU" sz="1400" b="1" dirty="0" err="1" smtClean="0">
                          <a:latin typeface="Times New Roman"/>
                          <a:ea typeface="Times New Roman"/>
                        </a:rPr>
                        <a:t>внеколледжные</a:t>
                      </a:r>
                      <a:r>
                        <a:rPr lang="ru-RU" sz="1400" b="1" dirty="0" smtClean="0">
                          <a:latin typeface="Times New Roman"/>
                          <a:ea typeface="Times New Roman"/>
                        </a:rPr>
                        <a:t> </a:t>
                      </a:r>
                      <a:r>
                        <a:rPr lang="ru-RU" sz="1400" b="1" dirty="0">
                          <a:latin typeface="Times New Roman"/>
                          <a:ea typeface="Times New Roman"/>
                        </a:rPr>
                        <a:t>занятия, свободное время, общественно полезный труд, помощь семье, чтение и т.п.</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latin typeface="Times New Roman"/>
                          <a:ea typeface="Times New Roman"/>
                        </a:rPr>
                        <a:t>1ч.-1.5ч.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rPr>
                        <a:t>1ч.-1.5ч.</a:t>
                      </a:r>
                    </a:p>
                  </a:txBody>
                  <a:tcPr marL="61495" marR="61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4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1259632" y="260648"/>
            <a:ext cx="734481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4000" y="2373582"/>
          <a:ext cx="6096000" cy="3645408"/>
        </p:xfrm>
        <a:graphic>
          <a:graphicData uri="http://schemas.openxmlformats.org/drawingml/2006/table">
            <a:tbl>
              <a:tblPr/>
              <a:tblGrid>
                <a:gridCol w="847157"/>
                <a:gridCol w="3600417"/>
                <a:gridCol w="847157"/>
                <a:gridCol w="801269"/>
              </a:tblGrid>
              <a:tr h="162372">
                <a:tc rowSpan="2">
                  <a:txBody>
                    <a:bodyPr/>
                    <a:lstStyle/>
                    <a:p>
                      <a:pPr algn="r">
                        <a:lnSpc>
                          <a:spcPct val="115000"/>
                        </a:lnSpc>
                        <a:spcAft>
                          <a:spcPts val="0"/>
                        </a:spcAft>
                      </a:pPr>
                      <a:r>
                        <a:rPr lang="ru-RU" sz="1600" b="1" dirty="0">
                          <a:latin typeface="Times New Roman"/>
                          <a:ea typeface="Times New Roman"/>
                        </a:rPr>
                        <a:t>№</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600" b="1" dirty="0">
                          <a:latin typeface="Times New Roman"/>
                          <a:ea typeface="Times New Roman"/>
                        </a:rPr>
                        <a:t>СОДЕРЖАНИЕ</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1600" b="1" dirty="0">
                          <a:latin typeface="Times New Roman"/>
                          <a:ea typeface="Times New Roman"/>
                        </a:rPr>
                        <a:t>ВРЕМЯ</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6237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600" b="1">
                          <a:latin typeface="Times New Roman"/>
                          <a:ea typeface="Times New Roman"/>
                        </a:rPr>
                        <a:t>Начало</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latin typeface="Times New Roman"/>
                          <a:ea typeface="Times New Roman"/>
                        </a:rPr>
                        <a:t>Конец</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1</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2</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3</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4</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5</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6</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7</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8</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9</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a:latin typeface="Times New Roman"/>
                          <a:ea typeface="Times New Roman"/>
                        </a:rPr>
                        <a:t>10</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372">
                <a:tc>
                  <a:txBody>
                    <a:bodyPr/>
                    <a:lstStyle/>
                    <a:p>
                      <a:pPr algn="ctr">
                        <a:lnSpc>
                          <a:spcPct val="115000"/>
                        </a:lnSpc>
                        <a:spcAft>
                          <a:spcPts val="0"/>
                        </a:spcAft>
                      </a:pPr>
                      <a:r>
                        <a:rPr lang="ru-RU" sz="1600" b="1" dirty="0">
                          <a:latin typeface="Times New Roman"/>
                          <a:ea typeface="Times New Roman"/>
                        </a:rPr>
                        <a:t>11</a:t>
                      </a: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b="1" dirty="0">
                        <a:latin typeface="Times New Roman"/>
                        <a:ea typeface="Times New Roman"/>
                      </a:endParaRPr>
                    </a:p>
                  </a:txBody>
                  <a:tcPr marL="63537" marR="63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4577" name="Rectangle 1"/>
          <p:cNvSpPr>
            <a:spLocks noChangeArrowheads="1"/>
          </p:cNvSpPr>
          <p:nvPr/>
        </p:nvSpPr>
        <p:spPr bwMode="auto">
          <a:xfrm>
            <a:off x="0" y="105489"/>
            <a:ext cx="255198"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2928926" y="1071546"/>
            <a:ext cx="3926247" cy="523220"/>
          </a:xfrm>
          <a:prstGeom prst="rect">
            <a:avLst/>
          </a:prstGeom>
          <a:noFill/>
        </p:spPr>
        <p:txBody>
          <a:bodyPr wrap="square" rtlCol="0">
            <a:spAutoFit/>
          </a:bodyPr>
          <a:lstStyle/>
          <a:p>
            <a:r>
              <a:rPr lang="ru-RU" sz="2800" b="1" dirty="0" smtClean="0"/>
              <a:t>ВАШ   РЕЖИМ   ДНЯ</a:t>
            </a:r>
            <a:endParaRPr lang="ru-RU" sz="2800" b="1" dirty="0"/>
          </a:p>
        </p:txBody>
      </p:sp>
      <p:sp>
        <p:nvSpPr>
          <p:cNvPr id="5" name="TextBox 4"/>
          <p:cNvSpPr txBox="1"/>
          <p:nvPr/>
        </p:nvSpPr>
        <p:spPr>
          <a:xfrm>
            <a:off x="899592" y="260648"/>
            <a:ext cx="734481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00166" y="1857360"/>
          <a:ext cx="6110309" cy="4074800"/>
        </p:xfrm>
        <a:graphic>
          <a:graphicData uri="http://schemas.openxmlformats.org/drawingml/2006/table">
            <a:tbl>
              <a:tblPr/>
              <a:tblGrid>
                <a:gridCol w="413739"/>
                <a:gridCol w="1608984"/>
                <a:gridCol w="4087586"/>
              </a:tblGrid>
              <a:tr h="282608">
                <a:tc>
                  <a:txBody>
                    <a:bodyPr/>
                    <a:lstStyle/>
                    <a:p>
                      <a:pPr algn="ctr">
                        <a:lnSpc>
                          <a:spcPct val="115000"/>
                        </a:lnSpc>
                        <a:spcAft>
                          <a:spcPts val="0"/>
                        </a:spcAft>
                      </a:pPr>
                      <a:r>
                        <a:rPr lang="ru-RU" sz="1200" dirty="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Times New Roman"/>
                        </a:rPr>
                        <a:t>Наименование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Times New Roman"/>
                        </a:rPr>
                        <a:t>Наружный осмотр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Осанка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Голова и туловище находятся на одной вертикали. Плечи развёрнуты находятся на одном уровне, лопатки прижаты, физиологические кривизны позвоночника нормально выражены. Грудь слегка выпуклая. Живот подтянут, Ноги разогнуты.</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Положение головы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На одной вертикали с туловищем. Подана вперёд. Наклонена вправо, влево.</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Позвоночник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Физиологические изгибы: шейный и поясничный лордоз (выпуклость вперёд); грудной и крестцово-копчиковый кифоз (выпуклость назад). Глубина 3-4см.</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Грудная клетка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dirty="0">
                          <a:latin typeface="Times New Roman"/>
                          <a:ea typeface="Times New Roman"/>
                        </a:rPr>
                        <a:t>В норме. Цилиндрическая. Коническая. Уплощённая.</a:t>
                      </a:r>
                      <a:endParaRPr lang="ru-RU"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Форма живота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Хорошо несколько втянут. Норма незначительно выпячивается. Слабое отвислость живота. </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Форма ног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Прямые-смыкание бёдер, коленей, голеней и пяток с небольшим просветом. «О»-образная форма. «Х»- образная форма.</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Стопа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Норма – не более 1/3 пигментированная часть стопы. Уплощённая больше 1/3. Плоская – вся ширина стопы.</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Развитие мускулатуры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Хорошая.  Удовлетворительная. Слабая.</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Кожа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Влажность. Окраска. Наличие сыпей. Повреждения, Омозолестность. Опрелость.</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Жироотложение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latin typeface="Times New Roman"/>
                          <a:ea typeface="Times New Roman"/>
                        </a:rPr>
                        <a:t>Норма-кожная складка берётся свободно. Слабое -берётся с трудом. Низкое-костный и мышечный рельефы сглажены. </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08">
                <a:tc>
                  <a:txBody>
                    <a:bodyPr/>
                    <a:lstStyle/>
                    <a:p>
                      <a:pPr algn="ctr">
                        <a:lnSpc>
                          <a:spcPct val="115000"/>
                        </a:lnSpc>
                        <a:spcAft>
                          <a:spcPts val="0"/>
                        </a:spcAft>
                      </a:pPr>
                      <a:r>
                        <a:rPr lang="ru-RU" sz="1200">
                          <a:latin typeface="Times New Roman"/>
                          <a:ea typeface="Times New Roman"/>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Times New Roman"/>
                        </a:rPr>
                        <a:t>Опорно-двигательный аппарат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dirty="0">
                          <a:latin typeface="Times New Roman"/>
                          <a:ea typeface="Times New Roman"/>
                        </a:rPr>
                        <a:t>Ограничение движений в суставах. Повышенная подвижность, привычные вывихи.</a:t>
                      </a:r>
                      <a:endParaRPr lang="ru-RU"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214414" y="642918"/>
            <a:ext cx="6766917" cy="1754326"/>
          </a:xfrm>
          <a:prstGeom prst="rect">
            <a:avLst/>
          </a:prstGeom>
          <a:noFill/>
        </p:spPr>
        <p:txBody>
          <a:bodyPr wrap="none" rtlCol="0">
            <a:spAutoFit/>
          </a:bodyPr>
          <a:lstStyle/>
          <a:p>
            <a:pPr marL="742950" indent="-742950">
              <a:buAutoNum type="arabicPeriod" startAt="3"/>
            </a:pPr>
            <a:r>
              <a:rPr lang="ru-RU" sz="3600" dirty="0" smtClean="0"/>
              <a:t>ФИЗИЧЕСКОЕ   РАЗВИТИЕ</a:t>
            </a:r>
          </a:p>
          <a:p>
            <a:pPr marL="742950" indent="-742950"/>
            <a:r>
              <a:rPr lang="ru-RU" dirty="0" err="1" smtClean="0"/>
              <a:t>Дата________________________</a:t>
            </a:r>
            <a:endParaRPr lang="ru-RU" dirty="0" smtClean="0"/>
          </a:p>
          <a:p>
            <a:pPr marL="742950" indent="-742950"/>
            <a:r>
              <a:rPr lang="ru-RU" dirty="0" smtClean="0"/>
              <a:t>Нужное подчеркнуть.</a:t>
            </a:r>
          </a:p>
          <a:p>
            <a:pPr marL="742950" indent="-742950"/>
            <a:r>
              <a:rPr lang="ru-RU" sz="3600" dirty="0" smtClean="0"/>
              <a:t>     </a:t>
            </a:r>
            <a:endParaRPr lang="ru-RU" sz="3600" dirty="0"/>
          </a:p>
        </p:txBody>
      </p:sp>
      <p:sp>
        <p:nvSpPr>
          <p:cNvPr id="4" name="TextBox 3"/>
          <p:cNvSpPr txBox="1"/>
          <p:nvPr/>
        </p:nvSpPr>
        <p:spPr>
          <a:xfrm>
            <a:off x="1043608" y="188640"/>
            <a:ext cx="655272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356" y="500042"/>
            <a:ext cx="5857916" cy="584775"/>
          </a:xfrm>
          <a:prstGeom prst="rect">
            <a:avLst/>
          </a:prstGeom>
          <a:noFill/>
        </p:spPr>
        <p:txBody>
          <a:bodyPr wrap="square" rtlCol="0">
            <a:spAutoFit/>
          </a:bodyPr>
          <a:lstStyle/>
          <a:p>
            <a:r>
              <a:rPr lang="ru-RU" sz="3200" dirty="0" smtClean="0"/>
              <a:t> 4    АТРОПОМЕТРИЯ</a:t>
            </a:r>
            <a:endParaRPr lang="ru-RU" sz="3200" dirty="0"/>
          </a:p>
        </p:txBody>
      </p:sp>
      <p:graphicFrame>
        <p:nvGraphicFramePr>
          <p:cNvPr id="3" name="Таблица 2"/>
          <p:cNvGraphicFramePr>
            <a:graphicFrameLocks noGrp="1"/>
          </p:cNvGraphicFramePr>
          <p:nvPr/>
        </p:nvGraphicFramePr>
        <p:xfrm>
          <a:off x="1331640" y="1527139"/>
          <a:ext cx="6288362" cy="4278125"/>
        </p:xfrm>
        <a:graphic>
          <a:graphicData uri="http://schemas.openxmlformats.org/drawingml/2006/table">
            <a:tbl>
              <a:tblPr/>
              <a:tblGrid>
                <a:gridCol w="695818"/>
                <a:gridCol w="442773"/>
                <a:gridCol w="397260"/>
                <a:gridCol w="397260"/>
                <a:gridCol w="394450"/>
                <a:gridCol w="397260"/>
                <a:gridCol w="397260"/>
                <a:gridCol w="398384"/>
                <a:gridCol w="398384"/>
                <a:gridCol w="397822"/>
                <a:gridCol w="397822"/>
                <a:gridCol w="397822"/>
                <a:gridCol w="397822"/>
                <a:gridCol w="392765"/>
                <a:gridCol w="385460"/>
              </a:tblGrid>
              <a:tr h="568171">
                <a:tc rowSpan="3">
                  <a:txBody>
                    <a:bodyPr/>
                    <a:lstStyle/>
                    <a:p>
                      <a:pPr algn="ctr">
                        <a:spcAft>
                          <a:spcPts val="0"/>
                        </a:spcAft>
                      </a:pPr>
                      <a:r>
                        <a:rPr lang="ru-RU" sz="1200" b="1">
                          <a:latin typeface="Times New Roman"/>
                          <a:ea typeface="Times New Roman"/>
                        </a:rPr>
                        <a:t>год</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spcAft>
                          <a:spcPts val="0"/>
                        </a:spcAft>
                      </a:pPr>
                      <a:r>
                        <a:rPr lang="ru-RU" sz="1200" b="1">
                          <a:latin typeface="Times New Roman"/>
                          <a:ea typeface="Times New Roman"/>
                        </a:rPr>
                        <a:t>рост</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spcAft>
                          <a:spcPts val="0"/>
                        </a:spcAft>
                      </a:pPr>
                      <a:r>
                        <a:rPr lang="ru-RU" sz="1200" b="1">
                          <a:latin typeface="Times New Roman"/>
                          <a:ea typeface="Times New Roman"/>
                        </a:rPr>
                        <a:t>вес</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spcAft>
                          <a:spcPts val="0"/>
                        </a:spcAft>
                      </a:pPr>
                      <a:r>
                        <a:rPr lang="ru-RU" sz="1200" b="1">
                          <a:latin typeface="Times New Roman"/>
                          <a:ea typeface="Times New Roman"/>
                        </a:rPr>
                        <a:t>окружность</a:t>
                      </a:r>
                      <a:endParaRPr lang="ru-RU" sz="1100">
                        <a:latin typeface="Times New Roman"/>
                        <a:ea typeface="Times New Roman"/>
                      </a:endParaRPr>
                    </a:p>
                    <a:p>
                      <a:pPr>
                        <a:spcAft>
                          <a:spcPts val="0"/>
                        </a:spcAft>
                      </a:pPr>
                      <a:r>
                        <a:rPr lang="ru-RU" sz="1200" b="1">
                          <a:latin typeface="Times New Roman"/>
                          <a:ea typeface="Times New Roman"/>
                        </a:rPr>
                        <a:t>грудной</a:t>
                      </a:r>
                      <a:endParaRPr lang="ru-RU" sz="1100">
                        <a:latin typeface="Times New Roman"/>
                        <a:ea typeface="Times New Roman"/>
                      </a:endParaRPr>
                    </a:p>
                    <a:p>
                      <a:pPr>
                        <a:spcAft>
                          <a:spcPts val="0"/>
                        </a:spcAft>
                      </a:pPr>
                      <a:r>
                        <a:rPr lang="ru-RU" sz="1200" b="1">
                          <a:latin typeface="Times New Roman"/>
                          <a:ea typeface="Times New Roman"/>
                        </a:rPr>
                        <a:t>клетки</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4">
                  <a:txBody>
                    <a:bodyPr/>
                    <a:lstStyle/>
                    <a:p>
                      <a:pPr algn="ctr">
                        <a:spcAft>
                          <a:spcPts val="0"/>
                        </a:spcAft>
                      </a:pPr>
                      <a:r>
                        <a:rPr lang="ru-RU" sz="1200" b="1">
                          <a:latin typeface="Times New Roman"/>
                          <a:ea typeface="Times New Roman"/>
                        </a:rPr>
                        <a:t>Окружность плеча</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spcAft>
                          <a:spcPts val="0"/>
                        </a:spcAft>
                      </a:pPr>
                      <a:r>
                        <a:rPr lang="ru-RU" sz="1200" b="1">
                          <a:latin typeface="Times New Roman"/>
                          <a:ea typeface="Times New Roman"/>
                        </a:rPr>
                        <a:t>Окруж-</a:t>
                      </a:r>
                      <a:endParaRPr lang="ru-RU" sz="1100">
                        <a:latin typeface="Times New Roman"/>
                        <a:ea typeface="Times New Roman"/>
                      </a:endParaRPr>
                    </a:p>
                    <a:p>
                      <a:pPr>
                        <a:spcAft>
                          <a:spcPts val="0"/>
                        </a:spcAft>
                      </a:pPr>
                      <a:r>
                        <a:rPr lang="ru-RU" sz="1200" b="1">
                          <a:latin typeface="Times New Roman"/>
                          <a:ea typeface="Times New Roman"/>
                        </a:rPr>
                        <a:t>ность</a:t>
                      </a:r>
                      <a:endParaRPr lang="ru-RU" sz="1100">
                        <a:latin typeface="Times New Roman"/>
                        <a:ea typeface="Times New Roman"/>
                      </a:endParaRPr>
                    </a:p>
                    <a:p>
                      <a:pPr>
                        <a:spcAft>
                          <a:spcPts val="0"/>
                        </a:spcAft>
                      </a:pPr>
                      <a:r>
                        <a:rPr lang="ru-RU" sz="1200" b="1">
                          <a:latin typeface="Times New Roman"/>
                          <a:ea typeface="Times New Roman"/>
                        </a:rPr>
                        <a:t>бедра</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spcAft>
                          <a:spcPts val="0"/>
                        </a:spcAft>
                      </a:pPr>
                      <a:r>
                        <a:rPr lang="ru-RU" sz="1200" b="1">
                          <a:latin typeface="Times New Roman"/>
                          <a:ea typeface="Times New Roman"/>
                        </a:rPr>
                        <a:t>Окруж-</a:t>
                      </a:r>
                      <a:endParaRPr lang="ru-RU" sz="1100">
                        <a:latin typeface="Times New Roman"/>
                        <a:ea typeface="Times New Roman"/>
                      </a:endParaRPr>
                    </a:p>
                    <a:p>
                      <a:pPr>
                        <a:spcAft>
                          <a:spcPts val="0"/>
                        </a:spcAft>
                      </a:pPr>
                      <a:r>
                        <a:rPr lang="ru-RU" sz="1200" b="1">
                          <a:latin typeface="Times New Roman"/>
                          <a:ea typeface="Times New Roman"/>
                        </a:rPr>
                        <a:t>ность</a:t>
                      </a:r>
                      <a:endParaRPr lang="ru-RU" sz="1100">
                        <a:latin typeface="Times New Roman"/>
                        <a:ea typeface="Times New Roman"/>
                      </a:endParaRPr>
                    </a:p>
                    <a:p>
                      <a:pPr>
                        <a:spcAft>
                          <a:spcPts val="0"/>
                        </a:spcAft>
                      </a:pPr>
                      <a:r>
                        <a:rPr lang="ru-RU" sz="1200" b="1">
                          <a:latin typeface="Times New Roman"/>
                          <a:ea typeface="Times New Roman"/>
                        </a:rPr>
                        <a:t>голени</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3">
                  <a:txBody>
                    <a:bodyPr/>
                    <a:lstStyle/>
                    <a:p>
                      <a:pPr algn="ctr">
                        <a:spcAft>
                          <a:spcPts val="0"/>
                        </a:spcAft>
                      </a:pPr>
                      <a:r>
                        <a:rPr lang="ru-RU" sz="1200" b="1">
                          <a:latin typeface="Times New Roman"/>
                          <a:ea typeface="Times New Roman"/>
                        </a:rPr>
                        <a:t>шея</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390">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algn="ctr">
                        <a:spcAft>
                          <a:spcPts val="0"/>
                        </a:spcAft>
                      </a:pPr>
                      <a:r>
                        <a:rPr lang="ru-RU" sz="1200" b="1">
                          <a:latin typeface="Times New Roman"/>
                          <a:ea typeface="Times New Roman"/>
                        </a:rPr>
                        <a:t>нор</a:t>
                      </a:r>
                      <a:endParaRPr lang="ru-RU" sz="1100">
                        <a:latin typeface="Times New Roman"/>
                        <a:ea typeface="Times New Roman"/>
                      </a:endParaRPr>
                    </a:p>
                    <a:p>
                      <a:pPr algn="ctr">
                        <a:spcAft>
                          <a:spcPts val="0"/>
                        </a:spcAft>
                      </a:pPr>
                      <a:r>
                        <a:rPr lang="ru-RU" sz="1200" b="1">
                          <a:latin typeface="Times New Roman"/>
                          <a:ea typeface="Times New Roman"/>
                        </a:rPr>
                        <a:t>ма</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1200" b="1">
                          <a:latin typeface="Times New Roman"/>
                          <a:ea typeface="Times New Roman"/>
                        </a:rPr>
                        <a:t>вдох</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1200" b="1">
                          <a:latin typeface="Times New Roman"/>
                          <a:ea typeface="Times New Roman"/>
                        </a:rPr>
                        <a:t>вы-</a:t>
                      </a:r>
                      <a:endParaRPr lang="ru-RU" sz="1100">
                        <a:latin typeface="Times New Roman"/>
                        <a:ea typeface="Times New Roman"/>
                      </a:endParaRPr>
                    </a:p>
                    <a:p>
                      <a:pPr algn="ctr">
                        <a:spcAft>
                          <a:spcPts val="0"/>
                        </a:spcAft>
                      </a:pPr>
                      <a:r>
                        <a:rPr lang="ru-RU" sz="1200" b="1">
                          <a:latin typeface="Times New Roman"/>
                          <a:ea typeface="Times New Roman"/>
                        </a:rPr>
                        <a:t>дох</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200" b="1">
                          <a:latin typeface="Times New Roman"/>
                          <a:ea typeface="Times New Roman"/>
                        </a:rPr>
                        <a:t>бицепса</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1200" b="1">
                          <a:latin typeface="Times New Roman"/>
                          <a:ea typeface="Times New Roman"/>
                        </a:rPr>
                        <a:t>трицепса</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a:spcAft>
                          <a:spcPts val="0"/>
                        </a:spcAft>
                      </a:pPr>
                      <a:r>
                        <a:rPr lang="ru-RU" sz="1200" b="1">
                          <a:latin typeface="Times New Roman"/>
                          <a:ea typeface="Times New Roman"/>
                        </a:rPr>
                        <a:t>Л</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1200" b="1">
                          <a:latin typeface="Times New Roman"/>
                          <a:ea typeface="Times New Roman"/>
                        </a:rPr>
                        <a:t>П</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1200" b="1">
                          <a:latin typeface="Times New Roman"/>
                          <a:ea typeface="Times New Roman"/>
                        </a:rPr>
                        <a:t>Л</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1200" b="1">
                          <a:latin typeface="Times New Roman"/>
                          <a:ea typeface="Times New Roman"/>
                        </a:rPr>
                        <a:t>П</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18939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1200" b="1">
                          <a:latin typeface="Times New Roman"/>
                          <a:ea typeface="Times New Roman"/>
                        </a:rPr>
                        <a:t>Л</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b="1">
                          <a:latin typeface="Times New Roman"/>
                          <a:ea typeface="Times New Roman"/>
                        </a:rPr>
                        <a:t>П</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b="1">
                          <a:latin typeface="Times New Roman"/>
                          <a:ea typeface="Times New Roman"/>
                        </a:rPr>
                        <a:t>Л</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b="1">
                          <a:latin typeface="Times New Roman"/>
                          <a:ea typeface="Times New Roman"/>
                        </a:rPr>
                        <a:t>П</a:t>
                      </a: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526282">
                <a:tc rowSpan="2">
                  <a:txBody>
                    <a:bodyPr/>
                    <a:lstStyle/>
                    <a:p>
                      <a:pPr>
                        <a:spcAft>
                          <a:spcPts val="0"/>
                        </a:spcAft>
                      </a:pPr>
                      <a:r>
                        <a:rPr lang="ru-RU" sz="1200" b="1" dirty="0" smtClean="0">
                          <a:latin typeface="Times New Roman"/>
                          <a:ea typeface="Times New Roman"/>
                        </a:rPr>
                        <a:t>Осень </a:t>
                      </a:r>
                      <a:endParaRPr lang="ru-RU" sz="1100" dirty="0">
                        <a:latin typeface="Times New Roman"/>
                        <a:ea typeface="Times New Roman"/>
                      </a:endParaRPr>
                    </a:p>
                    <a:p>
                      <a:pPr>
                        <a:spcAft>
                          <a:spcPts val="0"/>
                        </a:spcAft>
                      </a:pPr>
                      <a:r>
                        <a:rPr lang="ru-RU" sz="1200" b="1" dirty="0">
                          <a:latin typeface="Times New Roman"/>
                          <a:ea typeface="Times New Roman"/>
                        </a:rPr>
                        <a:t>20__</a:t>
                      </a:r>
                      <a:endParaRPr lang="ru-RU" sz="1100" dirty="0">
                        <a:latin typeface="Times New Roman"/>
                        <a:ea typeface="Times New Roman"/>
                      </a:endParaRPr>
                    </a:p>
                    <a:p>
                      <a:pPr algn="ctr">
                        <a:spcAft>
                          <a:spcPts val="0"/>
                        </a:spcAft>
                      </a:pPr>
                      <a:endParaRPr lang="ru-RU" sz="1100" dirty="0" smtClean="0">
                        <a:latin typeface="Times New Roman"/>
                        <a:ea typeface="Times New Roman"/>
                      </a:endParaRPr>
                    </a:p>
                    <a:p>
                      <a:pPr algn="ctr">
                        <a:spcAft>
                          <a:spcPts val="0"/>
                        </a:spcAft>
                      </a:pPr>
                      <a:endParaRPr lang="ru-RU" sz="1100" dirty="0" smtClean="0">
                        <a:latin typeface="Times New Roman"/>
                        <a:ea typeface="Times New Roman"/>
                      </a:endParaRPr>
                    </a:p>
                    <a:p>
                      <a:pPr algn="ctr">
                        <a:spcAft>
                          <a:spcPts val="0"/>
                        </a:spcAft>
                      </a:pPr>
                      <a:r>
                        <a:rPr lang="ru-RU" sz="1100" dirty="0" smtClean="0">
                          <a:latin typeface="Times New Roman"/>
                          <a:ea typeface="Times New Roman"/>
                        </a:rPr>
                        <a:t>Весна </a:t>
                      </a:r>
                      <a:endParaRPr lang="ru-RU" sz="1100" dirty="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644">
                <a:tc vMerge="1">
                  <a:txBody>
                    <a:bodyPr/>
                    <a:lstStyle/>
                    <a:p>
                      <a:endParaRPr lang="ru-RU"/>
                    </a:p>
                  </a:txBody>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705">
                <a:tc rowSpan="2">
                  <a:txBody>
                    <a:bodyPr/>
                    <a:lstStyle/>
                    <a:p>
                      <a:pPr algn="ctr">
                        <a:spcAft>
                          <a:spcPts val="0"/>
                        </a:spcAft>
                      </a:pPr>
                      <a:r>
                        <a:rPr lang="ru-RU" sz="1200" b="1" dirty="0" smtClean="0">
                          <a:latin typeface="Times New Roman"/>
                          <a:ea typeface="Times New Roman"/>
                        </a:rPr>
                        <a:t>Осень</a:t>
                      </a:r>
                      <a:r>
                        <a:rPr lang="ru-RU" sz="1200" b="1" baseline="0" dirty="0" smtClean="0">
                          <a:latin typeface="Times New Roman"/>
                          <a:ea typeface="Times New Roman"/>
                        </a:rPr>
                        <a:t> </a:t>
                      </a:r>
                      <a:endParaRPr lang="ru-RU" sz="1100" dirty="0">
                        <a:latin typeface="Times New Roman"/>
                        <a:ea typeface="Times New Roman"/>
                      </a:endParaRPr>
                    </a:p>
                    <a:p>
                      <a:pPr>
                        <a:spcAft>
                          <a:spcPts val="0"/>
                        </a:spcAft>
                      </a:pPr>
                      <a:r>
                        <a:rPr lang="ru-RU" sz="1200" b="1" dirty="0">
                          <a:latin typeface="Times New Roman"/>
                          <a:ea typeface="Times New Roman"/>
                        </a:rPr>
                        <a:t>20</a:t>
                      </a:r>
                      <a:r>
                        <a:rPr lang="ru-RU" sz="1200" b="1" dirty="0" smtClean="0">
                          <a:latin typeface="Times New Roman"/>
                          <a:ea typeface="Times New Roman"/>
                        </a:rPr>
                        <a:t>__</a:t>
                      </a:r>
                      <a:endParaRPr lang="ru-RU" sz="1100" dirty="0">
                        <a:latin typeface="Times New Roman"/>
                        <a:ea typeface="Times New Roman"/>
                      </a:endParaRPr>
                    </a:p>
                    <a:p>
                      <a:pPr>
                        <a:spcAft>
                          <a:spcPts val="0"/>
                        </a:spcAft>
                      </a:pPr>
                      <a:endParaRPr lang="ru-RU" sz="1200" b="1" dirty="0" smtClean="0">
                        <a:latin typeface="Times New Roman"/>
                        <a:ea typeface="Times New Roman"/>
                      </a:endParaRPr>
                    </a:p>
                    <a:p>
                      <a:pPr>
                        <a:spcAft>
                          <a:spcPts val="0"/>
                        </a:spcAft>
                      </a:pPr>
                      <a:endParaRPr lang="ru-RU" sz="1200" b="1" dirty="0" smtClean="0">
                        <a:latin typeface="Times New Roman"/>
                        <a:ea typeface="Times New Roman"/>
                      </a:endParaRPr>
                    </a:p>
                    <a:p>
                      <a:pPr>
                        <a:spcAft>
                          <a:spcPts val="0"/>
                        </a:spcAft>
                      </a:pPr>
                      <a:r>
                        <a:rPr lang="ru-RU" sz="1100" dirty="0" smtClean="0">
                          <a:latin typeface="Times New Roman"/>
                          <a:ea typeface="Times New Roman"/>
                        </a:rPr>
                        <a:t>Весна  </a:t>
                      </a:r>
                      <a:endParaRPr lang="ru-RU" sz="1100" dirty="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9423">
                <a:tc vMerge="1">
                  <a:txBody>
                    <a:bodyPr/>
                    <a:lstStyle/>
                    <a:p>
                      <a:endParaRPr lang="ru-RU"/>
                    </a:p>
                  </a:txBody>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705">
                <a:tc rowSpan="2">
                  <a:txBody>
                    <a:bodyPr/>
                    <a:lstStyle/>
                    <a:p>
                      <a:pPr>
                        <a:spcAft>
                          <a:spcPts val="0"/>
                        </a:spcAft>
                      </a:pPr>
                      <a:r>
                        <a:rPr lang="ru-RU" sz="1200" b="1" dirty="0" smtClean="0">
                          <a:latin typeface="Times New Roman"/>
                          <a:ea typeface="Times New Roman"/>
                        </a:rPr>
                        <a:t>Осень</a:t>
                      </a:r>
                      <a:r>
                        <a:rPr lang="ru-RU" sz="1200" b="1" baseline="0" dirty="0" smtClean="0">
                          <a:latin typeface="Times New Roman"/>
                          <a:ea typeface="Times New Roman"/>
                        </a:rPr>
                        <a:t> </a:t>
                      </a:r>
                      <a:endParaRPr lang="ru-RU" sz="1100" dirty="0">
                        <a:latin typeface="Times New Roman"/>
                        <a:ea typeface="Times New Roman"/>
                      </a:endParaRPr>
                    </a:p>
                    <a:p>
                      <a:pPr>
                        <a:spcAft>
                          <a:spcPts val="0"/>
                        </a:spcAft>
                      </a:pPr>
                      <a:r>
                        <a:rPr lang="ru-RU" sz="1200" b="1" dirty="0">
                          <a:latin typeface="Times New Roman"/>
                          <a:ea typeface="Times New Roman"/>
                        </a:rPr>
                        <a:t>20_</a:t>
                      </a:r>
                      <a:endParaRPr lang="ru-RU" sz="1100" dirty="0">
                        <a:latin typeface="Times New Roman"/>
                        <a:ea typeface="Times New Roman"/>
                      </a:endParaRPr>
                    </a:p>
                    <a:p>
                      <a:pPr>
                        <a:spcAft>
                          <a:spcPts val="0"/>
                        </a:spcAft>
                      </a:pPr>
                      <a:endParaRPr lang="ru-RU" sz="1200" b="1" dirty="0" smtClean="0">
                        <a:latin typeface="Times New Roman"/>
                        <a:ea typeface="Times New Roman"/>
                      </a:endParaRPr>
                    </a:p>
                    <a:p>
                      <a:pPr>
                        <a:spcAft>
                          <a:spcPts val="0"/>
                        </a:spcAft>
                      </a:pPr>
                      <a:endParaRPr lang="ru-RU" sz="1200" b="1" dirty="0" smtClean="0">
                        <a:latin typeface="Times New Roman"/>
                        <a:ea typeface="Times New Roman"/>
                      </a:endParaRPr>
                    </a:p>
                    <a:p>
                      <a:pPr>
                        <a:spcAft>
                          <a:spcPts val="0"/>
                        </a:spcAft>
                      </a:pPr>
                      <a:r>
                        <a:rPr lang="ru-RU" sz="1200" b="1" dirty="0" smtClean="0">
                          <a:latin typeface="Times New Roman"/>
                          <a:ea typeface="Times New Roman"/>
                        </a:rPr>
                        <a:t>Весна</a:t>
                      </a:r>
                      <a:r>
                        <a:rPr lang="ru-RU" sz="1200" b="1" baseline="0" dirty="0" smtClean="0">
                          <a:latin typeface="Times New Roman"/>
                          <a:ea typeface="Times New Roman"/>
                        </a:rPr>
                        <a:t> </a:t>
                      </a:r>
                      <a:endParaRPr lang="ru-RU" sz="1100" dirty="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15">
                <a:tc vMerge="1">
                  <a:txBody>
                    <a:bodyPr/>
                    <a:lstStyle/>
                    <a:p>
                      <a:endParaRPr lang="ru-RU"/>
                    </a:p>
                  </a:txBody>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100" dirty="0">
                        <a:latin typeface="Times New Roman"/>
                        <a:ea typeface="Times New Roman"/>
                      </a:endParaRPr>
                    </a:p>
                  </a:txBody>
                  <a:tcPr marL="60875" marR="60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52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827584" y="188640"/>
            <a:ext cx="748883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472" y="642918"/>
            <a:ext cx="8358246" cy="1077218"/>
          </a:xfrm>
          <a:prstGeom prst="rect">
            <a:avLst/>
          </a:prstGeom>
          <a:noFill/>
        </p:spPr>
        <p:txBody>
          <a:bodyPr wrap="square" rtlCol="0">
            <a:spAutoFit/>
          </a:bodyPr>
          <a:lstStyle/>
          <a:p>
            <a:r>
              <a:rPr lang="ru-RU" sz="3200" dirty="0" smtClean="0"/>
              <a:t>5. </a:t>
            </a:r>
            <a:r>
              <a:rPr lang="ru-RU" b="1" dirty="0" smtClean="0"/>
              <a:t>САМОКОНТРОЛЬ</a:t>
            </a:r>
            <a:r>
              <a:rPr lang="ru-RU" sz="3200" b="1" dirty="0" smtClean="0"/>
              <a:t> </a:t>
            </a:r>
            <a:r>
              <a:rPr lang="ru-RU" b="1" dirty="0" smtClean="0"/>
              <a:t> СУБЪЕКТИВНЫХ  И  ОБЪЕКТИВНЫХ</a:t>
            </a:r>
            <a:r>
              <a:rPr lang="ru-RU" sz="3200" b="1" dirty="0" smtClean="0"/>
              <a:t>    </a:t>
            </a:r>
            <a:r>
              <a:rPr lang="ru-RU" b="1" dirty="0" smtClean="0"/>
              <a:t>ПОКАЗАТЕЛЕЙ</a:t>
            </a:r>
            <a:r>
              <a:rPr lang="ru-RU" sz="3200" b="1" dirty="0" smtClean="0"/>
              <a:t>  </a:t>
            </a:r>
            <a:endParaRPr lang="ru-RU" sz="3200" b="1" dirty="0"/>
          </a:p>
        </p:txBody>
      </p:sp>
      <p:graphicFrame>
        <p:nvGraphicFramePr>
          <p:cNvPr id="4" name="Таблица 3"/>
          <p:cNvGraphicFramePr>
            <a:graphicFrameLocks noGrp="1"/>
          </p:cNvGraphicFramePr>
          <p:nvPr/>
        </p:nvGraphicFramePr>
        <p:xfrm>
          <a:off x="1533525" y="1935480"/>
          <a:ext cx="6076950" cy="4663440"/>
        </p:xfrm>
        <a:graphic>
          <a:graphicData uri="http://schemas.openxmlformats.org/drawingml/2006/table">
            <a:tbl>
              <a:tblPr/>
              <a:tblGrid>
                <a:gridCol w="307340"/>
                <a:gridCol w="1361440"/>
                <a:gridCol w="3657600"/>
                <a:gridCol w="750570"/>
              </a:tblGrid>
              <a:tr h="0">
                <a:tc>
                  <a:txBody>
                    <a:bodyPr/>
                    <a:lstStyle/>
                    <a:p>
                      <a:pPr algn="ctr">
                        <a:spcAft>
                          <a:spcPts val="0"/>
                        </a:spcAft>
                      </a:pPr>
                      <a:r>
                        <a:rPr lang="ru-RU" sz="1800" b="1" dirty="0">
                          <a:latin typeface="Times New Roman"/>
                          <a:ea typeface="Times New Roman"/>
                          <a:cs typeface="Times New Roman"/>
                        </a:rPr>
                        <a:t>№</a:t>
                      </a:r>
                      <a:endParaRPr lang="ru-RU"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dirty="0">
                          <a:latin typeface="Times New Roman"/>
                          <a:ea typeface="Times New Roman"/>
                          <a:cs typeface="Times New Roman"/>
                        </a:rPr>
                        <a:t>Наименование</a:t>
                      </a:r>
                      <a:endParaRPr lang="ru-RU"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dirty="0">
                          <a:latin typeface="Times New Roman"/>
                          <a:ea typeface="Times New Roman"/>
                          <a:cs typeface="Times New Roman"/>
                        </a:rPr>
                        <a:t>Запись показателей</a:t>
                      </a:r>
                      <a:endParaRPr lang="ru-RU"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a:latin typeface="Times New Roman"/>
                          <a:ea typeface="Times New Roman"/>
                          <a:cs typeface="Times New Roman"/>
                        </a:rPr>
                        <a:t>Дата</a:t>
                      </a:r>
                      <a:endParaRPr lang="ru-RU"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ru-RU" sz="1800">
                          <a:latin typeface="Times New Roman"/>
                          <a:ea typeface="Times New Roman"/>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a:latin typeface="Times New Roman"/>
                          <a:ea typeface="Times New Roman"/>
                          <a:cs typeface="Times New Roman"/>
                        </a:rPr>
                        <a:t>Самочувствие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dirty="0">
                          <a:latin typeface="Times New Roman"/>
                          <a:ea typeface="Times New Roman"/>
                          <a:cs typeface="Times New Roman"/>
                        </a:rPr>
                        <a:t>«хорошее», «удовлетворительное», «плохое».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ru-RU" sz="1800">
                          <a:latin typeface="Times New Roman"/>
                          <a:ea typeface="Times New Roman"/>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a:latin typeface="Times New Roman"/>
                          <a:ea typeface="Times New Roman"/>
                          <a:cs typeface="Times New Roman"/>
                        </a:rPr>
                        <a:t>Усталость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dirty="0">
                          <a:latin typeface="Times New Roman"/>
                          <a:ea typeface="Times New Roman"/>
                          <a:cs typeface="Times New Roman"/>
                        </a:rPr>
                        <a:t>«не устал», «немного устал», «переутомился».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ru-RU" sz="1800">
                          <a:latin typeface="Times New Roman"/>
                          <a:ea typeface="Times New Roman"/>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a:latin typeface="Times New Roman"/>
                          <a:ea typeface="Times New Roman"/>
                          <a:cs typeface="Times New Roman"/>
                        </a:rPr>
                        <a:t>Работоспособность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dirty="0">
                          <a:latin typeface="Times New Roman"/>
                          <a:ea typeface="Times New Roman"/>
                          <a:cs typeface="Times New Roman"/>
                        </a:rPr>
                        <a:t>«хорошая», </a:t>
                      </a:r>
                      <a:r>
                        <a:rPr lang="ru-RU" sz="1800" dirty="0" smtClean="0">
                          <a:latin typeface="Times New Roman"/>
                          <a:ea typeface="Times New Roman"/>
                          <a:cs typeface="Times New Roman"/>
                        </a:rPr>
                        <a:t>«обычная</a:t>
                      </a:r>
                      <a:r>
                        <a:rPr lang="ru-RU" sz="1800" dirty="0">
                          <a:latin typeface="Times New Roman"/>
                          <a:ea typeface="Times New Roman"/>
                          <a:cs typeface="Times New Roman"/>
                        </a:rPr>
                        <a:t>», «сниженная».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ru-RU" sz="1800">
                          <a:latin typeface="Times New Roman"/>
                          <a:ea typeface="Times New Roman"/>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a:latin typeface="Times New Roman"/>
                          <a:ea typeface="Times New Roman"/>
                          <a:cs typeface="Times New Roman"/>
                        </a:rPr>
                        <a:t>Аппетит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dirty="0">
                          <a:latin typeface="Times New Roman"/>
                          <a:ea typeface="Times New Roman"/>
                          <a:cs typeface="Times New Roman"/>
                        </a:rPr>
                        <a:t>«повышенный», «хороший», «пониженный», «отсутствие».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ru-RU" sz="1800">
                          <a:latin typeface="Times New Roman"/>
                          <a:ea typeface="Times New Roman"/>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a:latin typeface="Times New Roman"/>
                          <a:ea typeface="Times New Roman"/>
                          <a:cs typeface="Times New Roman"/>
                        </a:rPr>
                        <a:t>Подсчёт пульса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dirty="0">
                          <a:latin typeface="Times New Roman"/>
                          <a:ea typeface="Times New Roman"/>
                          <a:cs typeface="Times New Roman"/>
                        </a:rPr>
                        <a:t>На поверхности артерий (лучевой, височной, сонной</a:t>
                      </a:r>
                      <a:r>
                        <a:rPr lang="ru-RU" sz="1800" dirty="0" smtClean="0">
                          <a:latin typeface="Times New Roman"/>
                          <a:ea typeface="Times New Roman"/>
                          <a:cs typeface="Times New Roman"/>
                        </a:rPr>
                        <a:t>: до</a:t>
                      </a:r>
                      <a:r>
                        <a:rPr lang="ru-RU" sz="1800" baseline="0" dirty="0" smtClean="0">
                          <a:latin typeface="Times New Roman"/>
                          <a:ea typeface="Times New Roman"/>
                          <a:cs typeface="Times New Roman"/>
                        </a:rPr>
                        <a:t> занятий, после нагрузки, после тренировки.</a:t>
                      </a:r>
                      <a:endParaRPr lang="ru-RU"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ru-RU" sz="1800">
                          <a:latin typeface="Times New Roman"/>
                          <a:ea typeface="Times New Roman"/>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a:latin typeface="Times New Roman"/>
                          <a:ea typeface="Times New Roman"/>
                          <a:cs typeface="Times New Roman"/>
                        </a:rPr>
                        <a:t>Определение веса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dirty="0">
                          <a:latin typeface="Times New Roman"/>
                          <a:ea typeface="Times New Roman"/>
                          <a:cs typeface="Times New Roman"/>
                        </a:rPr>
                        <a:t>На каждом занятии: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ru-RU" sz="1800">
                          <a:latin typeface="Times New Roman"/>
                          <a:ea typeface="Times New Roman"/>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a:latin typeface="Times New Roman"/>
                          <a:ea typeface="Times New Roman"/>
                          <a:cs typeface="Times New Roman"/>
                        </a:rPr>
                        <a:t>Потоотделение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800">
                          <a:latin typeface="Times New Roman"/>
                          <a:ea typeface="Times New Roman"/>
                          <a:cs typeface="Times New Roman"/>
                        </a:rPr>
                        <a:t>«умеренную», «значительную», «чрезмерную».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971600" y="188640"/>
            <a:ext cx="720080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Box 3"/>
          <p:cNvSpPr txBox="1"/>
          <p:nvPr/>
        </p:nvSpPr>
        <p:spPr>
          <a:xfrm>
            <a:off x="2143108" y="357166"/>
            <a:ext cx="4534444" cy="369332"/>
          </a:xfrm>
          <a:prstGeom prst="rect">
            <a:avLst/>
          </a:prstGeom>
          <a:noFill/>
        </p:spPr>
        <p:txBody>
          <a:bodyPr wrap="square" rtlCol="0">
            <a:spAutoFit/>
          </a:bodyPr>
          <a:lstStyle/>
          <a:p>
            <a:r>
              <a:rPr lang="ru-RU" b="1" dirty="0" smtClean="0"/>
              <a:t>ТРЕНИРОВОЧНЫЙ    ПРОЦЕСС</a:t>
            </a:r>
            <a:endParaRPr lang="ru-RU" b="1" dirty="0"/>
          </a:p>
        </p:txBody>
      </p:sp>
      <p:graphicFrame>
        <p:nvGraphicFramePr>
          <p:cNvPr id="5" name="Таблица 4"/>
          <p:cNvGraphicFramePr>
            <a:graphicFrameLocks noGrp="1"/>
          </p:cNvGraphicFramePr>
          <p:nvPr/>
        </p:nvGraphicFramePr>
        <p:xfrm>
          <a:off x="1524001" y="1379345"/>
          <a:ext cx="6095998" cy="5379470"/>
        </p:xfrm>
        <a:graphic>
          <a:graphicData uri="http://schemas.openxmlformats.org/drawingml/2006/table">
            <a:tbl>
              <a:tblPr/>
              <a:tblGrid>
                <a:gridCol w="630360"/>
                <a:gridCol w="3115673"/>
                <a:gridCol w="764089"/>
                <a:gridCol w="764089"/>
                <a:gridCol w="821787"/>
              </a:tblGrid>
              <a:tr h="129415">
                <a:tc rowSpan="2">
                  <a:txBody>
                    <a:bodyPr/>
                    <a:lstStyle/>
                    <a:p>
                      <a:pPr algn="ctr">
                        <a:spcAft>
                          <a:spcPts val="0"/>
                        </a:spcAft>
                      </a:pPr>
                      <a:r>
                        <a:rPr lang="ru-RU" sz="1200">
                          <a:latin typeface="Times New Roman"/>
                          <a:ea typeface="Times New Roman"/>
                        </a:rPr>
                        <a:t>№</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800">
                          <a:latin typeface="Times New Roman"/>
                          <a:ea typeface="Times New Roman"/>
                        </a:rPr>
                        <a:t>НАИМЕНОВАНИЕ  УПРАЖНЕНИЙ</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800">
                          <a:latin typeface="Times New Roman"/>
                          <a:ea typeface="Times New Roman"/>
                        </a:rPr>
                        <a:t>КОЛИЧЕСТВО</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a:spcAft>
                          <a:spcPts val="0"/>
                        </a:spcAft>
                      </a:pPr>
                      <a:r>
                        <a:rPr lang="ru-RU" sz="1200">
                          <a:latin typeface="Times New Roman"/>
                          <a:ea typeface="Times New Roman"/>
                        </a:rPr>
                        <a:t>Дата</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415">
                <a:tc vMerge="1">
                  <a:txBody>
                    <a:bodyPr/>
                    <a:lstStyle/>
                    <a:p>
                      <a:endParaRPr lang="ru-RU"/>
                    </a:p>
                  </a:txBody>
                  <a:tcPr/>
                </a:tc>
                <a:tc vMerge="1">
                  <a:txBody>
                    <a:bodyPr/>
                    <a:lstStyle/>
                    <a:p>
                      <a:endParaRPr lang="ru-RU"/>
                    </a:p>
                  </a:txBody>
                  <a:tcPr/>
                </a:tc>
                <a:tc>
                  <a:txBody>
                    <a:bodyPr/>
                    <a:lstStyle/>
                    <a:p>
                      <a:pPr>
                        <a:spcAft>
                          <a:spcPts val="0"/>
                        </a:spcAft>
                      </a:pPr>
                      <a:r>
                        <a:rPr lang="ru-RU" sz="800">
                          <a:latin typeface="Times New Roman"/>
                          <a:ea typeface="Times New Roman"/>
                        </a:rPr>
                        <a:t>Подходов</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800">
                          <a:latin typeface="Times New Roman"/>
                          <a:ea typeface="Times New Roman"/>
                        </a:rPr>
                        <a:t>Выполнений</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181181">
                <a:tc>
                  <a:txBody>
                    <a:bodyPr/>
                    <a:lstStyle/>
                    <a:p>
                      <a:pPr algn="ctr">
                        <a:spcAft>
                          <a:spcPts val="0"/>
                        </a:spcAft>
                      </a:pPr>
                      <a:r>
                        <a:rPr lang="ru-RU" sz="1200">
                          <a:latin typeface="Times New Roman"/>
                          <a:ea typeface="Times New Roman"/>
                        </a:rPr>
                        <a:t>1</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dirty="0" smtClean="0">
                        <a:latin typeface="Times New Roman"/>
                        <a:ea typeface="Times New Roman"/>
                      </a:endParaRPr>
                    </a:p>
                    <a:p>
                      <a:pPr algn="ctr">
                        <a:spcAft>
                          <a:spcPts val="0"/>
                        </a:spcAft>
                      </a:pPr>
                      <a:endParaRPr lang="ru-RU" sz="800" dirty="0" smtClean="0">
                        <a:latin typeface="Times New Roman"/>
                        <a:ea typeface="Times New Roman"/>
                      </a:endParaRPr>
                    </a:p>
                    <a:p>
                      <a:pPr algn="ctr">
                        <a:spcAft>
                          <a:spcPts val="0"/>
                        </a:spcAft>
                      </a:pPr>
                      <a:endParaRPr lang="ru-RU" sz="800" dirty="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81">
                <a:tc>
                  <a:txBody>
                    <a:bodyPr/>
                    <a:lstStyle/>
                    <a:p>
                      <a:pPr algn="ctr">
                        <a:spcAft>
                          <a:spcPts val="0"/>
                        </a:spcAft>
                      </a:pPr>
                      <a:r>
                        <a:rPr lang="ru-RU" sz="1200">
                          <a:latin typeface="Times New Roman"/>
                          <a:ea typeface="Times New Roman"/>
                        </a:rPr>
                        <a:t>2</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dirty="0" smtClean="0">
                        <a:latin typeface="Times New Roman"/>
                        <a:ea typeface="Times New Roman"/>
                      </a:endParaRPr>
                    </a:p>
                    <a:p>
                      <a:pPr algn="ctr">
                        <a:spcAft>
                          <a:spcPts val="0"/>
                        </a:spcAft>
                      </a:pPr>
                      <a:endParaRPr lang="ru-RU" sz="800" dirty="0" smtClean="0">
                        <a:latin typeface="Times New Roman"/>
                        <a:ea typeface="Times New Roman"/>
                      </a:endParaRPr>
                    </a:p>
                    <a:p>
                      <a:pPr algn="ctr">
                        <a:spcAft>
                          <a:spcPts val="0"/>
                        </a:spcAft>
                      </a:pPr>
                      <a:endParaRPr lang="ru-RU" sz="800" dirty="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81">
                <a:tc>
                  <a:txBody>
                    <a:bodyPr/>
                    <a:lstStyle/>
                    <a:p>
                      <a:pPr algn="ctr">
                        <a:spcAft>
                          <a:spcPts val="0"/>
                        </a:spcAft>
                      </a:pPr>
                      <a:r>
                        <a:rPr lang="ru-RU" sz="1200">
                          <a:latin typeface="Times New Roman"/>
                          <a:ea typeface="Times New Roman"/>
                        </a:rPr>
                        <a:t>3</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dirty="0" smtClean="0">
                        <a:latin typeface="Times New Roman"/>
                        <a:ea typeface="Times New Roman"/>
                      </a:endParaRPr>
                    </a:p>
                    <a:p>
                      <a:pPr algn="ctr">
                        <a:spcAft>
                          <a:spcPts val="0"/>
                        </a:spcAft>
                      </a:pPr>
                      <a:endParaRPr lang="ru-RU" sz="800" dirty="0" smtClean="0">
                        <a:latin typeface="Times New Roman"/>
                        <a:ea typeface="Times New Roman"/>
                      </a:endParaRPr>
                    </a:p>
                    <a:p>
                      <a:pPr algn="ctr">
                        <a:spcAft>
                          <a:spcPts val="0"/>
                        </a:spcAft>
                      </a:pPr>
                      <a:endParaRPr lang="ru-RU" sz="800" dirty="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81">
                <a:tc>
                  <a:txBody>
                    <a:bodyPr/>
                    <a:lstStyle/>
                    <a:p>
                      <a:pPr algn="ctr">
                        <a:spcAft>
                          <a:spcPts val="0"/>
                        </a:spcAft>
                      </a:pPr>
                      <a:r>
                        <a:rPr lang="ru-RU" sz="1200">
                          <a:latin typeface="Times New Roman"/>
                          <a:ea typeface="Times New Roman"/>
                        </a:rPr>
                        <a:t>4</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dirty="0" smtClean="0">
                        <a:latin typeface="Times New Roman"/>
                        <a:ea typeface="Times New Roman"/>
                      </a:endParaRPr>
                    </a:p>
                    <a:p>
                      <a:pPr algn="ctr">
                        <a:spcAft>
                          <a:spcPts val="0"/>
                        </a:spcAft>
                      </a:pPr>
                      <a:endParaRPr lang="ru-RU" sz="800" dirty="0" smtClean="0">
                        <a:latin typeface="Times New Roman"/>
                        <a:ea typeface="Times New Roman"/>
                      </a:endParaRPr>
                    </a:p>
                    <a:p>
                      <a:pPr algn="ctr">
                        <a:spcAft>
                          <a:spcPts val="0"/>
                        </a:spcAft>
                      </a:pPr>
                      <a:endParaRPr lang="ru-RU" sz="800" dirty="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81">
                <a:tc>
                  <a:txBody>
                    <a:bodyPr/>
                    <a:lstStyle/>
                    <a:p>
                      <a:pPr algn="ctr">
                        <a:spcAft>
                          <a:spcPts val="0"/>
                        </a:spcAft>
                      </a:pPr>
                      <a:r>
                        <a:rPr lang="ru-RU" sz="1200">
                          <a:latin typeface="Times New Roman"/>
                          <a:ea typeface="Times New Roman"/>
                        </a:rPr>
                        <a:t>5</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dirty="0" smtClean="0">
                        <a:latin typeface="Times New Roman"/>
                        <a:ea typeface="Times New Roman"/>
                      </a:endParaRPr>
                    </a:p>
                    <a:p>
                      <a:pPr algn="ctr">
                        <a:spcAft>
                          <a:spcPts val="0"/>
                        </a:spcAft>
                      </a:pPr>
                      <a:endParaRPr lang="ru-RU" sz="800" dirty="0" smtClean="0">
                        <a:latin typeface="Times New Roman"/>
                        <a:ea typeface="Times New Roman"/>
                      </a:endParaRPr>
                    </a:p>
                    <a:p>
                      <a:pPr algn="ctr">
                        <a:spcAft>
                          <a:spcPts val="0"/>
                        </a:spcAft>
                      </a:pPr>
                      <a:endParaRPr lang="ru-RU" sz="800" dirty="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81">
                <a:tc>
                  <a:txBody>
                    <a:bodyPr/>
                    <a:lstStyle/>
                    <a:p>
                      <a:pPr algn="ctr">
                        <a:spcAft>
                          <a:spcPts val="0"/>
                        </a:spcAft>
                      </a:pPr>
                      <a:r>
                        <a:rPr lang="ru-RU" sz="1200">
                          <a:latin typeface="Times New Roman"/>
                          <a:ea typeface="Times New Roman"/>
                        </a:rPr>
                        <a:t>6</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dirty="0" smtClean="0">
                        <a:latin typeface="Times New Roman"/>
                        <a:ea typeface="Times New Roman"/>
                      </a:endParaRPr>
                    </a:p>
                    <a:p>
                      <a:pPr algn="ctr">
                        <a:spcAft>
                          <a:spcPts val="0"/>
                        </a:spcAft>
                      </a:pPr>
                      <a:endParaRPr lang="ru-RU" sz="800" dirty="0" smtClean="0">
                        <a:latin typeface="Times New Roman"/>
                        <a:ea typeface="Times New Roman"/>
                      </a:endParaRPr>
                    </a:p>
                    <a:p>
                      <a:pPr algn="ctr">
                        <a:spcAft>
                          <a:spcPts val="0"/>
                        </a:spcAft>
                      </a:pPr>
                      <a:endParaRPr lang="ru-RU" sz="800" dirty="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181">
                <a:tc>
                  <a:txBody>
                    <a:bodyPr/>
                    <a:lstStyle/>
                    <a:p>
                      <a:pPr algn="ctr">
                        <a:spcAft>
                          <a:spcPts val="0"/>
                        </a:spcAft>
                      </a:pPr>
                      <a:r>
                        <a:rPr lang="ru-RU" sz="1200">
                          <a:latin typeface="Times New Roman"/>
                          <a:ea typeface="Times New Roman"/>
                        </a:rPr>
                        <a:t>7</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dirty="0" smtClean="0">
                        <a:latin typeface="Times New Roman"/>
                        <a:ea typeface="Times New Roman"/>
                      </a:endParaRPr>
                    </a:p>
                    <a:p>
                      <a:pPr algn="ctr">
                        <a:spcAft>
                          <a:spcPts val="0"/>
                        </a:spcAft>
                      </a:pPr>
                      <a:endParaRPr lang="ru-RU" sz="800" dirty="0" smtClean="0">
                        <a:latin typeface="Times New Roman"/>
                        <a:ea typeface="Times New Roman"/>
                      </a:endParaRPr>
                    </a:p>
                    <a:p>
                      <a:pPr algn="ctr">
                        <a:spcAft>
                          <a:spcPts val="0"/>
                        </a:spcAft>
                      </a:pPr>
                      <a:endParaRPr lang="ru-RU" sz="800" dirty="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363">
                <a:tc>
                  <a:txBody>
                    <a:bodyPr/>
                    <a:lstStyle/>
                    <a:p>
                      <a:pPr algn="ctr">
                        <a:spcAft>
                          <a:spcPts val="0"/>
                        </a:spcAft>
                      </a:pPr>
                      <a:endParaRPr lang="ru-RU" sz="1200">
                        <a:latin typeface="Times New Roman"/>
                        <a:ea typeface="Times New Roman"/>
                      </a:endParaRPr>
                    </a:p>
                    <a:p>
                      <a:pPr algn="ctr">
                        <a:spcAft>
                          <a:spcPts val="0"/>
                        </a:spcAft>
                      </a:pPr>
                      <a:r>
                        <a:rPr lang="ru-RU" sz="1200">
                          <a:latin typeface="Times New Roman"/>
                          <a:ea typeface="Times New Roman"/>
                        </a:rPr>
                        <a:t>8</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8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363">
                <a:tc>
                  <a:txBody>
                    <a:bodyPr/>
                    <a:lstStyle/>
                    <a:p>
                      <a:pPr algn="just">
                        <a:spcAft>
                          <a:spcPts val="0"/>
                        </a:spcAft>
                      </a:pPr>
                      <a:endParaRPr lang="ru-RU" sz="1200">
                        <a:latin typeface="Times New Roman"/>
                        <a:ea typeface="Times New Roman"/>
                      </a:endParaRPr>
                    </a:p>
                    <a:p>
                      <a:pPr algn="ctr">
                        <a:spcAft>
                          <a:spcPts val="0"/>
                        </a:spcAft>
                      </a:pPr>
                      <a:r>
                        <a:rPr lang="ru-RU" sz="1200">
                          <a:latin typeface="Times New Roman"/>
                          <a:ea typeface="Times New Roman"/>
                        </a:rPr>
                        <a:t>9</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363">
                <a:tc>
                  <a:txBody>
                    <a:bodyPr/>
                    <a:lstStyle/>
                    <a:p>
                      <a:pPr algn="just">
                        <a:spcAft>
                          <a:spcPts val="0"/>
                        </a:spcAft>
                      </a:pPr>
                      <a:endParaRPr lang="ru-RU" sz="1200">
                        <a:latin typeface="Times New Roman"/>
                        <a:ea typeface="Times New Roman"/>
                      </a:endParaRPr>
                    </a:p>
                    <a:p>
                      <a:pPr algn="ctr">
                        <a:spcAft>
                          <a:spcPts val="0"/>
                        </a:spcAft>
                      </a:pPr>
                      <a:r>
                        <a:rPr lang="ru-RU" sz="1200">
                          <a:latin typeface="Times New Roman"/>
                          <a:ea typeface="Times New Roman"/>
                        </a:rPr>
                        <a:t>10</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363">
                <a:tc>
                  <a:txBody>
                    <a:bodyPr/>
                    <a:lstStyle/>
                    <a:p>
                      <a:pPr algn="just">
                        <a:spcAft>
                          <a:spcPts val="0"/>
                        </a:spcAft>
                      </a:pPr>
                      <a:endParaRPr lang="ru-RU" sz="1200">
                        <a:latin typeface="Times New Roman"/>
                        <a:ea typeface="Times New Roman"/>
                      </a:endParaRPr>
                    </a:p>
                    <a:p>
                      <a:pPr algn="ctr">
                        <a:spcAft>
                          <a:spcPts val="0"/>
                        </a:spcAft>
                      </a:pPr>
                      <a:r>
                        <a:rPr lang="ru-RU" sz="1200">
                          <a:latin typeface="Times New Roman"/>
                          <a:ea typeface="Times New Roman"/>
                        </a:rPr>
                        <a:t>11</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363">
                <a:tc>
                  <a:txBody>
                    <a:bodyPr/>
                    <a:lstStyle/>
                    <a:p>
                      <a:pPr algn="just">
                        <a:spcAft>
                          <a:spcPts val="0"/>
                        </a:spcAft>
                      </a:pPr>
                      <a:endParaRPr lang="ru-RU" sz="1200">
                        <a:latin typeface="Times New Roman"/>
                        <a:ea typeface="Times New Roman"/>
                      </a:endParaRPr>
                    </a:p>
                    <a:p>
                      <a:pPr algn="ctr">
                        <a:spcAft>
                          <a:spcPts val="0"/>
                        </a:spcAft>
                      </a:pPr>
                      <a:r>
                        <a:rPr lang="ru-RU" sz="1200">
                          <a:latin typeface="Times New Roman"/>
                          <a:ea typeface="Times New Roman"/>
                        </a:rPr>
                        <a:t>12</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363">
                <a:tc>
                  <a:txBody>
                    <a:bodyPr/>
                    <a:lstStyle/>
                    <a:p>
                      <a:pPr algn="just">
                        <a:spcAft>
                          <a:spcPts val="0"/>
                        </a:spcAft>
                      </a:pPr>
                      <a:endParaRPr lang="ru-RU" sz="1200">
                        <a:latin typeface="Times New Roman"/>
                        <a:ea typeface="Times New Roman"/>
                      </a:endParaRPr>
                    </a:p>
                    <a:p>
                      <a:pPr algn="ctr">
                        <a:spcAft>
                          <a:spcPts val="0"/>
                        </a:spcAft>
                      </a:pPr>
                      <a:r>
                        <a:rPr lang="ru-RU" sz="1200">
                          <a:latin typeface="Times New Roman"/>
                          <a:ea typeface="Times New Roman"/>
                        </a:rPr>
                        <a:t>13</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363">
                <a:tc>
                  <a:txBody>
                    <a:bodyPr/>
                    <a:lstStyle/>
                    <a:p>
                      <a:pPr algn="just">
                        <a:spcAft>
                          <a:spcPts val="0"/>
                        </a:spcAft>
                      </a:pPr>
                      <a:endParaRPr lang="ru-RU" sz="1200">
                        <a:latin typeface="Times New Roman"/>
                        <a:ea typeface="Times New Roman"/>
                      </a:endParaRPr>
                    </a:p>
                    <a:p>
                      <a:pPr algn="ctr">
                        <a:spcAft>
                          <a:spcPts val="0"/>
                        </a:spcAft>
                      </a:pPr>
                      <a:r>
                        <a:rPr lang="ru-RU" sz="1200">
                          <a:latin typeface="Times New Roman"/>
                          <a:ea typeface="Times New Roman"/>
                        </a:rPr>
                        <a:t>14</a:t>
                      </a:r>
                      <a:endParaRPr lang="ru-RU" sz="10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ru-RU" sz="1200" dirty="0">
                        <a:latin typeface="Times New Roman"/>
                        <a:ea typeface="Times New Roman"/>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6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827584" y="0"/>
            <a:ext cx="741682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286908" cy="3214686"/>
          </a:xfrm>
        </p:spPr>
        <p:txBody>
          <a:bodyPr/>
          <a:lstStyle/>
          <a:p>
            <a:r>
              <a:rPr lang="ru-RU" sz="5400" dirty="0" smtClean="0"/>
              <a:t>ПРАКТИЧЕСКОЕ  ВЫПОЛНЕНИЕ</a:t>
            </a:r>
            <a:br>
              <a:rPr lang="ru-RU" sz="5400" dirty="0" smtClean="0"/>
            </a:br>
            <a:r>
              <a:rPr lang="ru-RU" sz="5400" dirty="0" smtClean="0"/>
              <a:t/>
            </a:r>
            <a:br>
              <a:rPr lang="ru-RU" sz="5400" dirty="0" smtClean="0"/>
            </a:br>
            <a:endParaRPr lang="ru-RU" sz="5400" dirty="0"/>
          </a:p>
        </p:txBody>
      </p:sp>
      <p:sp>
        <p:nvSpPr>
          <p:cNvPr id="3" name="Текст 2"/>
          <p:cNvSpPr>
            <a:spLocks noGrp="1"/>
          </p:cNvSpPr>
          <p:nvPr>
            <p:ph type="body" idx="1"/>
          </p:nvPr>
        </p:nvSpPr>
        <p:spPr>
          <a:xfrm>
            <a:off x="0" y="1928802"/>
            <a:ext cx="9144000" cy="4714908"/>
          </a:xfrm>
        </p:spPr>
        <p:txBody>
          <a:bodyPr>
            <a:normAutofit/>
          </a:bodyPr>
          <a:lstStyle/>
          <a:p>
            <a:r>
              <a:rPr lang="ru-RU" sz="4000" dirty="0" smtClean="0"/>
              <a:t>МЕТОДИЧЕСКИХ  РЕКОМЕНДАЦИЙ</a:t>
            </a:r>
          </a:p>
          <a:p>
            <a:endParaRPr lang="ru-RU" sz="4000" dirty="0" smtClean="0"/>
          </a:p>
          <a:p>
            <a:r>
              <a:rPr lang="ru-RU" sz="4000" dirty="0" smtClean="0"/>
              <a:t>«</a:t>
            </a:r>
            <a:r>
              <a:rPr lang="ru-RU" sz="3200" dirty="0" smtClean="0"/>
              <a:t>ПРОФИЛАКТИКА  ПРОФЕССИОНАЛЬНЫХ</a:t>
            </a:r>
          </a:p>
          <a:p>
            <a:r>
              <a:rPr lang="ru-RU" sz="3200" dirty="0" smtClean="0"/>
              <a:t>ЗАБОЛЕВАНИЙ  </a:t>
            </a:r>
            <a:r>
              <a:rPr lang="ru-RU" sz="4000" dirty="0" smtClean="0"/>
              <a:t>ОДА</a:t>
            </a:r>
            <a:r>
              <a:rPr lang="ru-RU" sz="3200" dirty="0" smtClean="0"/>
              <a:t>  ОБУЧАЮЩИХСЯ»</a:t>
            </a:r>
          </a:p>
          <a:p>
            <a:endParaRPr lang="ru-RU" sz="3200" dirty="0"/>
          </a:p>
        </p:txBody>
      </p:sp>
      <p:sp>
        <p:nvSpPr>
          <p:cNvPr id="4" name="TextBox 3"/>
          <p:cNvSpPr txBox="1"/>
          <p:nvPr/>
        </p:nvSpPr>
        <p:spPr>
          <a:xfrm>
            <a:off x="1043608" y="260648"/>
            <a:ext cx="7056784" cy="646331"/>
          </a:xfrm>
          <a:prstGeom prst="rect">
            <a:avLst/>
          </a:prstGeom>
          <a:noFill/>
        </p:spPr>
        <p:txBody>
          <a:bodyPr wrap="square" rtlCol="0">
            <a:spAutoFit/>
          </a:bodyPr>
          <a:lstStyle/>
          <a:p>
            <a:r>
              <a:rPr lang="ru-RU" b="1" dirty="0" smtClean="0">
                <a:solidFill>
                  <a:srgbClr val="FFFF00"/>
                </a:solidFill>
              </a:rPr>
              <a:t>№  269-849-985.   Г.В.  </a:t>
            </a:r>
            <a:r>
              <a:rPr lang="ru-RU" b="1" dirty="0" err="1" smtClean="0">
                <a:solidFill>
                  <a:srgbClr val="FFFF00"/>
                </a:solidFill>
              </a:rPr>
              <a:t>Тропынин</a:t>
            </a:r>
            <a:r>
              <a:rPr lang="ru-RU" b="1" dirty="0" smtClean="0">
                <a:solidFill>
                  <a:srgbClr val="FFFF00"/>
                </a:solidFill>
              </a:rPr>
              <a:t>.</a:t>
            </a:r>
            <a:endParaRPr lang="ru-RU" dirty="0" smtClean="0">
              <a:solidFill>
                <a:srgbClr val="FFFF00"/>
              </a:solidFill>
            </a:endParaRPr>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23" name="Picture 27" descr="mso368FC"/>
          <p:cNvPicPr>
            <a:picLocks noChangeAspect="1" noChangeArrowheads="1"/>
          </p:cNvPicPr>
          <p:nvPr/>
        </p:nvPicPr>
        <p:blipFill>
          <a:blip r:embed="rId3" cstate="print">
            <a:lum bright="-12000"/>
          </a:blip>
          <a:srcRect t="1503" r="540" b="36440"/>
          <a:stretch>
            <a:fillRect/>
          </a:stretch>
        </p:blipFill>
        <p:spPr bwMode="auto">
          <a:xfrm>
            <a:off x="0" y="8924925"/>
            <a:ext cx="5610225" cy="3771900"/>
          </a:xfrm>
          <a:prstGeom prst="rect">
            <a:avLst/>
          </a:prstGeom>
          <a:noFill/>
        </p:spPr>
      </p:pic>
      <p:pic>
        <p:nvPicPr>
          <p:cNvPr id="29722" name="Picture 26" descr="msoFD882"/>
          <p:cNvPicPr>
            <a:picLocks noChangeAspect="1" noChangeArrowheads="1"/>
          </p:cNvPicPr>
          <p:nvPr/>
        </p:nvPicPr>
        <p:blipFill>
          <a:blip r:embed="rId4" cstate="print">
            <a:lum bright="-12000"/>
          </a:blip>
          <a:srcRect/>
          <a:stretch>
            <a:fillRect/>
          </a:stretch>
        </p:blipFill>
        <p:spPr bwMode="auto">
          <a:xfrm>
            <a:off x="0" y="13154025"/>
            <a:ext cx="5495925" cy="3733800"/>
          </a:xfrm>
          <a:prstGeom prst="rect">
            <a:avLst/>
          </a:prstGeom>
          <a:noFill/>
        </p:spPr>
      </p:pic>
      <p:pic>
        <p:nvPicPr>
          <p:cNvPr id="29721" name="Picture 25" descr="mso24118"/>
          <p:cNvPicPr>
            <a:picLocks noChangeAspect="1" noChangeArrowheads="1"/>
          </p:cNvPicPr>
          <p:nvPr/>
        </p:nvPicPr>
        <p:blipFill>
          <a:blip r:embed="rId5" cstate="print">
            <a:lum bright="-6000"/>
          </a:blip>
          <a:srcRect/>
          <a:stretch>
            <a:fillRect/>
          </a:stretch>
        </p:blipFill>
        <p:spPr bwMode="auto">
          <a:xfrm>
            <a:off x="0" y="17345025"/>
            <a:ext cx="5934075" cy="4619625"/>
          </a:xfrm>
          <a:prstGeom prst="rect">
            <a:avLst/>
          </a:prstGeom>
          <a:noFill/>
        </p:spPr>
      </p:pic>
      <p:pic>
        <p:nvPicPr>
          <p:cNvPr id="29720" name="Picture 24" descr="mso25BD7"/>
          <p:cNvPicPr>
            <a:picLocks noChangeAspect="1" noChangeArrowheads="1"/>
          </p:cNvPicPr>
          <p:nvPr/>
        </p:nvPicPr>
        <p:blipFill>
          <a:blip r:embed="rId6" cstate="print">
            <a:lum bright="-6000"/>
          </a:blip>
          <a:srcRect t="1805" r="-1100"/>
          <a:stretch>
            <a:fillRect/>
          </a:stretch>
        </p:blipFill>
        <p:spPr bwMode="auto">
          <a:xfrm>
            <a:off x="0" y="22421850"/>
            <a:ext cx="3848100" cy="5486400"/>
          </a:xfrm>
          <a:prstGeom prst="rect">
            <a:avLst/>
          </a:prstGeom>
          <a:noFill/>
        </p:spPr>
      </p:pic>
      <p:pic>
        <p:nvPicPr>
          <p:cNvPr id="29719" name="Picture 23"/>
          <p:cNvPicPr>
            <a:picLocks noChangeAspect="1" noChangeArrowheads="1"/>
          </p:cNvPicPr>
          <p:nvPr/>
        </p:nvPicPr>
        <p:blipFill>
          <a:blip r:embed="rId7" cstate="print"/>
          <a:srcRect/>
          <a:stretch>
            <a:fillRect/>
          </a:stretch>
        </p:blipFill>
        <p:spPr bwMode="auto">
          <a:xfrm>
            <a:off x="0" y="28365450"/>
            <a:ext cx="5934075" cy="5019675"/>
          </a:xfrm>
          <a:prstGeom prst="rect">
            <a:avLst/>
          </a:prstGeom>
          <a:noFill/>
        </p:spPr>
      </p:pic>
      <p:pic>
        <p:nvPicPr>
          <p:cNvPr id="29718" name="Picture 22" descr="mso239EF"/>
          <p:cNvPicPr>
            <a:picLocks noChangeAspect="1" noChangeArrowheads="1"/>
          </p:cNvPicPr>
          <p:nvPr/>
        </p:nvPicPr>
        <p:blipFill>
          <a:blip r:embed="rId8" cstate="print">
            <a:lum bright="-12000"/>
          </a:blip>
          <a:srcRect/>
          <a:stretch>
            <a:fillRect/>
          </a:stretch>
        </p:blipFill>
        <p:spPr bwMode="auto">
          <a:xfrm>
            <a:off x="0" y="33842325"/>
            <a:ext cx="3705225" cy="5514975"/>
          </a:xfrm>
          <a:prstGeom prst="rect">
            <a:avLst/>
          </a:prstGeom>
          <a:noFill/>
        </p:spPr>
      </p:pic>
      <p:pic>
        <p:nvPicPr>
          <p:cNvPr id="29717" name="Picture 21" descr="mso1E67D"/>
          <p:cNvPicPr>
            <a:picLocks noChangeAspect="1" noChangeArrowheads="1"/>
          </p:cNvPicPr>
          <p:nvPr/>
        </p:nvPicPr>
        <p:blipFill>
          <a:blip r:embed="rId9" cstate="print">
            <a:lum bright="-18000"/>
          </a:blip>
          <a:srcRect t="1831" r="412"/>
          <a:stretch>
            <a:fillRect/>
          </a:stretch>
        </p:blipFill>
        <p:spPr bwMode="auto">
          <a:xfrm>
            <a:off x="0" y="39814500"/>
            <a:ext cx="3676650" cy="5419725"/>
          </a:xfrm>
          <a:prstGeom prst="rect">
            <a:avLst/>
          </a:prstGeom>
          <a:noFill/>
        </p:spPr>
      </p:pic>
      <p:pic>
        <p:nvPicPr>
          <p:cNvPr id="29716" name="Picture 20" descr="msoEADD1"/>
          <p:cNvPicPr>
            <a:picLocks noChangeAspect="1" noChangeArrowheads="1"/>
          </p:cNvPicPr>
          <p:nvPr/>
        </p:nvPicPr>
        <p:blipFill>
          <a:blip r:embed="rId10" cstate="print">
            <a:lum bright="-6000"/>
          </a:blip>
          <a:srcRect/>
          <a:stretch>
            <a:fillRect/>
          </a:stretch>
        </p:blipFill>
        <p:spPr bwMode="auto">
          <a:xfrm>
            <a:off x="0" y="45691425"/>
            <a:ext cx="3705225" cy="5600700"/>
          </a:xfrm>
          <a:prstGeom prst="rect">
            <a:avLst/>
          </a:prstGeom>
          <a:noFill/>
        </p:spPr>
      </p:pic>
      <p:pic>
        <p:nvPicPr>
          <p:cNvPr id="29715" name="Picture 19" descr="msoC709D"/>
          <p:cNvPicPr>
            <a:picLocks noChangeAspect="1" noChangeArrowheads="1"/>
          </p:cNvPicPr>
          <p:nvPr/>
        </p:nvPicPr>
        <p:blipFill>
          <a:blip r:embed="rId11" cstate="print">
            <a:lum bright="-12000"/>
          </a:blip>
          <a:srcRect/>
          <a:stretch>
            <a:fillRect/>
          </a:stretch>
        </p:blipFill>
        <p:spPr bwMode="auto">
          <a:xfrm>
            <a:off x="0" y="51749325"/>
            <a:ext cx="5934075" cy="4962525"/>
          </a:xfrm>
          <a:prstGeom prst="rect">
            <a:avLst/>
          </a:prstGeom>
          <a:noFill/>
        </p:spPr>
      </p:pic>
      <p:pic>
        <p:nvPicPr>
          <p:cNvPr id="29714" name="Picture 18" descr="mso69FFB"/>
          <p:cNvPicPr>
            <a:picLocks noChangeAspect="1" noChangeArrowheads="1"/>
          </p:cNvPicPr>
          <p:nvPr/>
        </p:nvPicPr>
        <p:blipFill>
          <a:blip r:embed="rId12" cstate="print">
            <a:lum bright="-12000"/>
          </a:blip>
          <a:srcRect t="7729" r="-128" b="12654"/>
          <a:stretch>
            <a:fillRect/>
          </a:stretch>
        </p:blipFill>
        <p:spPr bwMode="auto">
          <a:xfrm>
            <a:off x="0" y="57169050"/>
            <a:ext cx="5943600" cy="4467225"/>
          </a:xfrm>
          <a:prstGeom prst="rect">
            <a:avLst/>
          </a:prstGeom>
          <a:noFill/>
        </p:spPr>
      </p:pic>
      <p:pic>
        <p:nvPicPr>
          <p:cNvPr id="29713" name="Picture 17" descr="msoC26A9"/>
          <p:cNvPicPr>
            <a:picLocks noChangeAspect="1" noChangeArrowheads="1"/>
          </p:cNvPicPr>
          <p:nvPr/>
        </p:nvPicPr>
        <p:blipFill>
          <a:blip r:embed="rId13" cstate="print">
            <a:lum bright="-6000"/>
          </a:blip>
          <a:srcRect t="1129" r="6256" b="3738"/>
          <a:stretch>
            <a:fillRect/>
          </a:stretch>
        </p:blipFill>
        <p:spPr bwMode="auto">
          <a:xfrm>
            <a:off x="0" y="62093475"/>
            <a:ext cx="3543300" cy="5476875"/>
          </a:xfrm>
          <a:prstGeom prst="rect">
            <a:avLst/>
          </a:prstGeom>
          <a:noFill/>
        </p:spPr>
      </p:pic>
      <p:pic>
        <p:nvPicPr>
          <p:cNvPr id="29712" name="Picture 16" descr="mso7B027"/>
          <p:cNvPicPr>
            <a:picLocks noChangeAspect="1" noChangeArrowheads="1"/>
          </p:cNvPicPr>
          <p:nvPr/>
        </p:nvPicPr>
        <p:blipFill>
          <a:blip r:embed="rId14" cstate="print">
            <a:lum bright="-24000"/>
          </a:blip>
          <a:srcRect t="1054" r="1822" b="1360"/>
          <a:stretch>
            <a:fillRect/>
          </a:stretch>
        </p:blipFill>
        <p:spPr bwMode="auto">
          <a:xfrm>
            <a:off x="0" y="68027550"/>
            <a:ext cx="4000500" cy="6705600"/>
          </a:xfrm>
          <a:prstGeom prst="rect">
            <a:avLst/>
          </a:prstGeom>
          <a:noFill/>
        </p:spPr>
      </p:pic>
      <p:pic>
        <p:nvPicPr>
          <p:cNvPr id="29711" name="Picture 15" descr="msoC9BF5"/>
          <p:cNvPicPr>
            <a:picLocks noChangeAspect="1" noChangeArrowheads="1"/>
          </p:cNvPicPr>
          <p:nvPr/>
        </p:nvPicPr>
        <p:blipFill>
          <a:blip r:embed="rId15" cstate="print">
            <a:lum bright="-12000"/>
          </a:blip>
          <a:srcRect/>
          <a:stretch>
            <a:fillRect/>
          </a:stretch>
        </p:blipFill>
        <p:spPr bwMode="auto">
          <a:xfrm>
            <a:off x="0" y="75190350"/>
            <a:ext cx="5943600" cy="4591050"/>
          </a:xfrm>
          <a:prstGeom prst="rect">
            <a:avLst/>
          </a:prstGeom>
          <a:noFill/>
        </p:spPr>
      </p:pic>
      <p:pic>
        <p:nvPicPr>
          <p:cNvPr id="29710" name="Picture 14" descr="msoFDC81"/>
          <p:cNvPicPr>
            <a:picLocks noChangeAspect="1" noChangeArrowheads="1"/>
          </p:cNvPicPr>
          <p:nvPr/>
        </p:nvPicPr>
        <p:blipFill>
          <a:blip r:embed="rId16" cstate="print">
            <a:lum bright="-6000"/>
          </a:blip>
          <a:srcRect l="4340" t="10634" r="2451"/>
          <a:stretch>
            <a:fillRect/>
          </a:stretch>
        </p:blipFill>
        <p:spPr bwMode="auto">
          <a:xfrm>
            <a:off x="0" y="80238600"/>
            <a:ext cx="4781550" cy="6629400"/>
          </a:xfrm>
          <a:prstGeom prst="rect">
            <a:avLst/>
          </a:prstGeom>
          <a:noFill/>
        </p:spPr>
      </p:pic>
      <p:pic>
        <p:nvPicPr>
          <p:cNvPr id="29709" name="Picture 13" descr="mso8543F"/>
          <p:cNvPicPr>
            <a:picLocks noChangeAspect="1" noChangeArrowheads="1"/>
          </p:cNvPicPr>
          <p:nvPr/>
        </p:nvPicPr>
        <p:blipFill>
          <a:blip r:embed="rId17" cstate="print">
            <a:lum bright="-18000"/>
          </a:blip>
          <a:srcRect t="9296" r="1328" b="7112"/>
          <a:stretch>
            <a:fillRect/>
          </a:stretch>
        </p:blipFill>
        <p:spPr bwMode="auto">
          <a:xfrm>
            <a:off x="0" y="87325200"/>
            <a:ext cx="3686175" cy="5524500"/>
          </a:xfrm>
          <a:prstGeom prst="rect">
            <a:avLst/>
          </a:prstGeom>
          <a:noFill/>
        </p:spPr>
      </p:pic>
      <p:pic>
        <p:nvPicPr>
          <p:cNvPr id="29708" name="Picture 12" descr="mso7344D"/>
          <p:cNvPicPr>
            <a:picLocks noChangeAspect="1" noChangeArrowheads="1"/>
          </p:cNvPicPr>
          <p:nvPr/>
        </p:nvPicPr>
        <p:blipFill>
          <a:blip r:embed="rId18" cstate="print">
            <a:lum bright="-18000"/>
          </a:blip>
          <a:srcRect l="618" t="1878" r="412" b="14140"/>
          <a:stretch>
            <a:fillRect/>
          </a:stretch>
        </p:blipFill>
        <p:spPr bwMode="auto">
          <a:xfrm>
            <a:off x="0" y="93306900"/>
            <a:ext cx="3667125" cy="5372100"/>
          </a:xfrm>
          <a:prstGeom prst="rect">
            <a:avLst/>
          </a:prstGeom>
          <a:noFill/>
        </p:spPr>
      </p:pic>
      <p:pic>
        <p:nvPicPr>
          <p:cNvPr id="29707" name="Picture 11" descr="msoD802B"/>
          <p:cNvPicPr>
            <a:picLocks noChangeAspect="1" noChangeArrowheads="1"/>
          </p:cNvPicPr>
          <p:nvPr/>
        </p:nvPicPr>
        <p:blipFill>
          <a:blip r:embed="rId19" cstate="print">
            <a:lum bright="-18000"/>
          </a:blip>
          <a:srcRect/>
          <a:stretch>
            <a:fillRect/>
          </a:stretch>
        </p:blipFill>
        <p:spPr bwMode="auto">
          <a:xfrm>
            <a:off x="0" y="99136200"/>
            <a:ext cx="5943600" cy="4857750"/>
          </a:xfrm>
          <a:prstGeom prst="rect">
            <a:avLst/>
          </a:prstGeom>
          <a:noFill/>
        </p:spPr>
      </p:pic>
      <p:pic>
        <p:nvPicPr>
          <p:cNvPr id="29706" name="Picture 10" descr="msoF2F59"/>
          <p:cNvPicPr>
            <a:picLocks noChangeAspect="1" noChangeArrowheads="1"/>
          </p:cNvPicPr>
          <p:nvPr/>
        </p:nvPicPr>
        <p:blipFill>
          <a:blip r:embed="rId20" cstate="print">
            <a:lum bright="-24000"/>
          </a:blip>
          <a:srcRect l="64" t="1302" r="-224" b="14534"/>
          <a:stretch>
            <a:fillRect/>
          </a:stretch>
        </p:blipFill>
        <p:spPr bwMode="auto">
          <a:xfrm>
            <a:off x="0" y="104451150"/>
            <a:ext cx="5953125" cy="4676775"/>
          </a:xfrm>
          <a:prstGeom prst="rect">
            <a:avLst/>
          </a:prstGeom>
          <a:noFill/>
        </p:spPr>
      </p:pic>
      <p:pic>
        <p:nvPicPr>
          <p:cNvPr id="29705" name="Picture 9" descr="mso10D57"/>
          <p:cNvPicPr>
            <a:picLocks noChangeAspect="1" noChangeArrowheads="1"/>
          </p:cNvPicPr>
          <p:nvPr/>
        </p:nvPicPr>
        <p:blipFill>
          <a:blip r:embed="rId21" cstate="print">
            <a:lum bright="-6000"/>
          </a:blip>
          <a:srcRect l="615" t="1173" r="819" b="10480"/>
          <a:stretch>
            <a:fillRect/>
          </a:stretch>
        </p:blipFill>
        <p:spPr bwMode="auto">
          <a:xfrm>
            <a:off x="0" y="109585125"/>
            <a:ext cx="3676650" cy="5438775"/>
          </a:xfrm>
          <a:prstGeom prst="rect">
            <a:avLst/>
          </a:prstGeom>
          <a:noFill/>
        </p:spPr>
      </p:pic>
      <p:pic>
        <p:nvPicPr>
          <p:cNvPr id="29704" name="Picture 8" descr="msoB99A5"/>
          <p:cNvPicPr>
            <a:picLocks noChangeAspect="1" noChangeArrowheads="1"/>
          </p:cNvPicPr>
          <p:nvPr/>
        </p:nvPicPr>
        <p:blipFill>
          <a:blip r:embed="rId22" cstate="print">
            <a:lum bright="-18000"/>
          </a:blip>
          <a:srcRect l="1791" t="7071"/>
          <a:stretch>
            <a:fillRect/>
          </a:stretch>
        </p:blipFill>
        <p:spPr bwMode="auto">
          <a:xfrm>
            <a:off x="0" y="115481100"/>
            <a:ext cx="4810125" cy="6686550"/>
          </a:xfrm>
          <a:prstGeom prst="rect">
            <a:avLst/>
          </a:prstGeom>
          <a:noFill/>
        </p:spPr>
      </p:pic>
      <p:pic>
        <p:nvPicPr>
          <p:cNvPr id="29703" name="Picture 7"/>
          <p:cNvPicPr>
            <a:picLocks noChangeAspect="1" noChangeArrowheads="1"/>
          </p:cNvPicPr>
          <p:nvPr/>
        </p:nvPicPr>
        <p:blipFill>
          <a:blip r:embed="rId23" cstate="print"/>
          <a:srcRect/>
          <a:stretch>
            <a:fillRect/>
          </a:stretch>
        </p:blipFill>
        <p:spPr bwMode="auto">
          <a:xfrm>
            <a:off x="0" y="122624850"/>
            <a:ext cx="5943600" cy="5514975"/>
          </a:xfrm>
          <a:prstGeom prst="rect">
            <a:avLst/>
          </a:prstGeom>
          <a:noFill/>
        </p:spPr>
      </p:pic>
      <p:pic>
        <p:nvPicPr>
          <p:cNvPr id="29702" name="Picture 6" descr="mso4A7FE"/>
          <p:cNvPicPr>
            <a:picLocks noChangeAspect="1" noChangeArrowheads="1"/>
          </p:cNvPicPr>
          <p:nvPr/>
        </p:nvPicPr>
        <p:blipFill>
          <a:blip r:embed="rId24" cstate="print">
            <a:lum bright="-18000"/>
          </a:blip>
          <a:srcRect r="-224" b="12262"/>
          <a:stretch>
            <a:fillRect/>
          </a:stretch>
        </p:blipFill>
        <p:spPr bwMode="auto">
          <a:xfrm>
            <a:off x="0" y="128597025"/>
            <a:ext cx="5943600" cy="4733925"/>
          </a:xfrm>
          <a:prstGeom prst="rect">
            <a:avLst/>
          </a:prstGeom>
          <a:noFill/>
        </p:spPr>
      </p:pic>
      <p:pic>
        <p:nvPicPr>
          <p:cNvPr id="29701" name="Picture 5"/>
          <p:cNvPicPr>
            <a:picLocks noChangeAspect="1" noChangeArrowheads="1"/>
          </p:cNvPicPr>
          <p:nvPr/>
        </p:nvPicPr>
        <p:blipFill>
          <a:blip r:embed="rId25" cstate="print"/>
          <a:srcRect/>
          <a:stretch>
            <a:fillRect/>
          </a:stretch>
        </p:blipFill>
        <p:spPr bwMode="auto">
          <a:xfrm>
            <a:off x="0" y="133788150"/>
            <a:ext cx="5048250" cy="5372100"/>
          </a:xfrm>
          <a:prstGeom prst="rect">
            <a:avLst/>
          </a:prstGeom>
          <a:noFill/>
        </p:spPr>
      </p:pic>
      <p:pic>
        <p:nvPicPr>
          <p:cNvPr id="29700" name="Picture 4" descr="mso375D0"/>
          <p:cNvPicPr>
            <a:picLocks noChangeAspect="1" noChangeArrowheads="1"/>
          </p:cNvPicPr>
          <p:nvPr/>
        </p:nvPicPr>
        <p:blipFill>
          <a:blip r:embed="rId26" cstate="print">
            <a:lum bright="-12000"/>
          </a:blip>
          <a:srcRect t="7657" r="1424"/>
          <a:stretch>
            <a:fillRect/>
          </a:stretch>
        </p:blipFill>
        <p:spPr bwMode="auto">
          <a:xfrm>
            <a:off x="0" y="139617450"/>
            <a:ext cx="3028950" cy="6038850"/>
          </a:xfrm>
          <a:prstGeom prst="rect">
            <a:avLst/>
          </a:prstGeom>
          <a:noFill/>
        </p:spPr>
      </p:pic>
      <p:pic>
        <p:nvPicPr>
          <p:cNvPr id="29699" name="Picture 3" descr="msoF836"/>
          <p:cNvPicPr>
            <a:picLocks noChangeAspect="1" noChangeArrowheads="1"/>
          </p:cNvPicPr>
          <p:nvPr/>
        </p:nvPicPr>
        <p:blipFill>
          <a:blip r:embed="rId27" cstate="print">
            <a:lum bright="-6000"/>
          </a:blip>
          <a:srcRect t="12793" r="2716" b="7378"/>
          <a:stretch>
            <a:fillRect/>
          </a:stretch>
        </p:blipFill>
        <p:spPr bwMode="auto">
          <a:xfrm>
            <a:off x="0" y="146113500"/>
            <a:ext cx="3676650" cy="5438775"/>
          </a:xfrm>
          <a:prstGeom prst="rect">
            <a:avLst/>
          </a:prstGeom>
          <a:noFill/>
        </p:spPr>
      </p:pic>
      <p:pic>
        <p:nvPicPr>
          <p:cNvPr id="29698" name="Picture 2" descr="mso260AC"/>
          <p:cNvPicPr>
            <a:picLocks noChangeAspect="1" noChangeArrowheads="1"/>
          </p:cNvPicPr>
          <p:nvPr/>
        </p:nvPicPr>
        <p:blipFill>
          <a:blip r:embed="rId28" cstate="print">
            <a:lum bright="-12000"/>
          </a:blip>
          <a:srcRect l="12888" t="8459" r="13779"/>
          <a:stretch>
            <a:fillRect/>
          </a:stretch>
        </p:blipFill>
        <p:spPr bwMode="auto">
          <a:xfrm>
            <a:off x="0" y="152009475"/>
            <a:ext cx="3790950" cy="6067425"/>
          </a:xfrm>
          <a:prstGeom prst="rect">
            <a:avLst/>
          </a:prstGeom>
          <a:noFill/>
        </p:spPr>
      </p:pic>
      <p:pic>
        <p:nvPicPr>
          <p:cNvPr id="29697" name="Picture 1" descr="mso6CCB2"/>
          <p:cNvPicPr>
            <a:picLocks noChangeAspect="1" noChangeArrowheads="1"/>
          </p:cNvPicPr>
          <p:nvPr/>
        </p:nvPicPr>
        <p:blipFill>
          <a:blip r:embed="rId29" cstate="print">
            <a:lum bright="-12000"/>
          </a:blip>
          <a:srcRect/>
          <a:stretch>
            <a:fillRect/>
          </a:stretch>
        </p:blipFill>
        <p:spPr bwMode="auto">
          <a:xfrm>
            <a:off x="0" y="158534100"/>
            <a:ext cx="5934075" cy="4524375"/>
          </a:xfrm>
          <a:prstGeom prst="rect">
            <a:avLst/>
          </a:prstGeom>
          <a:noFill/>
        </p:spPr>
      </p:pic>
      <p:sp>
        <p:nvSpPr>
          <p:cNvPr id="29726" name="Rectangle 30"/>
          <p:cNvSpPr>
            <a:spLocks noChangeArrowheads="1"/>
          </p:cNvSpPr>
          <p:nvPr/>
        </p:nvSpPr>
        <p:spPr bwMode="auto">
          <a:xfrm>
            <a:off x="0" y="74711"/>
            <a:ext cx="786262" cy="307777"/>
          </a:xfrm>
          <a:prstGeom prst="rect">
            <a:avLst/>
          </a:prstGeom>
          <a:noFill/>
          <a:ln w="9525">
            <a:noFill/>
            <a:miter lim="800000"/>
            <a:headEnd/>
            <a:tailEnd/>
          </a:ln>
          <a:effectLst/>
        </p:spPr>
        <p:txBody>
          <a:bodyPr vert="horz" wrap="none" lIns="91440" tIns="45720" rIns="53958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727" name="Rectangle 31"/>
          <p:cNvSpPr>
            <a:spLocks noChangeArrowheads="1"/>
          </p:cNvSpPr>
          <p:nvPr/>
        </p:nvSpPr>
        <p:spPr bwMode="auto">
          <a:xfrm>
            <a:off x="0" y="46254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728" name="Rectangle 32"/>
          <p:cNvSpPr>
            <a:spLocks noChangeArrowheads="1"/>
          </p:cNvSpPr>
          <p:nvPr/>
        </p:nvSpPr>
        <p:spPr bwMode="auto">
          <a:xfrm>
            <a:off x="0" y="8924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№3</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29" name="Rectangle 33"/>
          <p:cNvSpPr>
            <a:spLocks noChangeArrowheads="1"/>
          </p:cNvSpPr>
          <p:nvPr/>
        </p:nvSpPr>
        <p:spPr bwMode="auto">
          <a:xfrm>
            <a:off x="0" y="12696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зафиксированные голеностопы, опора на бёдра, туловище наклонено вперёд, голова и взгляд прямо, руки на опоре, для подготовленных – ладони на затылке.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поднять туловище до горизонтального уровня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№4</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0" name="Rectangle 34"/>
          <p:cNvSpPr>
            <a:spLocks noChangeArrowheads="1"/>
          </p:cNvSpPr>
          <p:nvPr/>
        </p:nvSpPr>
        <p:spPr bwMode="auto">
          <a:xfrm>
            <a:off x="0" y="16887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лёжа на спине ноги зафиксированы в коленном суставе, ладони на затылке, локти в стороны лопатками касаемся скамьи.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свести локти приподнять голову, а лопатки приподнять от скамьи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 2 и.п.-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Выше указанные упражнения можно выполнять ежедневно они являются подготовительной частью, перед основной тренажёрной тренировки.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ОСНОВНАЯ    ЧАСТЬ</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ДЛЯ   МЫШЦ   СПИНЫ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№5</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(тягового типа, 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1" name="Rectangle 35"/>
          <p:cNvSpPr>
            <a:spLocks noChangeArrowheads="1"/>
          </p:cNvSpPr>
          <p:nvPr/>
        </p:nvSpPr>
        <p:spPr bwMode="auto">
          <a:xfrm>
            <a:off x="0" y="219646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сед, голова и взгляд прямо, бёдра зафиксированы, руки вытянуты в верх удерживая тренажёрную перекладину  (вес отягощений зависит от подготовленности  минимальное число раз 12, максимальное число раз 15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потянуть перекладину до уровня груди, голова назад, взгляд в верх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выпрямить руки в верх, голова и взгляд вниз, плечи назад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3 – потянуть перекладину за голову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4 – медленно выпрямить руки в верх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Каждое упражнение тяга на грудь и за голову выполнить 12 – 15 раз в одном подходе. Это базовое упражнение, можно варьировать: изменение способа захвата; изменение ширины хвата; сгибание – выпрямление рук; смещение тяги в переднее – заднем направлении; асимметричная работа. Здесь в основном заняты сгибатели</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предплечья и разгибатели плеча.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№6</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(тяговый, 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2" name="Rectangle 36"/>
          <p:cNvSpPr>
            <a:spLocks noChangeArrowheads="1"/>
          </p:cNvSpPr>
          <p:nvPr/>
        </p:nvSpPr>
        <p:spPr bwMode="auto">
          <a:xfrm>
            <a:off x="0" y="279082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Одно из лучших подводящих упражнений к базовым упражнениям для мышц спины «Мотоцикл», тяговый, узколокальный. И.П. – сидя, с наклоном  головы вперёд, взгляд вниз и опорой грудью (прижаться) к спинке сиденья.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сгибание рук в горизонтальной плоскости, мышцы живота и верхний - грудной отдел прижаты к спинке сиденья, спина  и голова прямо, лопатки соединены, локти прижаты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Тренирующий эффект упражнения может быть изменён путём варьирования положения локтей во время сгибание рук на счёт раз. Чем больше локти разведены в стороны, тем больше разгибание плеча при подтягивании сменяется его отведением назад по горизонтали с дополнительной активизацией задних пучков дельтовидной мышцы, широчайшей и других мышц спины. А фиксация плечевого пояса на ложементе во время выполнения на счёт раз позволяет выключать из работы мышцы туловища.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№7</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Тяговый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3" name="Rectangle 37"/>
          <p:cNvSpPr>
            <a:spLocks noChangeArrowheads="1"/>
          </p:cNvSpPr>
          <p:nvPr/>
        </p:nvSpPr>
        <p:spPr bwMode="auto">
          <a:xfrm>
            <a:off x="0" y="33385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сед с максимально наклоном вперёд и вытянутыми руками   вверх, ноги приподняты до верхней опоры для ног, голова опущена вниз.</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сгибая руки в локтевых суставах и одновременно активное разгибание в тазобедренных суставах, прямой спиной слегка прогибаясь назад в поясничном отделе, локти прижаты и слегка отведены назад, голова прямо на одной линии с туловищем, взгляд прямо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Данное упражнение имеет вид тяги за рукоять – треугольник с возможным глубоким наклоном туловища назад, мышцы туловища работают в преодолевающем режиме, а при реверсе – уступающем</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№8</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4" name="Rectangle 38"/>
          <p:cNvSpPr>
            <a:spLocks noChangeArrowheads="1"/>
          </p:cNvSpPr>
          <p:nvPr/>
        </p:nvSpPr>
        <p:spPr bwMode="auto">
          <a:xfrm>
            <a:off x="0" y="393573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сед, мышцы живота прижаты к спинке сиденья, верхний грудной отдел и голова опущены вниз к верхней опоре тренажёра, макушкой головы касаясь предплечий  согнутых рук в локтевых суставах, наружной стороной плеч опираясь на валики тренажёра.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разгибая плечи в стороны – соединяя лопатки, локти в согнутом положении, голова и туловище прямо, небольшой прогиб в поясничном отделе , локти  строго в горизонтальном положении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Это смешанное действие – разгибание и отведение плеча, вместе с этим выполняется активное действие с приведением лопаток к позвоночнику. Здесь работают м.м. – задние пучки дельты, средние трапецевидной м., широчайшая, большая круглая м. Данное упражнение предназначено для тренировки дорсальных м. плеча движением типа отведения плеча назад</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№9</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(имеет относительно узкую геометрию заданных движений)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5" name="Rectangle 39"/>
          <p:cNvSpPr>
            <a:spLocks noChangeArrowheads="1"/>
          </p:cNvSpPr>
          <p:nvPr/>
        </p:nvSpPr>
        <p:spPr bwMode="auto">
          <a:xfrm>
            <a:off x="0" y="45234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на тренажёрной скамейке, спина опирается о ложемент, имеющий валик, заставляющий прогибаться и формируя тем самым лордоз в грудной области позвоночника, руки вверх широким хватом сверху, ноги опираются на подвижные подножки, которые снимают или увеличивают баланс отягощений (чем слабее опора ногами, тем больше нагрузка на руки).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выполнить тягу руками – подтягивание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Руки работают традиционно в положение  «вверх», в широком хвате, с включением сгибателей предплечья и разгибателей плеча ( верхний сектор движения). Существенный механический эффект, сопровождающий выполнение подтягивания, - растяжение позвоночника, которое выражено тем сильнее, чем больший вес на тяге, и чем полнее выпрямлены ноги на опоре в начале цикла подтягивания.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№33</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6" name="Rectangle 40"/>
          <p:cNvSpPr>
            <a:spLocks noChangeArrowheads="1"/>
          </p:cNvSpPr>
          <p:nvPr/>
        </p:nvSpPr>
        <p:spPr bwMode="auto">
          <a:xfrm>
            <a:off x="0" y="51292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Предназначен для тренировки подтягивания с воздействием на сгибатели предплечья и разгибатели плеча. Рычаговая система тренажёра заставляет занимающегося работать в строго определённой, сагиттальной плоскости, но при этом каждая рука может действовать автономно – одновременно с другой, последовательно и т.д.</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ТРЕНАЖЁРЫ  (МФТ)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(много - функциональный тренажёр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7" name="Rectangle 41"/>
          <p:cNvSpPr>
            <a:spLocks noChangeArrowheads="1"/>
          </p:cNvSpPr>
          <p:nvPr/>
        </p:nvSpPr>
        <p:spPr bwMode="auto">
          <a:xfrm>
            <a:off x="0" y="567118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Диагонально – тяговый, многофункциональный, с широкой геометрией возможных движений, представляющих собой комплекс тяговых устройств для тренировки практически любых мышечносуставных зон. Соответственно этому для данных тренажёров существуют множество базовых упражнений, которые определяют функциональную ориентацию в зависимости от избранного исходного положения и рабочего движения.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Не маловажное значение имеет растягивающее, «разрабатывающее» воздействие на связочносуставной аппарат рук и плечевого пояса, и позвоночника, в том числе при его боковых изгибах, что весьма важно как для профилактики, так и для корригирующих воздействий при сколиозах.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Свободная тросовая конструкция тренажёров позволяет гибко изменять направление тяги, при расположении лицом или спиной к тяге в положениях стоя, сидя, лёжа на спине, животе возможно применение широкого круга тяговых упражнений, включающих в работу не только руки (сгибание и разгибание предплечья и плеча), но также туловище и ног.</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УПРАЖНЕНИЯ   ДЛЯ   МЫШЦ   ГРУДИ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№10</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8" name="Rectangle 42"/>
          <p:cNvSpPr>
            <a:spLocks noChangeArrowheads="1"/>
          </p:cNvSpPr>
          <p:nvPr/>
        </p:nvSpPr>
        <p:spPr bwMode="auto">
          <a:xfrm>
            <a:off x="0" y="61636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«Жим от груди сидя» - одно из лучших подготовительных упражнений для получения навыка отжимания от пола или штанги лёжа.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сиденья, руки горизонтально согнуты в локтях, широкий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разгибая локти в начале основного рабочего движения занимающийся держит опоры расширенным хватом, а затем, по ходу выжимания сближает кисти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 2 медленно принять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(отягощение зависит от подготовленности).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№11</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(тяговый, 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39" name="Rectangle 43"/>
          <p:cNvSpPr>
            <a:spLocks noChangeArrowheads="1"/>
          </p:cNvSpPr>
          <p:nvPr/>
        </p:nvSpPr>
        <p:spPr bwMode="auto">
          <a:xfrm>
            <a:off x="0" y="675703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«Пуловер» - базовое упражнение при заболеваниях плечевых суставов, вспомогательное для лечения грудного отдела позвоночника. Движение может осуществляться двумя руками одновременно и поочерёдно каждой.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сиденью тренажёра, руки вверху прямые за головой.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руки опустить в положение  «вниз», вдоль туловища, рабочая амплитуда 180 градусов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Работают м.: при разгибании «руки вверх» - б.грудная, передние пучки дельтовидной; при опускании рук к тазу – б. круглая, широчайшая м. спины.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№12</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 тяговый)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0" name="Rectangle 44"/>
          <p:cNvSpPr>
            <a:spLocks noChangeArrowheads="1"/>
          </p:cNvSpPr>
          <p:nvPr/>
        </p:nvSpPr>
        <p:spPr bwMode="auto">
          <a:xfrm>
            <a:off x="0" y="747331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тренажёра, руки согнуты в локтевых суставах горизонтально отведены назад –«бабочка»,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сведение согнутых рук вперёд перед лицом до упора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Участвуют м.: б. грудная (нижняя часть), передняя часть дельтовидной, клювоплечевая, короткая головка двуглавой плеча.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№15</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1" name="Rectangle 45"/>
          <p:cNvSpPr>
            <a:spLocks noChangeArrowheads="1"/>
          </p:cNvSpPr>
          <p:nvPr/>
        </p:nvSpPr>
        <p:spPr bwMode="auto">
          <a:xfrm>
            <a:off x="0" y="79781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голова, спина прямо и прижаты к спинке тренажёра, руки согнуты в локтевых суставах,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выпрямляя руки отжимая опору вниз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Тренируются м.: разгибатели предплечья (трицепс, локтевая); в положение «локти назад» - сгибатели плеча (дельта, б. грудная, клювоплечевая); при согнутом  локтевом суставе – короткая головка двуглавой ; в положение «локти в сторону» - приводящие плеча; при предельном  «выжимании» - опускающие лопатку (малая грудная, переднее – зубчатая, подключичная).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Движение в наилучшей степени тренируется в том случае, когда в исходном положении (и.п.) отжимания с руками, согнутыми в локтях, занимающийся предельно  «провален» в плечах, а лопатки максимально подняты и мышцы, осуществляющие их активное опускание, натянуты.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Внимание! Как на данном, так и на других тренажёрах необходимо для лучшего эффекта индивидуально  подстраивать тренажёр под свои антропометрические данные.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 16</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(условно – 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2" name="Rectangle 46"/>
          <p:cNvSpPr>
            <a:spLocks noChangeArrowheads="1"/>
          </p:cNvSpPr>
          <p:nvPr/>
        </p:nvSpPr>
        <p:spPr bwMode="auto">
          <a:xfrm>
            <a:off x="0" y="868680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лёжа на спине, широкий хват руками сверху за гриф перекладины, голова фиксирована на скамье тренажёра.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руки силой, медленно сгибаются в локтевых суставах, гриф касается груди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руки выпрямить – «выжать» гриф над собой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3" name="Rectangle 47"/>
          <p:cNvSpPr>
            <a:spLocks noChangeArrowheads="1"/>
          </p:cNvSpPr>
          <p:nvPr/>
        </p:nvSpPr>
        <p:spPr bwMode="auto">
          <a:xfrm>
            <a:off x="0" y="928497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упор на прямых руках, туловище и голова прямо, лечи не опускать.</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медленно на силе сгибаем руки в локтевых суставах и максимально опускаемся вниз, голова и туловище прямо фиксированы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каждом подходе (вес отягощений зависит от подготовленности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Для мышц груди используется уже известное упражнение «бабочка» со скамьи и на тренажёре №29 известное упражнение «пуловер».</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ДЛЯ   ПЛЕЧ</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№13</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4" name="Rectangle 48"/>
          <p:cNvSpPr>
            <a:spLocks noChangeArrowheads="1"/>
          </p:cNvSpPr>
          <p:nvPr/>
        </p:nvSpPr>
        <p:spPr bwMode="auto">
          <a:xfrm>
            <a:off x="0" y="986790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голова, туловище прямо и прижаты к сиденью тренажёра, руки согнуты в локтях прижаты к туловищу.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поднять локти через сторону как можно выше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счет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Тренировочное воздействие на м. дельтовидную и другие м. отводящие плеча. С подниманием лопаток при выполнении участвуют м. трапецевидной, поднимающей лопатку, ромбовидной.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№14</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5" name="Rectangle 49"/>
          <p:cNvSpPr>
            <a:spLocks noChangeArrowheads="1"/>
          </p:cNvSpPr>
          <p:nvPr/>
        </p:nvSpPr>
        <p:spPr bwMode="auto">
          <a:xfrm>
            <a:off x="0" y="1039939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сиденью тренажёра, руки согнуты в локтях,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выпрямление рук в локтевом суставе вверх (отжимание)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12-15 раз (вес отягощений зависит от подготовленности и стадии травмы и т.п.).</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Данное упражнение можно выполнять поочерёдно и одновременно двумя руками.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№30</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(для бицепсов)</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6" name="Rectangle 50"/>
          <p:cNvSpPr>
            <a:spLocks noChangeArrowheads="1"/>
          </p:cNvSpPr>
          <p:nvPr/>
        </p:nvSpPr>
        <p:spPr bwMode="auto">
          <a:xfrm>
            <a:off x="0" y="109127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и голова прямо, опорой грудью и локтевым суставом на тренажёр прямые, хват снизу или сверху (упражнение на бицепсы).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сгибание рук в локтевых суставах подтягивая их к груди до упора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на силе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 (вес отягощений зависит от тренированности).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 32</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7" name="Rectangle 51"/>
          <p:cNvSpPr>
            <a:spLocks noChangeArrowheads="1"/>
          </p:cNvSpPr>
          <p:nvPr/>
        </p:nvSpPr>
        <p:spPr bwMode="auto">
          <a:xfrm>
            <a:off x="0" y="1150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туловище прямо, положение головы можно менять (наклоном вперёд и назад), плечи параллельно с согнутыми локтями,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«выжимание» выполнить выпрямляя руки вверх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сгибая руки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Типовая нагрузка падает на разгибатели предплечья, если при выжимании опоры локти разводятся точно в стороны, что является целесообразно так – как вовлекаются все части дельтовидных мышц. Эффективность выжимания зависит и от степени установки головы, наклон вперёд стимулирует сгибание плеча и всё «жимовое» действие, наклон назад наоборот, затрудняет это движение и рекомендуется их варьировать.</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МФТ) ТРЕНАЖЁР,   УПРАЖНЕНИЕ «ТРИАДА»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8" name="Rectangle 52"/>
          <p:cNvSpPr>
            <a:spLocks noChangeArrowheads="1"/>
          </p:cNvSpPr>
          <p:nvPr/>
        </p:nvSpPr>
        <p:spPr bwMode="auto">
          <a:xfrm>
            <a:off x="0" y="1221676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туловище, голова прямо и прижаты к скамье тренажёра, руки прямые удерживая ручку троса нижнего блока.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сгибая руки в локтевых суставах подтянуть их к шее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выпрямляя руки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Второе упражнение: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поднять прямые руки перед собой вверх до упора спинки сиденья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опуская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третье: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максимально поднять плечи, руки прямые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на силе опустить в  и.п. – вдо</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(МФТ) СКРУЧИВАНИЕ   С   КОЛЕНА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49" name="Rectangle 53"/>
          <p:cNvSpPr>
            <a:spLocks noChangeArrowheads="1"/>
          </p:cNvSpPr>
          <p:nvPr/>
        </p:nvSpPr>
        <p:spPr bwMode="auto">
          <a:xfrm>
            <a:off x="0" y="128139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стойка между блоками на коленях, держась руками за петли верхних блоков.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начинается с растягиваний плечевых суставов с ротацией во время движения, раскачиваясь на коленях из стороны в сторону, стараясь опуститься на боковую часть тела максимально низко, при этом дополнительно скручивая плечевые суставы ( фото 10 а и  10б).</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Взяв рукой специальную петлю, прикреплённую к верхнему блоку, производить ротацию плечевого сустава в максимально возможных радиусах.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Внимание! при выполнении  данного упражнения возможны хруст и болезненность  в плечевом суставе (фото  9а).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Скорейший желаемый лечебный эффект достигается применением дополнительных естественных физиотерапевтических воздействий, к которым относится сауна -  терапия по правилам русской бани, массаж, природные источники, грязи, души с обязательным криотерапевтическим  воздействием в конце каждой из применяемых процедур.</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Основным результатом лечебной программы является не только снятие болевого синдрома, но, и прежде всего, полное функциональное восстановление плечевого сустава.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ДЛЯ   НОГ</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№18</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50" name="Rectangle 54"/>
          <p:cNvSpPr>
            <a:spLocks noChangeArrowheads="1"/>
          </p:cNvSpPr>
          <p:nvPr/>
        </p:nvSpPr>
        <p:spPr bwMode="auto">
          <a:xfrm>
            <a:off x="0" y="1333309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лёжа на спине, ноги согнуты в коленных суставах, голени параллельно полу, голова прижата.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жим ногами вверх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сгибая ноги принять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Это одно из лучших упражнений для профилактики, коррекции таза при анатомических сколиозах при которых во время выполнений упражнения требуется преодоление субпороговой боли вмышцах сгибателях бедра. Строго симметричная работа ног с сочетанием сосбалансированными напряжениями мышц левой и правой сторон туловища прижатого к ложементу тренажёра, что создаёт условие для  выпрямления боковых изгибов позвоночного столба.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№19</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51" name="Rectangle 55"/>
          <p:cNvSpPr>
            <a:spLocks noChangeArrowheads="1"/>
          </p:cNvSpPr>
          <p:nvPr/>
        </p:nvSpPr>
        <p:spPr bwMode="auto">
          <a:xfrm>
            <a:off x="0" y="1391602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лёжа на груди, подбородок прижат, руки вытянуты вперёд держатся за поручни, таз и бёдра прижаты к скамейке, коленные чашечки опущены вниз, пятки фиксированы.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сгибая ноги в коленных суставах назад к ягодичным мышцам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на силе разгибаем ноги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Восстановить силу мышц задней поверхности бедра с последующим растяжением этой мышцы, преодолевая некоторую болезненность во время суставной гимнастики.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№20</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52" name="Rectangle 56"/>
          <p:cNvSpPr>
            <a:spLocks noChangeArrowheads="1"/>
          </p:cNvSpPr>
          <p:nvPr/>
        </p:nvSpPr>
        <p:spPr bwMode="auto">
          <a:xfrm>
            <a:off x="0" y="1456563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таз, спина плотно прижаты к сиденью тренажёра, задняя поверхность бедра полностью на сиденье, ноги в коленях согнуты и зафиксированы в области голеностопа, голова и взгляд прямо.</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выпрямить ноги в коленях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на силе вернуться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№21</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(сведение бёдер сидя)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53" name="Rectangle 57"/>
          <p:cNvSpPr>
            <a:spLocks noChangeArrowheads="1"/>
          </p:cNvSpPr>
          <p:nvPr/>
        </p:nvSpPr>
        <p:spPr bwMode="auto">
          <a:xfrm>
            <a:off x="0" y="151552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тренажёра, ноги разведены прямые, пальцы ног натянуты на себя, пятки выдвинуты вперёд.</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сведение ног друг к другу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силой вернуться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При сведение ног в заключительной стадии стараться дополнительно сокращать мышцы бёдер в изометрическом режиме.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№22</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(отведение бёдер сидя)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54" name="Rectangle 58"/>
          <p:cNvSpPr>
            <a:spLocks noChangeArrowheads="1"/>
          </p:cNvSpPr>
          <p:nvPr/>
        </p:nvSpPr>
        <p:spPr bwMode="auto">
          <a:xfrm>
            <a:off x="0" y="158076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туловище, голова прямо и прижаты к спинке тренажёра, ноги вместе согнуты в коленях, ступни на опоре.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развести бёдра в стороны как можно больше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медленное сведение ног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 (вес отягощений зависит от подготовленности). При отведение ног необходимо дополнительное изометрическое усилие в области тазобедренного сустава.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№23</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(отведение бедра стоя)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55" name="Rectangle 59"/>
          <p:cNvSpPr>
            <a:spLocks noChangeArrowheads="1"/>
          </p:cNvSpPr>
          <p:nvPr/>
        </p:nvSpPr>
        <p:spPr bwMode="auto">
          <a:xfrm>
            <a:off x="0" y="1630584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стоя на прямой ноге, опора на брюшной пресс, верхний грудной отдел приподнят, опора на вытянутые прямые руки, голова и взгляд прямо, другая нога согнута в колене зафиксирована тренажёром.</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 одновременным выпрямлением коленного сустава осуществляем отведение бедра назад прямой ногой, натянув пальцы ног на себя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медленно силой принимаем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Стараться опорную площадку поставить как можно ниже, чтобы растяжение мышц бёдер было максимальным.</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760" name="Rectangle 64"/>
          <p:cNvSpPr>
            <a:spLocks noChangeArrowheads="1"/>
          </p:cNvSpPr>
          <p:nvPr/>
        </p:nvSpPr>
        <p:spPr bwMode="auto">
          <a:xfrm>
            <a:off x="0" y="181548"/>
            <a:ext cx="9144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9759" name="Picture 63"/>
          <p:cNvPicPr>
            <a:picLocks noChangeAspect="1" noChangeArrowheads="1"/>
          </p:cNvPicPr>
          <p:nvPr/>
        </p:nvPicPr>
        <p:blipFill>
          <a:blip r:embed="rId30" cstate="print"/>
          <a:srcRect/>
          <a:stretch>
            <a:fillRect/>
          </a:stretch>
        </p:blipFill>
        <p:spPr bwMode="auto">
          <a:xfrm>
            <a:off x="1" y="519121"/>
            <a:ext cx="3500430" cy="4124325"/>
          </a:xfrm>
          <a:prstGeom prst="rect">
            <a:avLst/>
          </a:prstGeom>
          <a:noFill/>
        </p:spPr>
      </p:pic>
      <p:sp>
        <p:nvSpPr>
          <p:cNvPr id="29761" name="Rectangle 65"/>
          <p:cNvSpPr>
            <a:spLocks noChangeArrowheads="1"/>
          </p:cNvSpPr>
          <p:nvPr/>
        </p:nvSpPr>
        <p:spPr bwMode="auto">
          <a:xfrm>
            <a:off x="285720" y="4562674"/>
            <a:ext cx="857256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Упражнение выполняется в упоре на предплечьях и в висе на руках, хватом сверху, голова прямо, спина прижата к задней стенке тренажёра (и.п.).</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поднимаем прямые ноги до прямого угла, желательно как можно выше (данное упражнение для более подготовленных)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Для слабых поднимание ног согнутых в коленях желательно как можно выше.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исходное положение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Прямоугольник 68"/>
          <p:cNvSpPr/>
          <p:nvPr/>
        </p:nvSpPr>
        <p:spPr>
          <a:xfrm>
            <a:off x="4286248" y="729060"/>
            <a:ext cx="4643470" cy="1661993"/>
          </a:xfrm>
          <a:prstGeom prst="rect">
            <a:avLst/>
          </a:prstGeom>
        </p:spPr>
        <p:txBody>
          <a:bodyPr wrap="square">
            <a:spAutoFit/>
          </a:bodyPr>
          <a:lstStyle/>
          <a:p>
            <a:pPr lvl="0" fontAlgn="base">
              <a:spcBef>
                <a:spcPct val="0"/>
              </a:spcBef>
              <a:spcAft>
                <a:spcPct val="0"/>
              </a:spcAft>
            </a:pPr>
            <a:r>
              <a:rPr lang="ru-RU" sz="1400" b="1" dirty="0" smtClean="0">
                <a:solidFill>
                  <a:prstClr val="black"/>
                </a:solidFill>
                <a:latin typeface="Arial" pitchFamily="34" charset="0"/>
                <a:ea typeface="Times New Roman" pitchFamily="18" charset="0"/>
                <a:cs typeface="Arial" pitchFamily="34" charset="0"/>
              </a:rPr>
              <a:t>          КОМПЛЕКС    УПРАЖНЕНИЙ</a:t>
            </a:r>
            <a:endParaRPr lang="ru-RU" sz="900" dirty="0" smtClean="0">
              <a:solidFill>
                <a:prstClr val="black"/>
              </a:solidFill>
              <a:latin typeface="Arial" pitchFamily="34" charset="0"/>
              <a:cs typeface="Arial" pitchFamily="34" charset="0"/>
            </a:endParaRPr>
          </a:p>
          <a:p>
            <a:pPr lvl="0" eaLnBrk="0" fontAlgn="base" hangingPunct="0">
              <a:spcBef>
                <a:spcPct val="0"/>
              </a:spcBef>
              <a:spcAft>
                <a:spcPct val="0"/>
              </a:spcAft>
            </a:pPr>
            <a:r>
              <a:rPr lang="ru-RU" sz="1400" dirty="0" smtClean="0">
                <a:solidFill>
                  <a:prstClr val="black"/>
                </a:solidFill>
                <a:latin typeface="Arial" pitchFamily="34" charset="0"/>
                <a:ea typeface="Times New Roman" pitchFamily="18" charset="0"/>
                <a:cs typeface="Arial" pitchFamily="34" charset="0"/>
              </a:rPr>
              <a:t>(подготовительная  часть занятий)</a:t>
            </a:r>
            <a:endParaRPr lang="ru-RU" sz="900" dirty="0" smtClean="0">
              <a:solidFill>
                <a:prstClr val="black"/>
              </a:solidFill>
              <a:latin typeface="Arial" pitchFamily="34" charset="0"/>
              <a:cs typeface="Arial" pitchFamily="34" charset="0"/>
            </a:endParaRPr>
          </a:p>
          <a:p>
            <a:pPr lvl="0" eaLnBrk="0" fontAlgn="base" hangingPunct="0">
              <a:spcBef>
                <a:spcPct val="0"/>
              </a:spcBef>
              <a:spcAft>
                <a:spcPct val="0"/>
              </a:spcAft>
            </a:pPr>
            <a:r>
              <a:rPr lang="ru-RU" sz="1400" dirty="0" smtClean="0">
                <a:solidFill>
                  <a:prstClr val="black"/>
                </a:solidFill>
                <a:latin typeface="Arial" pitchFamily="34" charset="0"/>
                <a:ea typeface="Times New Roman" pitchFamily="18" charset="0"/>
                <a:cs typeface="Arial" pitchFamily="34" charset="0"/>
              </a:rPr>
              <a:t>Тренажёр  №1 </a:t>
            </a:r>
          </a:p>
          <a:p>
            <a:pPr lvl="0" eaLnBrk="0" fontAlgn="base" hangingPunct="0">
              <a:spcBef>
                <a:spcPct val="0"/>
              </a:spcBef>
              <a:spcAft>
                <a:spcPct val="0"/>
              </a:spcAft>
            </a:pPr>
            <a:endParaRPr lang="ru-RU" sz="1400" dirty="0">
              <a:solidFill>
                <a:prstClr val="black"/>
              </a:solidFill>
              <a:latin typeface="Arial" pitchFamily="34" charset="0"/>
              <a:cs typeface="Arial" pitchFamily="34" charset="0"/>
            </a:endParaRPr>
          </a:p>
          <a:p>
            <a:pPr lvl="0" eaLnBrk="0" fontAlgn="base" hangingPunct="0">
              <a:spcBef>
                <a:spcPct val="0"/>
              </a:spcBef>
              <a:spcAft>
                <a:spcPct val="0"/>
              </a:spcAft>
            </a:pPr>
            <a:endParaRPr lang="ru-RU" sz="1400" dirty="0" smtClean="0">
              <a:solidFill>
                <a:prstClr val="black"/>
              </a:solidFill>
              <a:latin typeface="Arial" pitchFamily="34" charset="0"/>
              <a:cs typeface="Arial" pitchFamily="34" charset="0"/>
            </a:endParaRPr>
          </a:p>
          <a:p>
            <a:pPr lvl="0" eaLnBrk="0" fontAlgn="base" hangingPunct="0">
              <a:spcBef>
                <a:spcPct val="0"/>
              </a:spcBef>
              <a:spcAft>
                <a:spcPct val="0"/>
              </a:spcAft>
            </a:pPr>
            <a:r>
              <a:rPr lang="ru-RU" sz="1400" dirty="0" smtClean="0">
                <a:solidFill>
                  <a:prstClr val="black"/>
                </a:solidFill>
                <a:latin typeface="Arial" pitchFamily="34" charset="0"/>
                <a:cs typeface="Arial" pitchFamily="34" charset="0"/>
              </a:rPr>
              <a:t>Рисунок № 1</a:t>
            </a:r>
            <a:endParaRPr lang="ru-RU" sz="900" dirty="0" smtClean="0">
              <a:solidFill>
                <a:prstClr val="black"/>
              </a:solidFill>
              <a:latin typeface="Arial" pitchFamily="34" charset="0"/>
              <a:cs typeface="Arial" pitchFamily="34" charset="0"/>
            </a:endParaRPr>
          </a:p>
          <a:p>
            <a:pPr lvl="0" eaLnBrk="0" fontAlgn="base" hangingPunct="0">
              <a:spcBef>
                <a:spcPct val="0"/>
              </a:spcBef>
              <a:spcAft>
                <a:spcPct val="0"/>
              </a:spcAft>
            </a:pPr>
            <a:r>
              <a:rPr lang="ru-RU" dirty="0" smtClean="0">
                <a:solidFill>
                  <a:prstClr val="black"/>
                </a:solidFill>
                <a:latin typeface="Arial" pitchFamily="34" charset="0"/>
                <a:cs typeface="Arial" pitchFamily="34" charset="0"/>
              </a:rPr>
              <a:t>  </a:t>
            </a:r>
          </a:p>
        </p:txBody>
      </p:sp>
      <p:sp>
        <p:nvSpPr>
          <p:cNvPr id="63" name="TextBox 62"/>
          <p:cNvSpPr txBox="1"/>
          <p:nvPr/>
        </p:nvSpPr>
        <p:spPr>
          <a:xfrm>
            <a:off x="1619672" y="188640"/>
            <a:ext cx="7200800" cy="646331"/>
          </a:xfrm>
          <a:prstGeom prst="rect">
            <a:avLst/>
          </a:prstGeom>
          <a:noFill/>
        </p:spPr>
        <p:txBody>
          <a:bodyPr wrap="square" rtlCol="0">
            <a:spAutoFit/>
          </a:bodyPr>
          <a:lstStyle/>
          <a:p>
            <a:r>
              <a:rPr lang="ru-RU" b="1" dirty="0" smtClean="0">
                <a:solidFill>
                  <a:srgbClr val="0070C0"/>
                </a:solidFill>
              </a:rPr>
              <a:t>                                        №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7" name="Picture 27" descr="mso368FC"/>
          <p:cNvPicPr>
            <a:picLocks noChangeAspect="1" noChangeArrowheads="1"/>
          </p:cNvPicPr>
          <p:nvPr/>
        </p:nvPicPr>
        <p:blipFill>
          <a:blip r:embed="rId3" cstate="print">
            <a:lum bright="-12000"/>
          </a:blip>
          <a:srcRect t="1503" r="540" b="36440"/>
          <a:stretch>
            <a:fillRect/>
          </a:stretch>
        </p:blipFill>
        <p:spPr bwMode="auto">
          <a:xfrm>
            <a:off x="0" y="8924925"/>
            <a:ext cx="5610225" cy="3771900"/>
          </a:xfrm>
          <a:prstGeom prst="rect">
            <a:avLst/>
          </a:prstGeom>
          <a:noFill/>
        </p:spPr>
      </p:pic>
      <p:pic>
        <p:nvPicPr>
          <p:cNvPr id="30746" name="Picture 26" descr="msoFD882"/>
          <p:cNvPicPr>
            <a:picLocks noChangeAspect="1" noChangeArrowheads="1"/>
          </p:cNvPicPr>
          <p:nvPr/>
        </p:nvPicPr>
        <p:blipFill>
          <a:blip r:embed="rId4" cstate="print">
            <a:lum bright="-12000"/>
          </a:blip>
          <a:srcRect/>
          <a:stretch>
            <a:fillRect/>
          </a:stretch>
        </p:blipFill>
        <p:spPr bwMode="auto">
          <a:xfrm>
            <a:off x="0" y="13154025"/>
            <a:ext cx="5495925" cy="3733800"/>
          </a:xfrm>
          <a:prstGeom prst="rect">
            <a:avLst/>
          </a:prstGeom>
          <a:noFill/>
        </p:spPr>
      </p:pic>
      <p:pic>
        <p:nvPicPr>
          <p:cNvPr id="30745" name="Picture 25" descr="mso24118"/>
          <p:cNvPicPr>
            <a:picLocks noChangeAspect="1" noChangeArrowheads="1"/>
          </p:cNvPicPr>
          <p:nvPr/>
        </p:nvPicPr>
        <p:blipFill>
          <a:blip r:embed="rId5" cstate="print">
            <a:lum bright="-6000"/>
          </a:blip>
          <a:srcRect/>
          <a:stretch>
            <a:fillRect/>
          </a:stretch>
        </p:blipFill>
        <p:spPr bwMode="auto">
          <a:xfrm>
            <a:off x="0" y="17345025"/>
            <a:ext cx="5934075" cy="4619625"/>
          </a:xfrm>
          <a:prstGeom prst="rect">
            <a:avLst/>
          </a:prstGeom>
          <a:noFill/>
        </p:spPr>
      </p:pic>
      <p:pic>
        <p:nvPicPr>
          <p:cNvPr id="30744" name="Picture 24" descr="mso25BD7"/>
          <p:cNvPicPr>
            <a:picLocks noChangeAspect="1" noChangeArrowheads="1"/>
          </p:cNvPicPr>
          <p:nvPr/>
        </p:nvPicPr>
        <p:blipFill>
          <a:blip r:embed="rId6" cstate="print">
            <a:lum bright="-6000"/>
          </a:blip>
          <a:srcRect t="1805" r="-1100"/>
          <a:stretch>
            <a:fillRect/>
          </a:stretch>
        </p:blipFill>
        <p:spPr bwMode="auto">
          <a:xfrm>
            <a:off x="0" y="22421850"/>
            <a:ext cx="3848100" cy="5486400"/>
          </a:xfrm>
          <a:prstGeom prst="rect">
            <a:avLst/>
          </a:prstGeom>
          <a:noFill/>
        </p:spPr>
      </p:pic>
      <p:pic>
        <p:nvPicPr>
          <p:cNvPr id="30743" name="Picture 23"/>
          <p:cNvPicPr>
            <a:picLocks noChangeAspect="1" noChangeArrowheads="1"/>
          </p:cNvPicPr>
          <p:nvPr/>
        </p:nvPicPr>
        <p:blipFill>
          <a:blip r:embed="rId7" cstate="print"/>
          <a:srcRect/>
          <a:stretch>
            <a:fillRect/>
          </a:stretch>
        </p:blipFill>
        <p:spPr bwMode="auto">
          <a:xfrm>
            <a:off x="0" y="28365450"/>
            <a:ext cx="5934075" cy="5019675"/>
          </a:xfrm>
          <a:prstGeom prst="rect">
            <a:avLst/>
          </a:prstGeom>
          <a:noFill/>
        </p:spPr>
      </p:pic>
      <p:pic>
        <p:nvPicPr>
          <p:cNvPr id="30742" name="Picture 22" descr="mso239EF"/>
          <p:cNvPicPr>
            <a:picLocks noChangeAspect="1" noChangeArrowheads="1"/>
          </p:cNvPicPr>
          <p:nvPr/>
        </p:nvPicPr>
        <p:blipFill>
          <a:blip r:embed="rId8" cstate="print">
            <a:lum bright="-12000"/>
          </a:blip>
          <a:srcRect/>
          <a:stretch>
            <a:fillRect/>
          </a:stretch>
        </p:blipFill>
        <p:spPr bwMode="auto">
          <a:xfrm>
            <a:off x="0" y="33842325"/>
            <a:ext cx="3705225" cy="5514975"/>
          </a:xfrm>
          <a:prstGeom prst="rect">
            <a:avLst/>
          </a:prstGeom>
          <a:noFill/>
        </p:spPr>
      </p:pic>
      <p:pic>
        <p:nvPicPr>
          <p:cNvPr id="30741" name="Picture 21" descr="mso1E67D"/>
          <p:cNvPicPr>
            <a:picLocks noChangeAspect="1" noChangeArrowheads="1"/>
          </p:cNvPicPr>
          <p:nvPr/>
        </p:nvPicPr>
        <p:blipFill>
          <a:blip r:embed="rId9" cstate="print">
            <a:lum bright="-18000"/>
          </a:blip>
          <a:srcRect t="1831" r="412"/>
          <a:stretch>
            <a:fillRect/>
          </a:stretch>
        </p:blipFill>
        <p:spPr bwMode="auto">
          <a:xfrm>
            <a:off x="0" y="39814500"/>
            <a:ext cx="3676650" cy="5419725"/>
          </a:xfrm>
          <a:prstGeom prst="rect">
            <a:avLst/>
          </a:prstGeom>
          <a:noFill/>
        </p:spPr>
      </p:pic>
      <p:pic>
        <p:nvPicPr>
          <p:cNvPr id="30740" name="Picture 20" descr="msoEADD1"/>
          <p:cNvPicPr>
            <a:picLocks noChangeAspect="1" noChangeArrowheads="1"/>
          </p:cNvPicPr>
          <p:nvPr/>
        </p:nvPicPr>
        <p:blipFill>
          <a:blip r:embed="rId10" cstate="print">
            <a:lum bright="-6000"/>
          </a:blip>
          <a:srcRect/>
          <a:stretch>
            <a:fillRect/>
          </a:stretch>
        </p:blipFill>
        <p:spPr bwMode="auto">
          <a:xfrm>
            <a:off x="0" y="45691425"/>
            <a:ext cx="3705225" cy="5600700"/>
          </a:xfrm>
          <a:prstGeom prst="rect">
            <a:avLst/>
          </a:prstGeom>
          <a:noFill/>
        </p:spPr>
      </p:pic>
      <p:pic>
        <p:nvPicPr>
          <p:cNvPr id="30739" name="Picture 19" descr="msoC709D"/>
          <p:cNvPicPr>
            <a:picLocks noChangeAspect="1" noChangeArrowheads="1"/>
          </p:cNvPicPr>
          <p:nvPr/>
        </p:nvPicPr>
        <p:blipFill>
          <a:blip r:embed="rId11" cstate="print">
            <a:lum bright="-12000"/>
          </a:blip>
          <a:srcRect/>
          <a:stretch>
            <a:fillRect/>
          </a:stretch>
        </p:blipFill>
        <p:spPr bwMode="auto">
          <a:xfrm>
            <a:off x="0" y="51749325"/>
            <a:ext cx="5934075" cy="4962525"/>
          </a:xfrm>
          <a:prstGeom prst="rect">
            <a:avLst/>
          </a:prstGeom>
          <a:noFill/>
        </p:spPr>
      </p:pic>
      <p:pic>
        <p:nvPicPr>
          <p:cNvPr id="30738" name="Picture 18" descr="mso69FFB"/>
          <p:cNvPicPr>
            <a:picLocks noChangeAspect="1" noChangeArrowheads="1"/>
          </p:cNvPicPr>
          <p:nvPr/>
        </p:nvPicPr>
        <p:blipFill>
          <a:blip r:embed="rId12" cstate="print">
            <a:lum bright="-12000"/>
          </a:blip>
          <a:srcRect t="7729" r="-128" b="12654"/>
          <a:stretch>
            <a:fillRect/>
          </a:stretch>
        </p:blipFill>
        <p:spPr bwMode="auto">
          <a:xfrm>
            <a:off x="0" y="57169050"/>
            <a:ext cx="5943600" cy="4467225"/>
          </a:xfrm>
          <a:prstGeom prst="rect">
            <a:avLst/>
          </a:prstGeom>
          <a:noFill/>
        </p:spPr>
      </p:pic>
      <p:pic>
        <p:nvPicPr>
          <p:cNvPr id="30737" name="Picture 17" descr="msoC26A9"/>
          <p:cNvPicPr>
            <a:picLocks noChangeAspect="1" noChangeArrowheads="1"/>
          </p:cNvPicPr>
          <p:nvPr/>
        </p:nvPicPr>
        <p:blipFill>
          <a:blip r:embed="rId13" cstate="print">
            <a:lum bright="-6000"/>
          </a:blip>
          <a:srcRect t="1129" r="6256" b="3738"/>
          <a:stretch>
            <a:fillRect/>
          </a:stretch>
        </p:blipFill>
        <p:spPr bwMode="auto">
          <a:xfrm>
            <a:off x="0" y="62093475"/>
            <a:ext cx="3543300" cy="5476875"/>
          </a:xfrm>
          <a:prstGeom prst="rect">
            <a:avLst/>
          </a:prstGeom>
          <a:noFill/>
        </p:spPr>
      </p:pic>
      <p:pic>
        <p:nvPicPr>
          <p:cNvPr id="30736" name="Picture 16" descr="mso7B027"/>
          <p:cNvPicPr>
            <a:picLocks noChangeAspect="1" noChangeArrowheads="1"/>
          </p:cNvPicPr>
          <p:nvPr/>
        </p:nvPicPr>
        <p:blipFill>
          <a:blip r:embed="rId14" cstate="print">
            <a:lum bright="-24000"/>
          </a:blip>
          <a:srcRect t="1054" r="1822" b="1360"/>
          <a:stretch>
            <a:fillRect/>
          </a:stretch>
        </p:blipFill>
        <p:spPr bwMode="auto">
          <a:xfrm>
            <a:off x="0" y="68027550"/>
            <a:ext cx="4000500" cy="6705600"/>
          </a:xfrm>
          <a:prstGeom prst="rect">
            <a:avLst/>
          </a:prstGeom>
          <a:noFill/>
        </p:spPr>
      </p:pic>
      <p:pic>
        <p:nvPicPr>
          <p:cNvPr id="30735" name="Picture 15" descr="msoC9BF5"/>
          <p:cNvPicPr>
            <a:picLocks noChangeAspect="1" noChangeArrowheads="1"/>
          </p:cNvPicPr>
          <p:nvPr/>
        </p:nvPicPr>
        <p:blipFill>
          <a:blip r:embed="rId15" cstate="print">
            <a:lum bright="-12000"/>
          </a:blip>
          <a:srcRect/>
          <a:stretch>
            <a:fillRect/>
          </a:stretch>
        </p:blipFill>
        <p:spPr bwMode="auto">
          <a:xfrm>
            <a:off x="0" y="75190350"/>
            <a:ext cx="5943600" cy="4591050"/>
          </a:xfrm>
          <a:prstGeom prst="rect">
            <a:avLst/>
          </a:prstGeom>
          <a:noFill/>
        </p:spPr>
      </p:pic>
      <p:pic>
        <p:nvPicPr>
          <p:cNvPr id="30734" name="Picture 14" descr="msoFDC81"/>
          <p:cNvPicPr>
            <a:picLocks noChangeAspect="1" noChangeArrowheads="1"/>
          </p:cNvPicPr>
          <p:nvPr/>
        </p:nvPicPr>
        <p:blipFill>
          <a:blip r:embed="rId16" cstate="print">
            <a:lum bright="-6000"/>
          </a:blip>
          <a:srcRect l="4340" t="10634" r="2451"/>
          <a:stretch>
            <a:fillRect/>
          </a:stretch>
        </p:blipFill>
        <p:spPr bwMode="auto">
          <a:xfrm>
            <a:off x="0" y="80238600"/>
            <a:ext cx="4781550" cy="6629400"/>
          </a:xfrm>
          <a:prstGeom prst="rect">
            <a:avLst/>
          </a:prstGeom>
          <a:noFill/>
        </p:spPr>
      </p:pic>
      <p:pic>
        <p:nvPicPr>
          <p:cNvPr id="30733" name="Picture 13" descr="mso8543F"/>
          <p:cNvPicPr>
            <a:picLocks noChangeAspect="1" noChangeArrowheads="1"/>
          </p:cNvPicPr>
          <p:nvPr/>
        </p:nvPicPr>
        <p:blipFill>
          <a:blip r:embed="rId17" cstate="print">
            <a:lum bright="-18000"/>
          </a:blip>
          <a:srcRect t="9296" r="1328" b="7112"/>
          <a:stretch>
            <a:fillRect/>
          </a:stretch>
        </p:blipFill>
        <p:spPr bwMode="auto">
          <a:xfrm>
            <a:off x="0" y="87325200"/>
            <a:ext cx="3686175" cy="5524500"/>
          </a:xfrm>
          <a:prstGeom prst="rect">
            <a:avLst/>
          </a:prstGeom>
          <a:noFill/>
        </p:spPr>
      </p:pic>
      <p:pic>
        <p:nvPicPr>
          <p:cNvPr id="30732" name="Picture 12" descr="mso7344D"/>
          <p:cNvPicPr>
            <a:picLocks noChangeAspect="1" noChangeArrowheads="1"/>
          </p:cNvPicPr>
          <p:nvPr/>
        </p:nvPicPr>
        <p:blipFill>
          <a:blip r:embed="rId18" cstate="print">
            <a:lum bright="-18000"/>
          </a:blip>
          <a:srcRect l="618" t="1878" r="412" b="14140"/>
          <a:stretch>
            <a:fillRect/>
          </a:stretch>
        </p:blipFill>
        <p:spPr bwMode="auto">
          <a:xfrm>
            <a:off x="0" y="93306900"/>
            <a:ext cx="3667125" cy="5372100"/>
          </a:xfrm>
          <a:prstGeom prst="rect">
            <a:avLst/>
          </a:prstGeom>
          <a:noFill/>
        </p:spPr>
      </p:pic>
      <p:pic>
        <p:nvPicPr>
          <p:cNvPr id="30731" name="Picture 11" descr="msoD802B"/>
          <p:cNvPicPr>
            <a:picLocks noChangeAspect="1" noChangeArrowheads="1"/>
          </p:cNvPicPr>
          <p:nvPr/>
        </p:nvPicPr>
        <p:blipFill>
          <a:blip r:embed="rId19" cstate="print">
            <a:lum bright="-18000"/>
          </a:blip>
          <a:srcRect/>
          <a:stretch>
            <a:fillRect/>
          </a:stretch>
        </p:blipFill>
        <p:spPr bwMode="auto">
          <a:xfrm>
            <a:off x="0" y="99136200"/>
            <a:ext cx="5943600" cy="4857750"/>
          </a:xfrm>
          <a:prstGeom prst="rect">
            <a:avLst/>
          </a:prstGeom>
          <a:noFill/>
        </p:spPr>
      </p:pic>
      <p:pic>
        <p:nvPicPr>
          <p:cNvPr id="30730" name="Picture 10" descr="msoF2F59"/>
          <p:cNvPicPr>
            <a:picLocks noChangeAspect="1" noChangeArrowheads="1"/>
          </p:cNvPicPr>
          <p:nvPr/>
        </p:nvPicPr>
        <p:blipFill>
          <a:blip r:embed="rId20" cstate="print">
            <a:lum bright="-24000"/>
          </a:blip>
          <a:srcRect l="64" t="1302" r="-224" b="14534"/>
          <a:stretch>
            <a:fillRect/>
          </a:stretch>
        </p:blipFill>
        <p:spPr bwMode="auto">
          <a:xfrm>
            <a:off x="0" y="104451150"/>
            <a:ext cx="5953125" cy="4676775"/>
          </a:xfrm>
          <a:prstGeom prst="rect">
            <a:avLst/>
          </a:prstGeom>
          <a:noFill/>
        </p:spPr>
      </p:pic>
      <p:pic>
        <p:nvPicPr>
          <p:cNvPr id="30729" name="Picture 9" descr="mso10D57"/>
          <p:cNvPicPr>
            <a:picLocks noChangeAspect="1" noChangeArrowheads="1"/>
          </p:cNvPicPr>
          <p:nvPr/>
        </p:nvPicPr>
        <p:blipFill>
          <a:blip r:embed="rId21" cstate="print">
            <a:lum bright="-6000"/>
          </a:blip>
          <a:srcRect l="615" t="1173" r="819" b="10480"/>
          <a:stretch>
            <a:fillRect/>
          </a:stretch>
        </p:blipFill>
        <p:spPr bwMode="auto">
          <a:xfrm>
            <a:off x="0" y="109585125"/>
            <a:ext cx="3676650" cy="5438775"/>
          </a:xfrm>
          <a:prstGeom prst="rect">
            <a:avLst/>
          </a:prstGeom>
          <a:noFill/>
        </p:spPr>
      </p:pic>
      <p:pic>
        <p:nvPicPr>
          <p:cNvPr id="30728" name="Picture 8" descr="msoB99A5"/>
          <p:cNvPicPr>
            <a:picLocks noChangeAspect="1" noChangeArrowheads="1"/>
          </p:cNvPicPr>
          <p:nvPr/>
        </p:nvPicPr>
        <p:blipFill>
          <a:blip r:embed="rId22" cstate="print">
            <a:lum bright="-18000"/>
          </a:blip>
          <a:srcRect l="1791" t="7071"/>
          <a:stretch>
            <a:fillRect/>
          </a:stretch>
        </p:blipFill>
        <p:spPr bwMode="auto">
          <a:xfrm>
            <a:off x="0" y="115481100"/>
            <a:ext cx="4810125" cy="6686550"/>
          </a:xfrm>
          <a:prstGeom prst="rect">
            <a:avLst/>
          </a:prstGeom>
          <a:noFill/>
        </p:spPr>
      </p:pic>
      <p:pic>
        <p:nvPicPr>
          <p:cNvPr id="30727" name="Picture 7"/>
          <p:cNvPicPr>
            <a:picLocks noChangeAspect="1" noChangeArrowheads="1"/>
          </p:cNvPicPr>
          <p:nvPr/>
        </p:nvPicPr>
        <p:blipFill>
          <a:blip r:embed="rId23" cstate="print"/>
          <a:srcRect/>
          <a:stretch>
            <a:fillRect/>
          </a:stretch>
        </p:blipFill>
        <p:spPr bwMode="auto">
          <a:xfrm>
            <a:off x="0" y="122624850"/>
            <a:ext cx="5943600" cy="5514975"/>
          </a:xfrm>
          <a:prstGeom prst="rect">
            <a:avLst/>
          </a:prstGeom>
          <a:noFill/>
        </p:spPr>
      </p:pic>
      <p:pic>
        <p:nvPicPr>
          <p:cNvPr id="30726" name="Picture 6" descr="mso4A7FE"/>
          <p:cNvPicPr>
            <a:picLocks noChangeAspect="1" noChangeArrowheads="1"/>
          </p:cNvPicPr>
          <p:nvPr/>
        </p:nvPicPr>
        <p:blipFill>
          <a:blip r:embed="rId24" cstate="print">
            <a:lum bright="-18000"/>
          </a:blip>
          <a:srcRect r="-224" b="12262"/>
          <a:stretch>
            <a:fillRect/>
          </a:stretch>
        </p:blipFill>
        <p:spPr bwMode="auto">
          <a:xfrm>
            <a:off x="0" y="128597025"/>
            <a:ext cx="5943600" cy="4733925"/>
          </a:xfrm>
          <a:prstGeom prst="rect">
            <a:avLst/>
          </a:prstGeom>
          <a:noFill/>
        </p:spPr>
      </p:pic>
      <p:pic>
        <p:nvPicPr>
          <p:cNvPr id="30725" name="Picture 5"/>
          <p:cNvPicPr>
            <a:picLocks noChangeAspect="1" noChangeArrowheads="1"/>
          </p:cNvPicPr>
          <p:nvPr/>
        </p:nvPicPr>
        <p:blipFill>
          <a:blip r:embed="rId25" cstate="print"/>
          <a:srcRect/>
          <a:stretch>
            <a:fillRect/>
          </a:stretch>
        </p:blipFill>
        <p:spPr bwMode="auto">
          <a:xfrm>
            <a:off x="0" y="133788150"/>
            <a:ext cx="5048250" cy="5372100"/>
          </a:xfrm>
          <a:prstGeom prst="rect">
            <a:avLst/>
          </a:prstGeom>
          <a:noFill/>
        </p:spPr>
      </p:pic>
      <p:pic>
        <p:nvPicPr>
          <p:cNvPr id="30724" name="Picture 4" descr="mso375D0"/>
          <p:cNvPicPr>
            <a:picLocks noChangeAspect="1" noChangeArrowheads="1"/>
          </p:cNvPicPr>
          <p:nvPr/>
        </p:nvPicPr>
        <p:blipFill>
          <a:blip r:embed="rId26" cstate="print">
            <a:lum bright="-12000"/>
          </a:blip>
          <a:srcRect t="7657" r="1424"/>
          <a:stretch>
            <a:fillRect/>
          </a:stretch>
        </p:blipFill>
        <p:spPr bwMode="auto">
          <a:xfrm>
            <a:off x="0" y="139617450"/>
            <a:ext cx="3028950" cy="6038850"/>
          </a:xfrm>
          <a:prstGeom prst="rect">
            <a:avLst/>
          </a:prstGeom>
          <a:noFill/>
        </p:spPr>
      </p:pic>
      <p:pic>
        <p:nvPicPr>
          <p:cNvPr id="30723" name="Picture 3" descr="msoF836"/>
          <p:cNvPicPr>
            <a:picLocks noChangeAspect="1" noChangeArrowheads="1"/>
          </p:cNvPicPr>
          <p:nvPr/>
        </p:nvPicPr>
        <p:blipFill>
          <a:blip r:embed="rId27" cstate="print">
            <a:lum bright="-6000"/>
          </a:blip>
          <a:srcRect t="12793" r="2716" b="7378"/>
          <a:stretch>
            <a:fillRect/>
          </a:stretch>
        </p:blipFill>
        <p:spPr bwMode="auto">
          <a:xfrm>
            <a:off x="0" y="146113500"/>
            <a:ext cx="3676650" cy="5438775"/>
          </a:xfrm>
          <a:prstGeom prst="rect">
            <a:avLst/>
          </a:prstGeom>
          <a:noFill/>
        </p:spPr>
      </p:pic>
      <p:pic>
        <p:nvPicPr>
          <p:cNvPr id="30722" name="Picture 2" descr="mso260AC"/>
          <p:cNvPicPr>
            <a:picLocks noChangeAspect="1" noChangeArrowheads="1"/>
          </p:cNvPicPr>
          <p:nvPr/>
        </p:nvPicPr>
        <p:blipFill>
          <a:blip r:embed="rId28" cstate="print">
            <a:lum bright="-12000"/>
          </a:blip>
          <a:srcRect l="12888" t="8459" r="13779"/>
          <a:stretch>
            <a:fillRect/>
          </a:stretch>
        </p:blipFill>
        <p:spPr bwMode="auto">
          <a:xfrm>
            <a:off x="0" y="152009475"/>
            <a:ext cx="3790950" cy="6067425"/>
          </a:xfrm>
          <a:prstGeom prst="rect">
            <a:avLst/>
          </a:prstGeom>
          <a:noFill/>
        </p:spPr>
      </p:pic>
      <p:pic>
        <p:nvPicPr>
          <p:cNvPr id="30721" name="Picture 1" descr="mso6CCB2"/>
          <p:cNvPicPr>
            <a:picLocks noChangeAspect="1" noChangeArrowheads="1"/>
          </p:cNvPicPr>
          <p:nvPr/>
        </p:nvPicPr>
        <p:blipFill>
          <a:blip r:embed="rId29" cstate="print">
            <a:lum bright="-12000"/>
          </a:blip>
          <a:srcRect/>
          <a:stretch>
            <a:fillRect/>
          </a:stretch>
        </p:blipFill>
        <p:spPr bwMode="auto">
          <a:xfrm>
            <a:off x="0" y="158534100"/>
            <a:ext cx="5934075" cy="4524375"/>
          </a:xfrm>
          <a:prstGeom prst="rect">
            <a:avLst/>
          </a:prstGeom>
          <a:noFill/>
        </p:spPr>
      </p:pic>
      <p:sp>
        <p:nvSpPr>
          <p:cNvPr id="30752" name="Rectangle 32"/>
          <p:cNvSpPr>
            <a:spLocks noChangeArrowheads="1"/>
          </p:cNvSpPr>
          <p:nvPr/>
        </p:nvSpPr>
        <p:spPr bwMode="auto">
          <a:xfrm>
            <a:off x="0" y="8924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№3</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53" name="Rectangle 33"/>
          <p:cNvSpPr>
            <a:spLocks noChangeArrowheads="1"/>
          </p:cNvSpPr>
          <p:nvPr/>
        </p:nvSpPr>
        <p:spPr bwMode="auto">
          <a:xfrm>
            <a:off x="0" y="12696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зафиксированные голеностопы, опора на бёдра, туловище наклонено вперёд, голова и взгляд прямо, руки на опоре, для подготовленных – ладони на затылке.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поднять туловище до горизонтального уровня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№4</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54" name="Rectangle 34"/>
          <p:cNvSpPr>
            <a:spLocks noChangeArrowheads="1"/>
          </p:cNvSpPr>
          <p:nvPr/>
        </p:nvSpPr>
        <p:spPr bwMode="auto">
          <a:xfrm>
            <a:off x="0" y="16887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лёжа на спине ноги зафиксированы в коленном суставе, ладони на затылке, локти в стороны лопатками касаемся скамьи.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свести локти приподнять голову, а лопатки приподнять от скамьи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 2 и.п.-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Выше указанные упражнения можно выполнять ежедневно они являются подготовительной частью, перед основной тренажёрной тренировки.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ОСНОВНАЯ    ЧАСТЬ</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ДЛЯ   МЫШЦ   СПИНЫ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№5</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(тягового типа, 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55" name="Rectangle 35"/>
          <p:cNvSpPr>
            <a:spLocks noChangeArrowheads="1"/>
          </p:cNvSpPr>
          <p:nvPr/>
        </p:nvSpPr>
        <p:spPr bwMode="auto">
          <a:xfrm>
            <a:off x="0" y="219646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сед, голова и взгляд прямо, бёдра зафиксированы, руки вытянуты в верх удерживая тренажёрную перекладину  (вес отягощений зависит от подготовленности  минимальное число раз 12, максимальное число раз 15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потянуть перекладину до уровня груди, голова назад, взгляд в верх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выпрямить руки в верх, голова и взгляд вниз, плечи назад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3 – потянуть перекладину за голову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4 – медленно выпрямить руки в верх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Каждое упражнение тяга на грудь и за голову выполнить 12 – 15 раз в одном подходе. Это базовое упражнение, можно варьировать: изменение способа захвата; изменение ширины хвата; сгибание – выпрямление рук; смещение тяги в переднее – заднем направлении; асимметричная работа. Здесь в основном заняты сгибатели</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предплечья и разгибатели плеча.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№6</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(тяговый, 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56" name="Rectangle 36"/>
          <p:cNvSpPr>
            <a:spLocks noChangeArrowheads="1"/>
          </p:cNvSpPr>
          <p:nvPr/>
        </p:nvSpPr>
        <p:spPr bwMode="auto">
          <a:xfrm>
            <a:off x="0" y="279082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Одно из лучших подводящих упражнений к базовым упражнениям для мышц спины «Мотоцикл», тяговый, узколокальный. И.П. – сидя, с наклоном  головы вперёд, взгляд вниз и опорой грудью (прижаться) к спинке сиденья.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сгибание рук в горизонтальной плоскости, мышцы живота и верхний - грудной отдел прижаты к спинке сиденья, спина  и голова прямо, лопатки соединены, локти прижаты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Тренирующий эффект упражнения может быть изменён путём варьирования положения локтей во время сгибание рук на счёт раз. Чем больше локти разведены в стороны, тем больше разгибание плеча при подтягивании сменяется его отведением назад по горизонтали с дополнительной активизацией задних пучков дельтовидной мышцы, широчайшей и других мышц спины. А фиксация плечевого пояса на ложементе во время выполнения на счёт раз позволяет выключать из работы мышцы туловища.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№7</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Тяговый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57" name="Rectangle 37"/>
          <p:cNvSpPr>
            <a:spLocks noChangeArrowheads="1"/>
          </p:cNvSpPr>
          <p:nvPr/>
        </p:nvSpPr>
        <p:spPr bwMode="auto">
          <a:xfrm>
            <a:off x="0" y="33385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сед с максимально наклоном вперёд и вытянутыми руками   вверх, ноги приподняты до верхней опоры для ног, голова опущена вниз.</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сгибая руки в локтевых суставах и одновременно активное разгибание в тазобедренных суставах, прямой спиной слегка прогибаясь назад в поясничном отделе, локти прижаты и слегка отведены назад, голова прямо на одной линии с туловищем, взгляд прямо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Данное упражнение имеет вид тяги за рукоять – треугольник с возможным глубоким наклоном туловища назад, мышцы туловища работают в преодолевающем режиме, а при реверсе – уступающем</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№8</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58" name="Rectangle 38"/>
          <p:cNvSpPr>
            <a:spLocks noChangeArrowheads="1"/>
          </p:cNvSpPr>
          <p:nvPr/>
        </p:nvSpPr>
        <p:spPr bwMode="auto">
          <a:xfrm>
            <a:off x="0" y="393573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сед, мышцы живота прижаты к спинке сиденья, верхний грудной отдел и голова опущены вниз к верхней опоре тренажёра, макушкой головы касаясь предплечий  согнутых рук в локтевых суставах, наружной стороной плеч опираясь на валики тренажёра.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разгибая плечи в стороны – соединяя лопатки, локти в согнутом положении, голова и туловище прямо, небольшой прогиб в поясничном отделе , локти  строго в горизонтальном положении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Это смешанное действие – разгибание и отведение плеча, вместе с этим выполняется активное действие с приведением лопаток к позвоночнику. Здесь работают м.м. – задние пучки дельты, средние трапецевидной м., широчайшая, большая круглая м. Данное упражнение предназначено для тренировки дорсальных м. плеча движением типа отведения плеча назад</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№9</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(имеет относительно узкую геометрию заданных движений)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59" name="Rectangle 39"/>
          <p:cNvSpPr>
            <a:spLocks noChangeArrowheads="1"/>
          </p:cNvSpPr>
          <p:nvPr/>
        </p:nvSpPr>
        <p:spPr bwMode="auto">
          <a:xfrm>
            <a:off x="0" y="45234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на тренажёрной скамейке, спина опирается о ложемент, имеющий валик, заставляющий прогибаться и формируя тем самым лордоз в грудной области позвоночника, руки вверх широким хватом сверху, ноги опираются на подвижные подножки, которые снимают или увеличивают баланс отягощений (чем слабее опора ногами, тем больше нагрузка на руки).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выполнить тягу руками – подтягивание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Руки работают традиционно в положение  «вверх», в широком хвате, с включением сгибателей предплечья и разгибателей плеча ( верхний сектор движения). Существенный механический эффект, сопровождающий выполнение подтягивания, - растяжение позвоночника, которое выражено тем сильнее, чем больший вес на тяге, и чем полнее выпрямлены ноги на опоре в начале цикла подтягивания.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№33</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0" name="Rectangle 40"/>
          <p:cNvSpPr>
            <a:spLocks noChangeArrowheads="1"/>
          </p:cNvSpPr>
          <p:nvPr/>
        </p:nvSpPr>
        <p:spPr bwMode="auto">
          <a:xfrm>
            <a:off x="0" y="51292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Предназначен для тренировки подтягивания с воздействием на сгибатели предплечья и разгибатели плеча. Рычаговая система тренажёра заставляет занимающегося работать в строго определённой, сагиттальной плоскости, но при этом каждая рука может действовать автономно – одновременно с другой, последовательно и т.д.</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ТРЕНАЖЁРЫ  (МФТ)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(много - функциональный тренажёр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1" name="Rectangle 41"/>
          <p:cNvSpPr>
            <a:spLocks noChangeArrowheads="1"/>
          </p:cNvSpPr>
          <p:nvPr/>
        </p:nvSpPr>
        <p:spPr bwMode="auto">
          <a:xfrm>
            <a:off x="0" y="567118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Диагонально – тяговый, многофункциональный, с широкой геометрией возможных движений, представляющих собой комплекс тяговых устройств для тренировки практически любых мышечносуставных зон. Соответственно этому для данных тренажёров существуют множество базовых упражнений, которые определяют функциональную ориентацию в зависимости от избранного исходного положения и рабочего движения.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Не маловажное значение имеет растягивающее, «разрабатывающее» воздействие на связочносуставной аппарат рук и плечевого пояса, и позвоночника, в том числе при его боковых изгибах, что весьма важно как для профилактики, так и для корригирующих воздействий при сколиозах.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Свободная тросовая конструкция тренажёров позволяет гибко изменять направление тяги, при расположении лицом или спиной к тяге в положениях стоя, сидя, лёжа на спине, животе возможно применение широкого круга тяговых упражнений, включающих в работу не только руки (сгибание и разгибание предплечья и плеча), но также туловище и ног.</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УПРАЖНЕНИЯ   ДЛЯ   МЫШЦ   ГРУДИ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№10</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2" name="Rectangle 42"/>
          <p:cNvSpPr>
            <a:spLocks noChangeArrowheads="1"/>
          </p:cNvSpPr>
          <p:nvPr/>
        </p:nvSpPr>
        <p:spPr bwMode="auto">
          <a:xfrm>
            <a:off x="0" y="61636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«Жим от груди сидя» - одно из лучших подготовительных упражнений для получения навыка отжимания от пола или штанги лёжа.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сиденья, руки горизонтально согнуты в локтях, широкий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разгибая локти в начале основного рабочего движения занимающийся держит опоры расширенным хватом, а затем, по ходу выжимания сближает кисти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 2 медленно принять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(отягощение зависит от подготовленности).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№11</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(тяговый, 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3" name="Rectangle 43"/>
          <p:cNvSpPr>
            <a:spLocks noChangeArrowheads="1"/>
          </p:cNvSpPr>
          <p:nvPr/>
        </p:nvSpPr>
        <p:spPr bwMode="auto">
          <a:xfrm>
            <a:off x="0" y="675703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«Пуловер» - базовое упражнение при заболеваниях плечевых суставов, вспомогательное для лечения грудного отдела позвоночника. Движение может осуществляться двумя руками одновременно и поочерёдно каждой.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сиденью тренажёра, руки вверху прямые за головой.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руки опустить в положение  «вниз», вдоль туловища, рабочая амплитуда 180 градусов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Работают м.: при разгибании «руки вверх» - б.грудная, передние пучки дельтовидной; при опускании рук к тазу – б. круглая, широчайшая м. спины.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№12</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 тяговый)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4" name="Rectangle 44"/>
          <p:cNvSpPr>
            <a:spLocks noChangeArrowheads="1"/>
          </p:cNvSpPr>
          <p:nvPr/>
        </p:nvSpPr>
        <p:spPr bwMode="auto">
          <a:xfrm>
            <a:off x="0" y="747331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тренажёра, руки согнуты в локтевых суставах горизонтально отведены назад –«бабочка»,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сведение согнутых рук вперёд перед лицом до упора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Участвуют м.: б. грудная (нижняя часть), передняя часть дельтовидной, клювоплечевая, короткая головка двуглавой плеча.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№15</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5" name="Rectangle 45"/>
          <p:cNvSpPr>
            <a:spLocks noChangeArrowheads="1"/>
          </p:cNvSpPr>
          <p:nvPr/>
        </p:nvSpPr>
        <p:spPr bwMode="auto">
          <a:xfrm>
            <a:off x="0" y="79781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голова, спина прямо и прижаты к спинке тренажёра, руки согнуты в локтевых суставах,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выпрямляя руки отжимая опору вниз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Тренируются м.: разгибатели предплечья (трицепс, локтевая); в положение «локти назад» - сгибатели плеча (дельта, б. грудная, клювоплечевая); при согнутом  локтевом суставе – короткая головка двуглавой ; в положение «локти в сторону» - приводящие плеча; при предельном  «выжимании» - опускающие лопатку (малая грудная, переднее – зубчатая, подключичная).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Движение в наилучшей степени тренируется в том случае, когда в исходном положении (и.п.) отжимания с руками, согнутыми в локтях, занимающийся предельно  «провален» в плечах, а лопатки максимально подняты и мышцы, осуществляющие их активное опускание, натянуты.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Внимание! Как на данном, так и на других тренажёрах необходимо для лучшего эффекта индивидуально  подстраивать тренажёр под свои антропометрические данные.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 16</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(условно – 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6" name="Rectangle 46"/>
          <p:cNvSpPr>
            <a:spLocks noChangeArrowheads="1"/>
          </p:cNvSpPr>
          <p:nvPr/>
        </p:nvSpPr>
        <p:spPr bwMode="auto">
          <a:xfrm>
            <a:off x="0" y="868680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лёжа на спине, широкий хват руками сверху за гриф перекладины, голова фиксирована на скамье тренажёра.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руки силой, медленно сгибаются в локтевых суставах, гриф касается груди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руки выпрямить – «выжать» гриф над собой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7" name="Rectangle 47"/>
          <p:cNvSpPr>
            <a:spLocks noChangeArrowheads="1"/>
          </p:cNvSpPr>
          <p:nvPr/>
        </p:nvSpPr>
        <p:spPr bwMode="auto">
          <a:xfrm>
            <a:off x="0" y="928497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упор на прямых руках, туловище и голова прямо, лечи не опускать.</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медленно на силе сгибаем руки в локтевых суставах и максимально опускаемся вниз, голова и туловище прямо фиксированы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каждом подходе (вес отягощений зависит от подготовленности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Для мышц груди используется уже известное упражнение «бабочка» со скамьи и на тренажёре №29 известное упражнение «пуловер».</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ДЛЯ   ПЛЕЧ</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№13</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8" name="Rectangle 48"/>
          <p:cNvSpPr>
            <a:spLocks noChangeArrowheads="1"/>
          </p:cNvSpPr>
          <p:nvPr/>
        </p:nvSpPr>
        <p:spPr bwMode="auto">
          <a:xfrm>
            <a:off x="0" y="986790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голова, туловище прямо и прижаты к сиденью тренажёра, руки согнуты в локтях прижаты к туловищу.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поднять локти через сторону как можно выше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счет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Тренировочное воздействие на м. дельтовидную и другие м. отводящие плеча. С подниманием лопаток при выполнении участвуют м. трапецевидной, поднимающей лопатку, ромбовидной.</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№14</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69" name="Rectangle 49"/>
          <p:cNvSpPr>
            <a:spLocks noChangeArrowheads="1"/>
          </p:cNvSpPr>
          <p:nvPr/>
        </p:nvSpPr>
        <p:spPr bwMode="auto">
          <a:xfrm>
            <a:off x="0" y="1039939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сиденью тренажёра, руки согнуты в локтях,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выпрямление рук в локтевом суставе вверх (отжимание)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12-15 раз (вес отягощений зависит от подготовленности и стадии травмы и т.п.).</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Данное упражнение можно выполнять поочерёдно и одновременно двумя руками.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№30</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(для бицепсов)</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0" name="Rectangle 50"/>
          <p:cNvSpPr>
            <a:spLocks noChangeArrowheads="1"/>
          </p:cNvSpPr>
          <p:nvPr/>
        </p:nvSpPr>
        <p:spPr bwMode="auto">
          <a:xfrm>
            <a:off x="0" y="109127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и голова прямо, опорой грудью и локтевым суставом на тренажёр прямые, хват снизу или сверху (упражнение на бицепсы).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сгибание рук в локтевых суставах подтягивая их к груди до упора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на силе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 (вес отягощений зависит от тренированности).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 32</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1" name="Rectangle 51"/>
          <p:cNvSpPr>
            <a:spLocks noChangeArrowheads="1"/>
          </p:cNvSpPr>
          <p:nvPr/>
        </p:nvSpPr>
        <p:spPr bwMode="auto">
          <a:xfrm>
            <a:off x="0" y="1150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туловище прямо, положение головы можно менять (наклоном вперёд и назад), плечи параллельно с согнутыми локтями, хват сверху.</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«выжимание» выполнить выпрямляя руки вверх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сгибая руки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Типовая нагрузка падает на разгибатели предплечья, если при выжимании опоры локти разводятся точно в стороны, что является целесообразно так – как вовлекаются все части дельтовидных мышц. Эффективность выжимания зависит и от степени установки головы, наклон вперёд стимулирует сгибание плеча и всё «жимовое» действие, наклон назад наоборот, затрудняет это движение и рекомендуется их варьировать.</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МФТ) ТРЕНАЖЁР,   УПРАЖНЕНИЕ «ТРИАДА»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2" name="Rectangle 52"/>
          <p:cNvSpPr>
            <a:spLocks noChangeArrowheads="1"/>
          </p:cNvSpPr>
          <p:nvPr/>
        </p:nvSpPr>
        <p:spPr bwMode="auto">
          <a:xfrm>
            <a:off x="0" y="1221676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туловище, голова прямо и прижаты к скамье тренажёра, руки прямые удерживая ручку троса нижнего блока.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сгибая руки в локтевых суставах подтянуть их к шее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выпрямляя руки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Второе упражнение: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поднять прямые руки перед собой вверх до упора спинки сиденья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опуская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третье: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максимально поднять плечи, руки прямые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на силе опустить в  и.п. – вдо</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(МФТ) СКРУЧИВАНИЕ   С   КОЛЕНА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3" name="Rectangle 53"/>
          <p:cNvSpPr>
            <a:spLocks noChangeArrowheads="1"/>
          </p:cNvSpPr>
          <p:nvPr/>
        </p:nvSpPr>
        <p:spPr bwMode="auto">
          <a:xfrm>
            <a:off x="0" y="128139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стойка между блоками на коленях, держась руками за петли верхних блоков.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начинается с растягиваний плечевых суставов с ротацией во время движения, раскачиваясь на коленях из стороны в сторону, стараясь опуститься на боковую часть тела максимально низко, при этом дополнительно скручивая плечевые суставы ( фото 10 а и  10б).</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Взяв рукой специальную петлю, прикреплённую к верхнему блоку, производить ротацию плечевого сустава в максимально возможных радиусах.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Внимание! при выполнении  данного упражнения возможны хруст и болезненность  в плечевом суставе (фото  9а).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Скорейший желаемый лечебный эффект достигается применением дополнительных естественных физиотерапевтических воздействий, к которым относится сауна -  терапия по правилам русской бани, массаж, природные источники, грязи, души с обязательным криотерапевтическим  воздействием в конце каждой из применяемых процедур.</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Основным результатом лечебной программы является не только снятие болевого синдрома, но, и прежде всего, полное функциональное восстановление плечевого сустава.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УПРАЖНЕНИЕ   ДЛЯ   НОГ</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№18</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4" name="Rectangle 54"/>
          <p:cNvSpPr>
            <a:spLocks noChangeArrowheads="1"/>
          </p:cNvSpPr>
          <p:nvPr/>
        </p:nvSpPr>
        <p:spPr bwMode="auto">
          <a:xfrm>
            <a:off x="0" y="1333309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лёжа на спине, ноги согнуты в коленных суставах, голени параллельно полу, голова прижата.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жим ногами вверх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сгибая ноги принять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Это одно из лучших упражнений для профилактики, коррекции таза при анатомических сколиозах при которых во время выполнений упражнения требуется преодоление субпороговой боли вмышцах сгибателях бедра. Строго симметричная работа ног с сочетанием сосбалансированными напряжениями мышц левой и правой сторон туловища прижатого к ложементу тренажёра, что создаёт условие для  выпрямления боковых изгибов позвоночного столба.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№19</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5" name="Rectangle 55"/>
          <p:cNvSpPr>
            <a:spLocks noChangeArrowheads="1"/>
          </p:cNvSpPr>
          <p:nvPr/>
        </p:nvSpPr>
        <p:spPr bwMode="auto">
          <a:xfrm>
            <a:off x="0" y="1391602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лёжа на груди, подбородок прижат, руки вытянуты вперёд держатся за поручни, таз и бёдра прижаты к скамейке, коленные чашечки опущены вниз, пятки фиксированы.</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сгибая ноги в коленных суставах назад к ягодичным мышцам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на силе разгибаем ноги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Восстановить силу мышц задней поверхности бедра с последующим растяжением этой мышцы, преодолевая некоторую болезненность во время суставной гимнастики.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№20</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6" name="Rectangle 56"/>
          <p:cNvSpPr>
            <a:spLocks noChangeArrowheads="1"/>
          </p:cNvSpPr>
          <p:nvPr/>
        </p:nvSpPr>
        <p:spPr bwMode="auto">
          <a:xfrm>
            <a:off x="0" y="1456563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таз, спина плотно прижаты к сиденью тренажёра, задняя поверхность бедра полностью на сиденье, ноги в коленях согнуты и зафиксированы в области голеностопа, голова и взгляд прямо.</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выпрямить ноги в коленях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на силе вернуться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№21</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(сведение бёдер сидя)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7" name="Rectangle 57"/>
          <p:cNvSpPr>
            <a:spLocks noChangeArrowheads="1"/>
          </p:cNvSpPr>
          <p:nvPr/>
        </p:nvSpPr>
        <p:spPr bwMode="auto">
          <a:xfrm>
            <a:off x="0" y="151552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тренажёра, ноги разведены прямые, пальцы ног натянуты на себя, пятки выдвинуты вперёд.</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сведение ног друг к другу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 силой вернуться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При сведение ног в заключительной стадии стараться дополнительно сокращать мышцы бёдер в изометрическом режиме.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№22</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(отведение бёдер сидя)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8" name="Rectangle 58"/>
          <p:cNvSpPr>
            <a:spLocks noChangeArrowheads="1"/>
          </p:cNvSpPr>
          <p:nvPr/>
        </p:nvSpPr>
        <p:spPr bwMode="auto">
          <a:xfrm>
            <a:off x="0" y="158076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сидя, туловище, голова прямо и прижаты к спинке тренажёра, ноги вместе согнуты в коленях, ступни на опоре.</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развести бёдра в стороны как можно больше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 медленное сведение ног в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 (вес отягощений зависит от подготовленности). При отведение ног необходимо дополнительное изометрическое усилие в области тазобедренного сустава.</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ТРЕНАЖЁР №23</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(отведение бедра стоя)</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79" name="Rectangle 59"/>
          <p:cNvSpPr>
            <a:spLocks noChangeArrowheads="1"/>
          </p:cNvSpPr>
          <p:nvPr/>
        </p:nvSpPr>
        <p:spPr bwMode="auto">
          <a:xfrm>
            <a:off x="0" y="1630584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И.П. – стоя на прямой ноге, опора на брюшной пресс, верхний грудной отдел приподнят, опора на вытянутые прямые руки, голова и взгляд прямо, другая нога согнута в колене зафиксирована тренажёром.</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1 –  с одновременным выпрямлением коленного сустава осуществляем отведение бедра назад прямой ногой, натянув пальцы ног на себя – выдох.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На счёт 2- медленно силой принимаем  и.п. – вдох.</a:t>
            </a:r>
            <a:endParaRPr kumimoji="0" lang="ru-RU"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Стараться опорную площадку поставить как можно ниже, чтобы растяжение мышц бёдер было максимальным.</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81" name="Rectangle 61"/>
          <p:cNvSpPr>
            <a:spLocks noChangeArrowheads="1"/>
          </p:cNvSpPr>
          <p:nvPr/>
        </p:nvSpPr>
        <p:spPr bwMode="auto">
          <a:xfrm>
            <a:off x="0" y="-166968"/>
            <a:ext cx="9144000" cy="2369880"/>
          </a:xfrm>
          <a:prstGeom prst="rect">
            <a:avLst/>
          </a:prstGeom>
          <a:noFill/>
          <a:ln w="9525">
            <a:noFill/>
            <a:miter lim="800000"/>
            <a:headEnd/>
            <a:tailEnd/>
          </a:ln>
          <a:effectLst/>
        </p:spPr>
        <p:txBody>
          <a:bodyPr vert="horz" wrap="square" lIns="91440" tIns="45720" rIns="53958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№2</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лёжа на спине руки за голову или на груди, ноги полусогнуты закреплены.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поднимание туловища – выдох. 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лёжа на спине.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поднимание прямых ног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Рисунок № 2</a:t>
            </a:r>
          </a:p>
        </p:txBody>
      </p:sp>
      <p:pic>
        <p:nvPicPr>
          <p:cNvPr id="30780" name="Picture 60" descr="mso9F230"/>
          <p:cNvPicPr>
            <a:picLocks noChangeAspect="1" noChangeArrowheads="1"/>
          </p:cNvPicPr>
          <p:nvPr/>
        </p:nvPicPr>
        <p:blipFill>
          <a:blip r:embed="rId30" cstate="print">
            <a:lum bright="-6000"/>
          </a:blip>
          <a:srcRect t="1114" r="34" b="29976"/>
          <a:stretch>
            <a:fillRect/>
          </a:stretch>
        </p:blipFill>
        <p:spPr bwMode="auto">
          <a:xfrm>
            <a:off x="0" y="2571744"/>
            <a:ext cx="5600700" cy="3886200"/>
          </a:xfrm>
          <a:prstGeom prst="rect">
            <a:avLst/>
          </a:prstGeom>
          <a:noFill/>
        </p:spPr>
      </p:pic>
      <p:sp>
        <p:nvSpPr>
          <p:cNvPr id="30782" name="Rectangle 62"/>
          <p:cNvSpPr>
            <a:spLocks noChangeArrowheads="1"/>
          </p:cNvSpPr>
          <p:nvPr/>
        </p:nvSpPr>
        <p:spPr bwMode="auto">
          <a:xfrm>
            <a:off x="0" y="434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4" name="Picture 2" descr="E:\Сканер\2010_04_01\IMG_0028.jpg"/>
          <p:cNvPicPr>
            <a:picLocks noChangeAspect="1" noChangeArrowheads="1"/>
          </p:cNvPicPr>
          <p:nvPr/>
        </p:nvPicPr>
        <p:blipFill>
          <a:blip r:embed="rId31" cstate="print"/>
          <a:srcRect t="44792" r="51413"/>
          <a:stretch>
            <a:fillRect/>
          </a:stretch>
        </p:blipFill>
        <p:spPr bwMode="auto">
          <a:xfrm>
            <a:off x="5643570" y="1357298"/>
            <a:ext cx="3500430" cy="5072098"/>
          </a:xfrm>
          <a:prstGeom prst="rect">
            <a:avLst/>
          </a:prstGeom>
          <a:noFill/>
        </p:spPr>
      </p:pic>
      <p:sp>
        <p:nvSpPr>
          <p:cNvPr id="61" name="TextBox 60"/>
          <p:cNvSpPr txBox="1"/>
          <p:nvPr/>
        </p:nvSpPr>
        <p:spPr>
          <a:xfrm>
            <a:off x="2267744" y="188640"/>
            <a:ext cx="633670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USB 3.0 PC Card Adapter\Фотографии\Scan0040.tif"/>
          <p:cNvPicPr>
            <a:picLocks noChangeAspect="1" noChangeArrowheads="1"/>
          </p:cNvPicPr>
          <p:nvPr/>
        </p:nvPicPr>
        <p:blipFill>
          <a:blip r:embed="rId3" cstate="print"/>
          <a:srcRect/>
          <a:stretch>
            <a:fillRect/>
          </a:stretch>
        </p:blipFill>
        <p:spPr bwMode="auto">
          <a:xfrm>
            <a:off x="0" y="0"/>
            <a:ext cx="9143999" cy="6642100"/>
          </a:xfrm>
          <a:prstGeom prst="rect">
            <a:avLst/>
          </a:prstGeom>
          <a:noFill/>
        </p:spPr>
      </p:pic>
      <p:pic>
        <p:nvPicPr>
          <p:cNvPr id="3" name="Picture 2" descr="F:\USB 3.0 PC Card Adapter\Фотографии\Scan0040.tif"/>
          <p:cNvPicPr>
            <a:picLocks noChangeAspect="1" noChangeArrowheads="1"/>
          </p:cNvPicPr>
          <p:nvPr/>
        </p:nvPicPr>
        <p:blipFill>
          <a:blip r:embed="rId3" cstate="print"/>
          <a:srcRect/>
          <a:stretch>
            <a:fillRect/>
          </a:stretch>
        </p:blipFill>
        <p:spPr bwMode="auto">
          <a:xfrm>
            <a:off x="1" y="0"/>
            <a:ext cx="9143999" cy="6642100"/>
          </a:xfrm>
          <a:prstGeom prst="rect">
            <a:avLst/>
          </a:prstGeom>
          <a:noFill/>
        </p:spPr>
      </p:pic>
      <p:sp>
        <p:nvSpPr>
          <p:cNvPr id="4" name="TextBox 3"/>
          <p:cNvSpPr txBox="1"/>
          <p:nvPr/>
        </p:nvSpPr>
        <p:spPr>
          <a:xfrm>
            <a:off x="827584" y="332656"/>
            <a:ext cx="7416824" cy="369332"/>
          </a:xfrm>
          <a:prstGeom prst="rect">
            <a:avLst/>
          </a:prstGeom>
          <a:noFill/>
        </p:spPr>
        <p:txBody>
          <a:bodyPr wrap="square" rtlCol="0">
            <a:spAutoFit/>
          </a:bodyPr>
          <a:lstStyle/>
          <a:p>
            <a:endParaRPr lang="ru-RU" dirty="0"/>
          </a:p>
        </p:txBody>
      </p:sp>
      <p:sp>
        <p:nvSpPr>
          <p:cNvPr id="5" name="TextBox 4"/>
          <p:cNvSpPr txBox="1"/>
          <p:nvPr/>
        </p:nvSpPr>
        <p:spPr>
          <a:xfrm>
            <a:off x="827584" y="188640"/>
            <a:ext cx="7416824" cy="369332"/>
          </a:xfrm>
          <a:prstGeom prst="rect">
            <a:avLst/>
          </a:prstGeom>
          <a:noFill/>
        </p:spPr>
        <p:txBody>
          <a:bodyPr wrap="square" rtlCol="0">
            <a:spAutoFit/>
          </a:bodyPr>
          <a:lstStyle/>
          <a:p>
            <a:endParaRPr lang="ru-RU" dirty="0"/>
          </a:p>
        </p:txBody>
      </p:sp>
      <p:pic>
        <p:nvPicPr>
          <p:cNvPr id="6" name="Picture 2" descr="F:\USB 3.0 PC Card Adapter\Фотографии\Scan0040.tif"/>
          <p:cNvPicPr>
            <a:picLocks noChangeAspect="1" noChangeArrowheads="1"/>
          </p:cNvPicPr>
          <p:nvPr/>
        </p:nvPicPr>
        <p:blipFill>
          <a:blip r:embed="rId3" cstate="print"/>
          <a:srcRect/>
          <a:stretch>
            <a:fillRect/>
          </a:stretch>
        </p:blipFill>
        <p:spPr bwMode="auto">
          <a:xfrm>
            <a:off x="0" y="1"/>
            <a:ext cx="9143999" cy="6642100"/>
          </a:xfrm>
          <a:prstGeom prst="rect">
            <a:avLst/>
          </a:prstGeom>
          <a:noFill/>
        </p:spPr>
      </p:pic>
      <p:sp>
        <p:nvSpPr>
          <p:cNvPr id="7" name="TextBox 6"/>
          <p:cNvSpPr txBox="1"/>
          <p:nvPr/>
        </p:nvSpPr>
        <p:spPr>
          <a:xfrm>
            <a:off x="683568" y="2"/>
            <a:ext cx="7632848" cy="584775"/>
          </a:xfrm>
          <a:prstGeom prst="rect">
            <a:avLst/>
          </a:prstGeom>
          <a:noFill/>
        </p:spPr>
        <p:txBody>
          <a:bodyPr wrap="square" rtlCol="0">
            <a:spAutoFit/>
          </a:bodyPr>
          <a:lstStyle/>
          <a:p>
            <a:r>
              <a:rPr lang="ru-RU" sz="2400" dirty="0" smtClean="0">
                <a:solidFill>
                  <a:srgbClr val="002060"/>
                </a:solidFill>
              </a:rPr>
              <a:t>   </a:t>
            </a:r>
            <a:r>
              <a:rPr lang="ru-RU" sz="3200" dirty="0" smtClean="0">
                <a:solidFill>
                  <a:srgbClr val="002060"/>
                </a:solidFill>
              </a:rPr>
              <a:t>УРОК  ФИЗИЧЕСКОЙ   КУЛЬТУРЫ</a:t>
            </a:r>
            <a:endParaRPr lang="ru-RU" sz="3200" dirty="0">
              <a:solidFill>
                <a:srgbClr val="002060"/>
              </a:solidFill>
            </a:endParaRPr>
          </a:p>
        </p:txBody>
      </p:sp>
      <p:sp>
        <p:nvSpPr>
          <p:cNvPr id="8" name="TextBox 7"/>
          <p:cNvSpPr txBox="1"/>
          <p:nvPr/>
        </p:nvSpPr>
        <p:spPr>
          <a:xfrm>
            <a:off x="1043608" y="2060848"/>
            <a:ext cx="7128792" cy="1569660"/>
          </a:xfrm>
          <a:prstGeom prst="rect">
            <a:avLst/>
          </a:prstGeom>
          <a:noFill/>
        </p:spPr>
        <p:txBody>
          <a:bodyPr wrap="square" rtlCol="0">
            <a:spAutoFit/>
          </a:bodyPr>
          <a:lstStyle/>
          <a:p>
            <a:r>
              <a:rPr lang="ru-RU" sz="3200" dirty="0" smtClean="0">
                <a:solidFill>
                  <a:srgbClr val="C00000"/>
                </a:solidFill>
              </a:rPr>
              <a:t>В РАМКАХ   НОВОГО   СТАНДАРТА:</a:t>
            </a:r>
          </a:p>
          <a:p>
            <a:r>
              <a:rPr lang="ru-RU" sz="3200" dirty="0" smtClean="0">
                <a:solidFill>
                  <a:srgbClr val="00B050"/>
                </a:solidFill>
              </a:rPr>
              <a:t>«Развитие  двигательных  качеств  и</a:t>
            </a:r>
          </a:p>
          <a:p>
            <a:r>
              <a:rPr lang="ru-RU" sz="3200" dirty="0" smtClean="0">
                <a:solidFill>
                  <a:srgbClr val="00B050"/>
                </a:solidFill>
              </a:rPr>
              <a:t>физического  здоровья»</a:t>
            </a:r>
            <a:endParaRPr lang="ru-RU" sz="3200" dirty="0">
              <a:solidFill>
                <a:srgbClr val="00B050"/>
              </a:solidFill>
            </a:endParaRPr>
          </a:p>
        </p:txBody>
      </p:sp>
      <p:sp>
        <p:nvSpPr>
          <p:cNvPr id="9" name="TextBox 8"/>
          <p:cNvSpPr txBox="1"/>
          <p:nvPr/>
        </p:nvSpPr>
        <p:spPr>
          <a:xfrm>
            <a:off x="3419872" y="5013176"/>
            <a:ext cx="2448272" cy="954107"/>
          </a:xfrm>
          <a:prstGeom prst="rect">
            <a:avLst/>
          </a:prstGeom>
          <a:noFill/>
        </p:spPr>
        <p:txBody>
          <a:bodyPr wrap="square" rtlCol="0">
            <a:spAutoFit/>
          </a:bodyPr>
          <a:lstStyle/>
          <a:p>
            <a:r>
              <a:rPr lang="ru-RU" sz="3200" dirty="0" smtClean="0">
                <a:solidFill>
                  <a:srgbClr val="7030A0"/>
                </a:solidFill>
              </a:rPr>
              <a:t>2009 – 2010</a:t>
            </a:r>
          </a:p>
          <a:p>
            <a:r>
              <a:rPr lang="ru-RU" sz="2400" dirty="0" smtClean="0">
                <a:solidFill>
                  <a:srgbClr val="7030A0"/>
                </a:solidFill>
              </a:rPr>
              <a:t>УЧЕБНЫЙ ГОД</a:t>
            </a:r>
            <a:endParaRPr lang="ru-RU" sz="2400" dirty="0">
              <a:solidFill>
                <a:srgbClr val="7030A0"/>
              </a:solidFill>
            </a:endParaRPr>
          </a:p>
        </p:txBody>
      </p:sp>
      <p:sp>
        <p:nvSpPr>
          <p:cNvPr id="10" name="TextBox 9"/>
          <p:cNvSpPr txBox="1"/>
          <p:nvPr/>
        </p:nvSpPr>
        <p:spPr>
          <a:xfrm>
            <a:off x="1043608" y="908720"/>
            <a:ext cx="698477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0" y="434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1749" name="Rectangle 5"/>
          <p:cNvSpPr>
            <a:spLocks noChangeArrowheads="1"/>
          </p:cNvSpPr>
          <p:nvPr/>
        </p:nvSpPr>
        <p:spPr bwMode="auto">
          <a:xfrm>
            <a:off x="0" y="-150654"/>
            <a:ext cx="9144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№4</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Рисунок № 3</a:t>
            </a:r>
          </a:p>
        </p:txBody>
      </p:sp>
      <p:pic>
        <p:nvPicPr>
          <p:cNvPr id="31748" name="Picture 4" descr="msoFD882"/>
          <p:cNvPicPr>
            <a:picLocks noChangeAspect="1" noChangeArrowheads="1"/>
          </p:cNvPicPr>
          <p:nvPr/>
        </p:nvPicPr>
        <p:blipFill>
          <a:blip r:embed="rId3" cstate="print">
            <a:lum bright="-12000"/>
          </a:blip>
          <a:srcRect/>
          <a:stretch>
            <a:fillRect/>
          </a:stretch>
        </p:blipFill>
        <p:spPr bwMode="auto">
          <a:xfrm>
            <a:off x="357158" y="928670"/>
            <a:ext cx="5495925" cy="3733800"/>
          </a:xfrm>
          <a:prstGeom prst="rect">
            <a:avLst/>
          </a:prstGeom>
          <a:noFill/>
        </p:spPr>
      </p:pic>
      <p:sp>
        <p:nvSpPr>
          <p:cNvPr id="31750" name="Rectangle 6"/>
          <p:cNvSpPr>
            <a:spLocks noChangeArrowheads="1"/>
          </p:cNvSpPr>
          <p:nvPr/>
        </p:nvSpPr>
        <p:spPr bwMode="auto">
          <a:xfrm>
            <a:off x="214282" y="4686281"/>
            <a:ext cx="8786874"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лёжа на спине ноги зафиксированы в коленном суставе, ладони на затылке, локти в стороны лопатками касаемся скамьи.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свести локти приподнять голову, а лопатки приподнять от скамьи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 2 и.п.-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Выше указанные упражнения можно выполнять ежедневно они являются подготовительной частью, перед основной тренажёрной тренировки.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3275856" y="260648"/>
            <a:ext cx="561662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293265"/>
            <a:ext cx="7143768"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Рисунок № 4</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ОСНОВНАЯ    ЧАСТЬ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УПРАЖНЕНИЕ   ДЛЯ   МЫШЦ   СПИНЫ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№5</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(тягового типа, локального действия)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673" name="Picture 1" descr="mso24118"/>
          <p:cNvPicPr>
            <a:picLocks noChangeAspect="1" noChangeArrowheads="1"/>
          </p:cNvPicPr>
          <p:nvPr/>
        </p:nvPicPr>
        <p:blipFill>
          <a:blip r:embed="rId3" cstate="print">
            <a:lum bright="-6000"/>
          </a:blip>
          <a:srcRect/>
          <a:stretch>
            <a:fillRect/>
          </a:stretch>
        </p:blipFill>
        <p:spPr bwMode="auto">
          <a:xfrm>
            <a:off x="4000496" y="500042"/>
            <a:ext cx="4572031" cy="4164168"/>
          </a:xfrm>
          <a:prstGeom prst="rect">
            <a:avLst/>
          </a:prstGeom>
          <a:noFill/>
        </p:spPr>
      </p:pic>
      <p:sp>
        <p:nvSpPr>
          <p:cNvPr id="28675" name="Rectangle 3"/>
          <p:cNvSpPr>
            <a:spLocks noChangeArrowheads="1"/>
          </p:cNvSpPr>
          <p:nvPr/>
        </p:nvSpPr>
        <p:spPr bwMode="auto">
          <a:xfrm>
            <a:off x="0" y="4772601"/>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сед, голова и взгляд прямо, бёдра зафиксированы, руки вытянуты в верх удерживая тренажёрную перекладину  (вес отягощений зависит от подготовленности  минимальное число раз 12, максимальное число раз 15 в одном подходе).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потянуть перекладину до уровня груди, голова назад, взгляд в верх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выпрямить руки в верх, голова и взгляд вниз, плечи назад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3 – потянуть перекладину за голову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4 – медленно выпрямить руки в верх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Каждое упражнение тяга на грудь и за голову выполнить 12 – 15 раз в одном подходе. Это базовое упражнение, можно варьировать: изменение способа захвата; изменение ширины хвата; сгибание – выпрямление рук; смещение тяги в переднее – заднем направлении; асимметричная работа. Здесь в основном заняты сгибатели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предплечья и разгибатели плеча.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descr="E:\Сканер\2010_04_01\IMG_0025.jpg"/>
          <p:cNvPicPr>
            <a:picLocks noChangeAspect="1" noChangeArrowheads="1"/>
          </p:cNvPicPr>
          <p:nvPr/>
        </p:nvPicPr>
        <p:blipFill>
          <a:blip r:embed="rId4" cstate="print"/>
          <a:srcRect r="33846" b="56250"/>
          <a:stretch>
            <a:fillRect/>
          </a:stretch>
        </p:blipFill>
        <p:spPr bwMode="auto">
          <a:xfrm>
            <a:off x="0" y="1357298"/>
            <a:ext cx="3646639" cy="3429024"/>
          </a:xfrm>
          <a:prstGeom prst="rect">
            <a:avLst/>
          </a:prstGeom>
          <a:noFill/>
        </p:spPr>
      </p:pic>
      <p:sp>
        <p:nvSpPr>
          <p:cNvPr id="6" name="TextBox 5"/>
          <p:cNvSpPr txBox="1"/>
          <p:nvPr/>
        </p:nvSpPr>
        <p:spPr>
          <a:xfrm>
            <a:off x="4644008" y="0"/>
            <a:ext cx="449999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40454"/>
            <a:ext cx="9144000"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№6</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(тяговый, узколокального действия)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Рисунок № 5</a:t>
            </a:r>
          </a:p>
        </p:txBody>
      </p:sp>
      <p:pic>
        <p:nvPicPr>
          <p:cNvPr id="32769" name="Picture 1" descr="mso25BD7"/>
          <p:cNvPicPr>
            <a:picLocks noChangeAspect="1" noChangeArrowheads="1"/>
          </p:cNvPicPr>
          <p:nvPr/>
        </p:nvPicPr>
        <p:blipFill>
          <a:blip r:embed="rId3" cstate="print">
            <a:lum bright="-6000"/>
          </a:blip>
          <a:srcRect t="1805" r="-1100"/>
          <a:stretch>
            <a:fillRect/>
          </a:stretch>
        </p:blipFill>
        <p:spPr bwMode="auto">
          <a:xfrm>
            <a:off x="5929290" y="500042"/>
            <a:ext cx="3214710" cy="4286280"/>
          </a:xfrm>
          <a:prstGeom prst="rect">
            <a:avLst/>
          </a:prstGeom>
          <a:noFill/>
        </p:spPr>
      </p:pic>
      <p:sp>
        <p:nvSpPr>
          <p:cNvPr id="32771" name="Rectangle 3"/>
          <p:cNvSpPr>
            <a:spLocks noChangeArrowheads="1"/>
          </p:cNvSpPr>
          <p:nvPr/>
        </p:nvSpPr>
        <p:spPr bwMode="auto">
          <a:xfrm>
            <a:off x="0" y="4739803"/>
            <a:ext cx="9144000"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Одно из лучших подводящих упражнений к базовым упражнениям для мышц спины «Мотоцикл», тяговый, узколокальный. И.П. – сидя, с наклоном  головы вперёд, взгляд вниз и опорой грудью (прижаться) к спинке сиденья.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сгибание рук в горизонтальной плоскости, мышцы живота и верхний - грудной отдел прижаты к спинке сиденья, спина  и голова прямо, лопатки соединены, локти прижаты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Тренирующий эффект упражнения может быть изменён путём варьирования положения локтей во время сгибание рук на счёт раз. Чем больше локти разведены в стороны, тем больше разгибание плеча при подтягивании сменяется его отведением назад по горизонтали с дополнительной активизацией задних пучков дельтовидной мышцы, широчайшей и других мышц спины. А фиксация плечевого пояса на ложементе во время выполнения на счёт раз позволяет выключать из работы мышцы туловища.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descr="E:\Сканер\2010_04_01\IMG_0031.jpg"/>
          <p:cNvPicPr>
            <a:picLocks noChangeAspect="1" noChangeArrowheads="1"/>
          </p:cNvPicPr>
          <p:nvPr/>
        </p:nvPicPr>
        <p:blipFill>
          <a:blip r:embed="rId4" cstate="print"/>
          <a:srcRect t="69792" r="5048"/>
          <a:stretch>
            <a:fillRect/>
          </a:stretch>
        </p:blipFill>
        <p:spPr bwMode="auto">
          <a:xfrm>
            <a:off x="0" y="1285860"/>
            <a:ext cx="6000760" cy="3357586"/>
          </a:xfrm>
          <a:prstGeom prst="rect">
            <a:avLst/>
          </a:prstGeom>
          <a:noFill/>
        </p:spPr>
      </p:pic>
      <p:sp>
        <p:nvSpPr>
          <p:cNvPr id="6" name="TextBox 5"/>
          <p:cNvSpPr txBox="1"/>
          <p:nvPr/>
        </p:nvSpPr>
        <p:spPr>
          <a:xfrm>
            <a:off x="1475656" y="188640"/>
            <a:ext cx="504056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Rectangle 8"/>
          <p:cNvSpPr>
            <a:spLocks noChangeArrowheads="1"/>
          </p:cNvSpPr>
          <p:nvPr/>
        </p:nvSpPr>
        <p:spPr bwMode="auto">
          <a:xfrm>
            <a:off x="0" y="-8907"/>
            <a:ext cx="91440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№7</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Тяговый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Рисунок № 6</a:t>
            </a:r>
          </a:p>
        </p:txBody>
      </p:sp>
      <p:pic>
        <p:nvPicPr>
          <p:cNvPr id="33799" name="Picture 7"/>
          <p:cNvPicPr>
            <a:picLocks noChangeAspect="1" noChangeArrowheads="1"/>
          </p:cNvPicPr>
          <p:nvPr/>
        </p:nvPicPr>
        <p:blipFill>
          <a:blip r:embed="rId3" cstate="print"/>
          <a:srcRect/>
          <a:stretch>
            <a:fillRect/>
          </a:stretch>
        </p:blipFill>
        <p:spPr bwMode="auto">
          <a:xfrm>
            <a:off x="4138890" y="571480"/>
            <a:ext cx="5005110" cy="4233857"/>
          </a:xfrm>
          <a:prstGeom prst="rect">
            <a:avLst/>
          </a:prstGeom>
          <a:noFill/>
        </p:spPr>
      </p:pic>
      <p:sp>
        <p:nvSpPr>
          <p:cNvPr id="33801" name="Rectangle 9"/>
          <p:cNvSpPr>
            <a:spLocks noChangeArrowheads="1"/>
          </p:cNvSpPr>
          <p:nvPr/>
        </p:nvSpPr>
        <p:spPr bwMode="auto">
          <a:xfrm>
            <a:off x="0" y="4758244"/>
            <a:ext cx="885828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сед с максимально наклоном вперёд и вытянутыми руками   вверх, ноги приподняты до верхней опоры для ног, голова опущена вниз.</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сгибая руки в локтевых суставах и одновременно активное разгибание в тазобедренных суставах, прямой спиной слегка прогибаясь назад в поясничном отделе, локти прижаты и слегка отведены назад, голова прямо на одной линии с туловищем, взгляд прямо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Данное упражнение имеет вид тяги за рукоять – треугольник с возможным глубоким наклоном туловища назад, мышцы туловища работают в преодолевающем режиме, а при реверсе – уступающем</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descr="E:\Сканер\2010_04_01\IMG_0027.jpg"/>
          <p:cNvPicPr>
            <a:picLocks noChangeAspect="1" noChangeArrowheads="1"/>
          </p:cNvPicPr>
          <p:nvPr/>
        </p:nvPicPr>
        <p:blipFill>
          <a:blip r:embed="rId4" cstate="print"/>
          <a:srcRect l="6899" t="38542" b="40625"/>
          <a:stretch>
            <a:fillRect/>
          </a:stretch>
        </p:blipFill>
        <p:spPr bwMode="auto">
          <a:xfrm>
            <a:off x="0" y="2571744"/>
            <a:ext cx="4783629" cy="2143140"/>
          </a:xfrm>
          <a:prstGeom prst="rect">
            <a:avLst/>
          </a:prstGeom>
          <a:noFill/>
        </p:spPr>
      </p:pic>
      <p:sp>
        <p:nvSpPr>
          <p:cNvPr id="6" name="TextBox 5"/>
          <p:cNvSpPr txBox="1"/>
          <p:nvPr/>
        </p:nvSpPr>
        <p:spPr>
          <a:xfrm>
            <a:off x="1619672" y="188640"/>
            <a:ext cx="561662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Rectangle 8"/>
          <p:cNvSpPr>
            <a:spLocks noChangeArrowheads="1"/>
          </p:cNvSpPr>
          <p:nvPr/>
        </p:nvSpPr>
        <p:spPr bwMode="auto">
          <a:xfrm>
            <a:off x="0" y="98250"/>
            <a:ext cx="91440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№8</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Рисунок №  7</a:t>
            </a:r>
          </a:p>
        </p:txBody>
      </p:sp>
      <p:pic>
        <p:nvPicPr>
          <p:cNvPr id="34823" name="Picture 7" descr="mso239EF"/>
          <p:cNvPicPr>
            <a:picLocks noChangeAspect="1" noChangeArrowheads="1"/>
          </p:cNvPicPr>
          <p:nvPr/>
        </p:nvPicPr>
        <p:blipFill>
          <a:blip r:embed="rId3" cstate="print">
            <a:lum bright="-12000"/>
          </a:blip>
          <a:srcRect/>
          <a:stretch>
            <a:fillRect/>
          </a:stretch>
        </p:blipFill>
        <p:spPr bwMode="auto">
          <a:xfrm>
            <a:off x="5143504" y="928670"/>
            <a:ext cx="3705225" cy="5514975"/>
          </a:xfrm>
          <a:prstGeom prst="rect">
            <a:avLst/>
          </a:prstGeom>
          <a:noFill/>
        </p:spPr>
      </p:pic>
      <p:sp>
        <p:nvSpPr>
          <p:cNvPr id="34825" name="Rectangle 9"/>
          <p:cNvSpPr>
            <a:spLocks noChangeArrowheads="1"/>
          </p:cNvSpPr>
          <p:nvPr/>
        </p:nvSpPr>
        <p:spPr bwMode="auto">
          <a:xfrm>
            <a:off x="0" y="3365997"/>
            <a:ext cx="5000628"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сед, мышцы живота прижаты к спинке сиденья, верхний грудной отдел и голова опущены вниз к верхней опоре тренажёра, макушкой головы касаясь предплечий  согнутых рук в локтевых суставах, наружной стороной плеч опираясь на валики тренажёра.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разгибая плечи в стороны – соединяя лопатки, локти в согнутом положении, голова и туловище прямо, небольшой прогиб в поясничном отделе , локти  строго в горизонтальном положении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Это смешанное действие – разгибание и отведение плеча, вместе с этим выполняется активное действие с приведением лопаток к позвоночнику. Здесь работают м.м. – задние пучки дельты, средние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трапецевидной</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 широчайшая, большая круглая м. Данное упражнение предназначено для тренировки дорсальных м. плеча движением типа отведения плеча назад</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1619672" y="188640"/>
            <a:ext cx="640871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60837"/>
            <a:ext cx="9144000"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№9</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Локального действия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(имеет относительно узкую геометрию заданных движений)</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Рисунок № 8</a:t>
            </a:r>
          </a:p>
        </p:txBody>
      </p:sp>
      <p:pic>
        <p:nvPicPr>
          <p:cNvPr id="35841" name="Picture 1" descr="mso1E67D"/>
          <p:cNvPicPr>
            <a:picLocks noChangeAspect="1" noChangeArrowheads="1"/>
          </p:cNvPicPr>
          <p:nvPr/>
        </p:nvPicPr>
        <p:blipFill>
          <a:blip r:embed="rId3" cstate="print">
            <a:lum bright="-18000"/>
          </a:blip>
          <a:srcRect t="1831" r="412"/>
          <a:stretch>
            <a:fillRect/>
          </a:stretch>
        </p:blipFill>
        <p:spPr bwMode="auto">
          <a:xfrm>
            <a:off x="5286380" y="928670"/>
            <a:ext cx="3676650" cy="5419725"/>
          </a:xfrm>
          <a:prstGeom prst="rect">
            <a:avLst/>
          </a:prstGeom>
          <a:noFill/>
        </p:spPr>
      </p:pic>
      <p:sp>
        <p:nvSpPr>
          <p:cNvPr id="35843" name="Rectangle 3"/>
          <p:cNvSpPr>
            <a:spLocks noChangeArrowheads="1"/>
          </p:cNvSpPr>
          <p:nvPr/>
        </p:nvSpPr>
        <p:spPr bwMode="auto">
          <a:xfrm>
            <a:off x="0" y="3344594"/>
            <a:ext cx="528638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на тренажёрной скамейке, спина опирается о ложемент, имеющий валик, заставляющий прогибаться и формируя тем самым лордоз в грудной области позвоночника, руки вверх широким хватом сверху, ноги опираются на подвижные подножки, которые снимают или увеличивают баланс отягощений (чем слабее опора ногами, тем больше нагрузка на руки).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выполнить тягу руками – подтягивание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Руки работают традиционно в положение  «вверх», в широком хвате, с включением сгибателей предплечья и разгибателей плеча ( верхний сектор движения). Существенный механический эффект, сопровождающий выполнение подтягивания, - растяжение позвоночника, которое выражено тем сильнее, чем больший вес на тяге, и чем полнее выпрямлены ноги на опоре в начале цикла подтягивания.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611560" y="188640"/>
            <a:ext cx="684076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545204"/>
            <a:ext cx="6500826"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№33</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Локального действия</a:t>
            </a:r>
          </a:p>
          <a:p>
            <a:pPr marL="0" marR="0" lvl="0" indent="0" algn="ctr" defTabSz="914400" rtl="0" eaLnBrk="0" fontAlgn="base" latinLnBrk="0" hangingPunct="0">
              <a:lnSpc>
                <a:spcPct val="100000"/>
              </a:lnSpc>
              <a:spcBef>
                <a:spcPct val="0"/>
              </a:spcBef>
              <a:spcAft>
                <a:spcPct val="0"/>
              </a:spcAft>
              <a:buClrTx/>
              <a:buSzTx/>
              <a:buFontTx/>
              <a:buNone/>
              <a:tabLst/>
            </a:pPr>
            <a:endParaRPr lang="ru-RU" sz="1400" dirty="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Рисунок № 9</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6865" name="Picture 1" descr="msoEADD1"/>
          <p:cNvPicPr>
            <a:picLocks noChangeAspect="1" noChangeArrowheads="1"/>
          </p:cNvPicPr>
          <p:nvPr/>
        </p:nvPicPr>
        <p:blipFill>
          <a:blip r:embed="rId3" cstate="print">
            <a:lum bright="-6000"/>
          </a:blip>
          <a:srcRect/>
          <a:stretch>
            <a:fillRect/>
          </a:stretch>
        </p:blipFill>
        <p:spPr bwMode="auto">
          <a:xfrm>
            <a:off x="142844" y="1357298"/>
            <a:ext cx="3705225" cy="5600700"/>
          </a:xfrm>
          <a:prstGeom prst="rect">
            <a:avLst/>
          </a:prstGeom>
          <a:noFill/>
        </p:spPr>
      </p:pic>
      <p:sp>
        <p:nvSpPr>
          <p:cNvPr id="36867" name="Rectangle 3"/>
          <p:cNvSpPr>
            <a:spLocks noChangeArrowheads="1"/>
          </p:cNvSpPr>
          <p:nvPr/>
        </p:nvSpPr>
        <p:spPr bwMode="auto">
          <a:xfrm>
            <a:off x="3857620" y="5221462"/>
            <a:ext cx="4857784"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Предназначен для тренировки подтягивания с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воздействием</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 сгибатели предплечья и разгибатели плеча.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Рычаговая</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система тренажёра заставляет занимающегося работать в строго определённой, сагиттальной плоскости, но при этом каждая рука может действовать автономно – одновременно с другой, последовательно и т.д.</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6" name="Picture 2" descr="E:\Сканер\2010_04_01\IMG_0030.jpg"/>
          <p:cNvPicPr>
            <a:picLocks noChangeAspect="1" noChangeArrowheads="1"/>
          </p:cNvPicPr>
          <p:nvPr/>
        </p:nvPicPr>
        <p:blipFill>
          <a:blip r:embed="rId4" cstate="print"/>
          <a:srcRect l="65243" t="41666"/>
          <a:stretch>
            <a:fillRect/>
          </a:stretch>
        </p:blipFill>
        <p:spPr bwMode="auto">
          <a:xfrm>
            <a:off x="5929322" y="214290"/>
            <a:ext cx="3214678" cy="5072074"/>
          </a:xfrm>
          <a:prstGeom prst="rect">
            <a:avLst/>
          </a:prstGeom>
          <a:noFill/>
        </p:spPr>
      </p:pic>
      <p:sp>
        <p:nvSpPr>
          <p:cNvPr id="6" name="TextBox 5"/>
          <p:cNvSpPr txBox="1"/>
          <p:nvPr/>
        </p:nvSpPr>
        <p:spPr>
          <a:xfrm>
            <a:off x="395536" y="0"/>
            <a:ext cx="568863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msoC709D"/>
          <p:cNvPicPr>
            <a:picLocks noChangeAspect="1" noChangeArrowheads="1"/>
          </p:cNvPicPr>
          <p:nvPr/>
        </p:nvPicPr>
        <p:blipFill>
          <a:blip r:embed="rId3" cstate="print">
            <a:lum bright="-12000"/>
          </a:blip>
          <a:srcRect/>
          <a:stretch>
            <a:fillRect/>
          </a:stretch>
        </p:blipFill>
        <p:spPr bwMode="auto">
          <a:xfrm>
            <a:off x="1" y="785794"/>
            <a:ext cx="5357817" cy="4176731"/>
          </a:xfrm>
          <a:prstGeom prst="rect">
            <a:avLst/>
          </a:prstGeom>
          <a:noFill/>
        </p:spPr>
      </p:pic>
      <p:sp>
        <p:nvSpPr>
          <p:cNvPr id="37891" name="Rectangle 3"/>
          <p:cNvSpPr>
            <a:spLocks noChangeArrowheads="1"/>
          </p:cNvSpPr>
          <p:nvPr/>
        </p:nvSpPr>
        <p:spPr bwMode="auto">
          <a:xfrm>
            <a:off x="0" y="4921370"/>
            <a:ext cx="914400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Диагонально – тяговый, многофункциональный, с широкой геометрией возможных движений, представляющих собой комплекс тяговых устройств для тренировки практически любых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мышечносуставных</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зон. Соответственно этому для данных тренажёров существуют множество базовых упражнений, которые определяют функциональную ориентацию в зависимости от избранного исходного положения и рабочего движения.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 маловажное значение имеет растягивающее, «разрабатывающее» воздействие на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связочносуставной</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аппарат рук и плечевого пояса, и позвоночника, в том числе при его боковых изгибах, что весьма важно как для профилактики, так и для корригирующих воздействий при сколиозах.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Свободная тросовая конструкция тренажёров позволяет гибко изменять направление тяги, при расположении лицом или спиной к тяге в положениях стоя, сидя, лёжа на спине, животе возможно применение широкого круга тяговых упражнений, включающих в работу не только руки (сгибание и разгибание предплечья и плеча), но также туловище и ног.</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214282" y="0"/>
            <a:ext cx="9974293" cy="1384995"/>
          </a:xfrm>
          <a:prstGeom prst="rect">
            <a:avLst/>
          </a:prstGeom>
        </p:spPr>
        <p:txBody>
          <a:bodyPr wrap="square">
            <a:spAutoFit/>
          </a:bodyPr>
          <a:lstStyle/>
          <a:p>
            <a:pPr lvl="0" algn="ctr" fontAlgn="base">
              <a:spcBef>
                <a:spcPct val="0"/>
              </a:spcBef>
              <a:spcAft>
                <a:spcPct val="0"/>
              </a:spcAft>
            </a:pPr>
            <a:endParaRPr lang="ru-RU" sz="1400" b="1" dirty="0" smtClean="0">
              <a:solidFill>
                <a:prstClr val="black"/>
              </a:solidFill>
              <a:latin typeface="Arial" pitchFamily="34" charset="0"/>
              <a:ea typeface="Times New Roman" pitchFamily="18" charset="0"/>
              <a:cs typeface="Arial" pitchFamily="34" charset="0"/>
            </a:endParaRPr>
          </a:p>
          <a:p>
            <a:pPr lvl="0" algn="ctr" fontAlgn="base">
              <a:spcBef>
                <a:spcPct val="0"/>
              </a:spcBef>
              <a:spcAft>
                <a:spcPct val="0"/>
              </a:spcAft>
            </a:pPr>
            <a:endParaRPr lang="ru-RU" sz="1400" b="1" dirty="0" smtClean="0">
              <a:solidFill>
                <a:prstClr val="black"/>
              </a:solidFill>
              <a:latin typeface="Arial" pitchFamily="34" charset="0"/>
              <a:ea typeface="Times New Roman" pitchFamily="18" charset="0"/>
              <a:cs typeface="Arial" pitchFamily="34" charset="0"/>
            </a:endParaRPr>
          </a:p>
          <a:p>
            <a:pPr lvl="0" algn="ctr" fontAlgn="base">
              <a:spcBef>
                <a:spcPct val="0"/>
              </a:spcBef>
              <a:spcAft>
                <a:spcPct val="0"/>
              </a:spcAft>
            </a:pPr>
            <a:endParaRPr lang="ru-RU" sz="1400" b="1" dirty="0" smtClean="0">
              <a:solidFill>
                <a:prstClr val="black"/>
              </a:solidFill>
              <a:latin typeface="Arial" pitchFamily="34" charset="0"/>
              <a:ea typeface="Times New Roman" pitchFamily="18" charset="0"/>
              <a:cs typeface="Arial" pitchFamily="34" charset="0"/>
            </a:endParaRPr>
          </a:p>
          <a:p>
            <a:pPr lvl="0" algn="ctr" fontAlgn="base">
              <a:spcBef>
                <a:spcPct val="0"/>
              </a:spcBef>
              <a:spcAft>
                <a:spcPct val="0"/>
              </a:spcAft>
            </a:pPr>
            <a:r>
              <a:rPr lang="ru-RU" sz="1400" b="1" dirty="0" smtClean="0">
                <a:solidFill>
                  <a:prstClr val="black"/>
                </a:solidFill>
                <a:latin typeface="Arial" pitchFamily="34" charset="0"/>
                <a:ea typeface="Times New Roman" pitchFamily="18" charset="0"/>
                <a:cs typeface="Arial" pitchFamily="34" charset="0"/>
              </a:rPr>
              <a:t>                                                      ТРЕНАЖЁРЫ  (МФТ)   </a:t>
            </a:r>
            <a:endParaRPr lang="ru-RU" sz="900" dirty="0" smtClean="0">
              <a:solidFill>
                <a:prstClr val="black"/>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prstClr val="black"/>
                </a:solidFill>
                <a:latin typeface="Arial" pitchFamily="34" charset="0"/>
                <a:ea typeface="Times New Roman" pitchFamily="18" charset="0"/>
                <a:cs typeface="Arial" pitchFamily="34" charset="0"/>
              </a:rPr>
              <a:t>                                                                                          (много - функциональный тренажёр )</a:t>
            </a:r>
            <a:endParaRPr lang="ru-RU" sz="900" dirty="0" smtClean="0">
              <a:solidFill>
                <a:prstClr val="black"/>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prstClr val="black"/>
                </a:solidFill>
                <a:latin typeface="Arial" pitchFamily="34" charset="0"/>
                <a:ea typeface="Times New Roman" pitchFamily="18" charset="0"/>
                <a:cs typeface="Arial" pitchFamily="34" charset="0"/>
              </a:rPr>
              <a:t>                                                         рисунок №  10</a:t>
            </a:r>
            <a:endParaRPr lang="ru-RU" dirty="0" smtClean="0">
              <a:solidFill>
                <a:prstClr val="black"/>
              </a:solidFill>
              <a:latin typeface="Arial" pitchFamily="34" charset="0"/>
              <a:cs typeface="Arial" pitchFamily="34" charset="0"/>
            </a:endParaRPr>
          </a:p>
        </p:txBody>
      </p:sp>
      <p:sp>
        <p:nvSpPr>
          <p:cNvPr id="6" name="TextBox 5"/>
          <p:cNvSpPr txBox="1"/>
          <p:nvPr/>
        </p:nvSpPr>
        <p:spPr>
          <a:xfrm>
            <a:off x="395536" y="188640"/>
            <a:ext cx="590465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215862"/>
            <a:ext cx="9001156"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УПРАЖНЕНИЯ   ДЛЯ   МЫШЦ   ГРУДИ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№10</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(узколокального действия)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Рисунок № 11</a:t>
            </a:r>
          </a:p>
        </p:txBody>
      </p:sp>
      <p:pic>
        <p:nvPicPr>
          <p:cNvPr id="38913" name="Picture 1" descr="mso69FFB"/>
          <p:cNvPicPr>
            <a:picLocks noChangeAspect="1" noChangeArrowheads="1"/>
          </p:cNvPicPr>
          <p:nvPr/>
        </p:nvPicPr>
        <p:blipFill>
          <a:blip r:embed="rId3" cstate="print">
            <a:lum bright="-12000"/>
          </a:blip>
          <a:srcRect t="7729" r="-128" b="12654"/>
          <a:stretch>
            <a:fillRect/>
          </a:stretch>
        </p:blipFill>
        <p:spPr bwMode="auto">
          <a:xfrm>
            <a:off x="3200400" y="785794"/>
            <a:ext cx="5943600" cy="4467225"/>
          </a:xfrm>
          <a:prstGeom prst="rect">
            <a:avLst/>
          </a:prstGeom>
          <a:noFill/>
        </p:spPr>
      </p:pic>
      <p:sp>
        <p:nvSpPr>
          <p:cNvPr id="38915" name="Rectangle 3"/>
          <p:cNvSpPr>
            <a:spLocks noChangeArrowheads="1"/>
          </p:cNvSpPr>
          <p:nvPr/>
        </p:nvSpPr>
        <p:spPr bwMode="auto">
          <a:xfrm rot="10800000" flipV="1">
            <a:off x="0" y="5008308"/>
            <a:ext cx="9144000"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«Жим от груди сидя» - одно из лучших подготовительных упражнений для получения навыка отжимания от пола или штанги лёжа.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сиденья, руки горизонтально согнуты в локтях, широкий хват сверху.</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разгибая локти в начале основного рабочего движения занимающийся держит опоры расширенным хватом, а затем, по ходу выжимания сближает кисти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 2 медленно принять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(отягощение зависит от подготовленности).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0" name="Picture 2" descr="E:\Сканер\2010_04_01\IMG_0031.jpg"/>
          <p:cNvPicPr>
            <a:picLocks noChangeAspect="1" noChangeArrowheads="1"/>
          </p:cNvPicPr>
          <p:nvPr/>
        </p:nvPicPr>
        <p:blipFill>
          <a:blip r:embed="rId4" cstate="print"/>
          <a:srcRect r="50000" b="71875"/>
          <a:stretch>
            <a:fillRect/>
          </a:stretch>
        </p:blipFill>
        <p:spPr bwMode="auto">
          <a:xfrm>
            <a:off x="0" y="1428736"/>
            <a:ext cx="3286116" cy="3143272"/>
          </a:xfrm>
          <a:prstGeom prst="rect">
            <a:avLst/>
          </a:prstGeom>
          <a:noFill/>
        </p:spPr>
      </p:pic>
      <p:sp>
        <p:nvSpPr>
          <p:cNvPr id="6" name="TextBox 5"/>
          <p:cNvSpPr txBox="1"/>
          <p:nvPr/>
        </p:nvSpPr>
        <p:spPr>
          <a:xfrm>
            <a:off x="3635896" y="260648"/>
            <a:ext cx="540060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10865"/>
            <a:ext cx="9001156"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№11</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(тяговый, локального действия)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Рисунок № 12</a:t>
            </a:r>
          </a:p>
        </p:txBody>
      </p:sp>
      <p:pic>
        <p:nvPicPr>
          <p:cNvPr id="39937" name="Picture 1" descr="msoC26A9"/>
          <p:cNvPicPr>
            <a:picLocks noChangeAspect="1" noChangeArrowheads="1"/>
          </p:cNvPicPr>
          <p:nvPr/>
        </p:nvPicPr>
        <p:blipFill>
          <a:blip r:embed="rId3" cstate="print">
            <a:lum bright="-6000"/>
          </a:blip>
          <a:srcRect t="1129" r="6256" b="3738"/>
          <a:stretch>
            <a:fillRect/>
          </a:stretch>
        </p:blipFill>
        <p:spPr bwMode="auto">
          <a:xfrm>
            <a:off x="5286380" y="1000108"/>
            <a:ext cx="3543300" cy="5476875"/>
          </a:xfrm>
          <a:prstGeom prst="rect">
            <a:avLst/>
          </a:prstGeom>
          <a:noFill/>
        </p:spPr>
      </p:pic>
      <p:sp>
        <p:nvSpPr>
          <p:cNvPr id="39939" name="Rectangle 3"/>
          <p:cNvSpPr>
            <a:spLocks noChangeArrowheads="1"/>
          </p:cNvSpPr>
          <p:nvPr/>
        </p:nvSpPr>
        <p:spPr bwMode="auto">
          <a:xfrm>
            <a:off x="0" y="3233654"/>
            <a:ext cx="5214942" cy="27699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«Пуловер» - базовое упражнение при заболеваниях плечевых суставов, вспомогательное для лечения грудного отдела позвоночника. Движение может осуществляться двумя руками одновременно и поочерёдно каждой.</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сиденью тренажёра, руки вверху прямые за головой.</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руки опустить в положение  «вниз», вдоль туловища, рабочая амплитуда 180 градусов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Работают м.: при разгибании «руки вверх» - б.грудная, передние пучки дельтовидной; при опускании рук к тазу – б. круглая, широчайшая м. спины.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323528" y="188640"/>
            <a:ext cx="633670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апа.jpg"/>
          <p:cNvPicPr>
            <a:picLocks noChangeAspect="1"/>
          </p:cNvPicPr>
          <p:nvPr/>
        </p:nvPicPr>
        <p:blipFill>
          <a:blip r:embed="rId4" cstate="print"/>
          <a:stretch>
            <a:fillRect/>
          </a:stretch>
        </p:blipFill>
        <p:spPr>
          <a:xfrm>
            <a:off x="571472" y="1643050"/>
            <a:ext cx="3094702" cy="4439155"/>
          </a:xfrm>
          <a:prstGeom prst="rect">
            <a:avLst/>
          </a:prstGeom>
          <a:ln w="190500" cap="sq">
            <a:solidFill>
              <a:srgbClr val="002060"/>
            </a:solidFill>
            <a:prstDash val="solid"/>
            <a:miter lim="800000"/>
          </a:ln>
          <a:effectLst>
            <a:outerShdw blurRad="254000" algn="bl" rotWithShape="0">
              <a:srgbClr val="000000">
                <a:alpha val="43000"/>
              </a:srgbClr>
            </a:outerShdw>
          </a:effectLst>
          <a:scene3d>
            <a:camera prst="perspectiveHeroicExtremeRightFacing"/>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3000365" y="2214554"/>
            <a:ext cx="6143636" cy="4216539"/>
          </a:xfrm>
          <a:prstGeom prst="rect">
            <a:avLst/>
          </a:prstGeom>
          <a:noFill/>
        </p:spPr>
        <p:txBody>
          <a:bodyPr wrap="square" rtlCol="0">
            <a:spAutoFit/>
          </a:bodyPr>
          <a:lstStyle/>
          <a:p>
            <a:r>
              <a:rPr lang="ru-RU" sz="3200" dirty="0" smtClean="0">
                <a:ln>
                  <a:solidFill>
                    <a:srgbClr val="FF0000"/>
                  </a:solidFill>
                </a:ln>
              </a:rPr>
              <a:t>          Георгий   Васильевич     </a:t>
            </a:r>
          </a:p>
          <a:p>
            <a:r>
              <a:rPr lang="ru-RU" sz="3200" dirty="0" smtClean="0">
                <a:ln>
                  <a:solidFill>
                    <a:srgbClr val="FF0000"/>
                  </a:solidFill>
                </a:ln>
              </a:rPr>
              <a:t>                 ТРОПЫНИН</a:t>
            </a:r>
          </a:p>
          <a:p>
            <a:r>
              <a:rPr lang="ru-RU" sz="3200" dirty="0" smtClean="0">
                <a:ln>
                  <a:solidFill>
                    <a:srgbClr val="FF0000"/>
                  </a:solidFill>
                </a:ln>
              </a:rPr>
              <a:t>   </a:t>
            </a:r>
            <a:r>
              <a:rPr lang="ru-RU" dirty="0" smtClean="0">
                <a:ln>
                  <a:solidFill>
                    <a:srgbClr val="FF0000"/>
                  </a:solidFill>
                </a:ln>
              </a:rPr>
              <a:t>ПРЕПОДАВАТЕЛЬ   ФИЗИЧЕСКОГО  ВОСПИТАНИЯ</a:t>
            </a:r>
          </a:p>
          <a:p>
            <a:r>
              <a:rPr lang="ru-RU" dirty="0" smtClean="0">
                <a:ln>
                  <a:solidFill>
                    <a:srgbClr val="FF0000"/>
                  </a:solidFill>
                </a:ln>
              </a:rPr>
              <a:t>               </a:t>
            </a:r>
          </a:p>
          <a:p>
            <a:r>
              <a:rPr lang="ru-RU" sz="3200" dirty="0" smtClean="0">
                <a:ln>
                  <a:solidFill>
                    <a:srgbClr val="FF0000"/>
                  </a:solidFill>
                </a:ln>
              </a:rPr>
              <a:t>            ГОУ   СПО   СК   №   ЗО</a:t>
            </a:r>
          </a:p>
          <a:p>
            <a:endParaRPr lang="ru-RU" sz="3200" dirty="0" smtClean="0">
              <a:ln>
                <a:solidFill>
                  <a:srgbClr val="FF0000"/>
                </a:solidFill>
              </a:ln>
            </a:endParaRPr>
          </a:p>
          <a:p>
            <a:r>
              <a:rPr lang="ru-RU" dirty="0" smtClean="0">
                <a:ln>
                  <a:solidFill>
                    <a:srgbClr val="FF0000"/>
                  </a:solidFill>
                </a:ln>
              </a:rPr>
              <a:t>                         СТРУКТУРНОЕ   ПОДРАЗДЕЛЕНИЕ  № 2</a:t>
            </a:r>
          </a:p>
          <a:p>
            <a:endParaRPr lang="ru-RU" dirty="0" smtClean="0">
              <a:ln>
                <a:solidFill>
                  <a:srgbClr val="FF0000"/>
                </a:solidFill>
              </a:ln>
            </a:endParaRPr>
          </a:p>
          <a:p>
            <a:r>
              <a:rPr lang="ru-RU" dirty="0" smtClean="0">
                <a:ln>
                  <a:solidFill>
                    <a:srgbClr val="FF0000"/>
                  </a:solidFill>
                </a:ln>
              </a:rPr>
              <a:t>        ВЫСШЕЙ   КВАЛИФИКАЦИОННОЙ КАТЕГОРИИ,       </a:t>
            </a:r>
          </a:p>
          <a:p>
            <a:r>
              <a:rPr lang="ru-RU" dirty="0" smtClean="0">
                <a:ln>
                  <a:solidFill>
                    <a:srgbClr val="FF0000"/>
                  </a:solidFill>
                </a:ln>
              </a:rPr>
              <a:t>        МАСТЕР   СПОРТА    СССР   ПО   СПОРТИВНОЙ      </a:t>
            </a:r>
          </a:p>
          <a:p>
            <a:r>
              <a:rPr lang="ru-RU" dirty="0" smtClean="0">
                <a:ln>
                  <a:solidFill>
                    <a:srgbClr val="FF0000"/>
                  </a:solidFill>
                </a:ln>
              </a:rPr>
              <a:t>        ГИМНАСТИКЕ. </a:t>
            </a:r>
            <a:endParaRPr lang="ru-RU" sz="3200" dirty="0" smtClean="0">
              <a:ln>
                <a:solidFill>
                  <a:srgbClr val="FF0000"/>
                </a:solidFill>
              </a:ln>
            </a:endParaRPr>
          </a:p>
        </p:txBody>
      </p:sp>
      <p:pic>
        <p:nvPicPr>
          <p:cNvPr id="1026" name="Picture 2"/>
          <p:cNvPicPr>
            <a:picLocks noChangeAspect="1" noChangeArrowheads="1"/>
          </p:cNvPicPr>
          <p:nvPr/>
        </p:nvPicPr>
        <p:blipFill>
          <a:blip r:embed="rId5" cstate="print"/>
          <a:srcRect/>
          <a:stretch>
            <a:fillRect/>
          </a:stretch>
        </p:blipFill>
        <p:spPr bwMode="auto">
          <a:xfrm>
            <a:off x="5143504" y="0"/>
            <a:ext cx="1714512" cy="2143115"/>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l="19048" t="3464" r="20635" b="56131"/>
          <a:stretch>
            <a:fillRect/>
          </a:stretch>
        </p:blipFill>
        <p:spPr bwMode="auto">
          <a:xfrm>
            <a:off x="0" y="0"/>
            <a:ext cx="1285852" cy="1214422"/>
          </a:xfrm>
          <a:prstGeom prst="rect">
            <a:avLst/>
          </a:prstGeom>
          <a:noFill/>
          <a:ln w="9525">
            <a:noFill/>
            <a:miter lim="800000"/>
            <a:headEnd/>
            <a:tailEnd/>
          </a:ln>
        </p:spPr>
      </p:pic>
      <p:pic>
        <p:nvPicPr>
          <p:cNvPr id="6" name="Рисунок 5" descr="Папа.jpg"/>
          <p:cNvPicPr>
            <a:picLocks noChangeAspect="1"/>
          </p:cNvPicPr>
          <p:nvPr/>
        </p:nvPicPr>
        <p:blipFill>
          <a:blip r:embed="rId4" cstate="print"/>
          <a:stretch>
            <a:fillRect/>
          </a:stretch>
        </p:blipFill>
        <p:spPr>
          <a:xfrm>
            <a:off x="723872" y="1795450"/>
            <a:ext cx="3094702" cy="4439155"/>
          </a:xfrm>
          <a:prstGeom prst="rect">
            <a:avLst/>
          </a:prstGeom>
          <a:ln w="190500" cap="sq">
            <a:solidFill>
              <a:srgbClr val="002060"/>
            </a:solidFill>
            <a:prstDash val="solid"/>
            <a:miter lim="800000"/>
          </a:ln>
          <a:effectLst>
            <a:outerShdw blurRad="254000" algn="bl" rotWithShape="0">
              <a:srgbClr val="000000">
                <a:alpha val="43000"/>
              </a:srgbClr>
            </a:outerShdw>
          </a:effectLst>
          <a:scene3d>
            <a:camera prst="perspectiveHeroicExtremeRightFacing"/>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1187624" y="260648"/>
            <a:ext cx="3960440" cy="646331"/>
          </a:xfrm>
          <a:prstGeom prst="rect">
            <a:avLst/>
          </a:prstGeom>
          <a:noFill/>
        </p:spPr>
        <p:txBody>
          <a:bodyPr wrap="square" rtlCol="0">
            <a:spAutoFit/>
          </a:bodyPr>
          <a:lstStyle/>
          <a:p>
            <a:r>
              <a:rPr lang="ru-RU" b="1" dirty="0" smtClean="0">
                <a:solidFill>
                  <a:srgbClr val="0070C0"/>
                </a:solidFill>
              </a:rPr>
              <a:t>  №  </a:t>
            </a:r>
            <a:r>
              <a:rPr lang="ru-RU" b="1" dirty="0" smtClean="0">
                <a:solidFill>
                  <a:srgbClr val="0070C0"/>
                </a:solidFill>
              </a:rPr>
              <a:t>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0" fill="hold"/>
                                        <p:tgtEl>
                                          <p:spTgt spid="3"/>
                                        </p:tgtEl>
                                        <p:attrNameLst>
                                          <p:attrName>ppt_x</p:attrName>
                                        </p:attrNameLst>
                                      </p:cBhvr>
                                      <p:tavLst>
                                        <p:tav tm="0">
                                          <p:val>
                                            <p:strVal val="#ppt_x"/>
                                          </p:val>
                                        </p:tav>
                                        <p:tav tm="100000">
                                          <p:val>
                                            <p:strVal val="#ppt_x"/>
                                          </p:val>
                                        </p:tav>
                                      </p:tavLst>
                                    </p:anim>
                                    <p:anim calcmode="lin" valueType="num">
                                      <p:cBhvr additive="base">
                                        <p:cTn id="12"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101724"/>
            <a:ext cx="9001156"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№12</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(узколокального действия, тяговый)</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Рисунок  № 13</a:t>
            </a:r>
          </a:p>
        </p:txBody>
      </p:sp>
      <p:pic>
        <p:nvPicPr>
          <p:cNvPr id="40961" name="Picture 1" descr="mso7B027"/>
          <p:cNvPicPr>
            <a:picLocks noChangeAspect="1" noChangeArrowheads="1"/>
          </p:cNvPicPr>
          <p:nvPr/>
        </p:nvPicPr>
        <p:blipFill>
          <a:blip r:embed="rId3" cstate="print">
            <a:lum bright="-24000"/>
          </a:blip>
          <a:srcRect t="1054" r="1822" b="1360"/>
          <a:stretch>
            <a:fillRect/>
          </a:stretch>
        </p:blipFill>
        <p:spPr bwMode="auto">
          <a:xfrm>
            <a:off x="5000628" y="714356"/>
            <a:ext cx="4000500" cy="6062658"/>
          </a:xfrm>
          <a:prstGeom prst="rect">
            <a:avLst/>
          </a:prstGeom>
          <a:noFill/>
        </p:spPr>
      </p:pic>
      <p:sp>
        <p:nvSpPr>
          <p:cNvPr id="40963" name="Rectangle 3"/>
          <p:cNvSpPr>
            <a:spLocks noChangeArrowheads="1"/>
          </p:cNvSpPr>
          <p:nvPr/>
        </p:nvSpPr>
        <p:spPr bwMode="auto">
          <a:xfrm>
            <a:off x="0" y="4527545"/>
            <a:ext cx="5072066"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тренажёра, руки согнуты в локтевых суставах горизонтально отведены назад –«бабочка», хват сверху.</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сведение согнутых рук вперёд перед лицом до упора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Участвуют м.: б. грудная (нижняя часть), передняя часть дельтовидной, клювоплечевая, короткая головка двуглавой плеча.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4" name="Picture 2" descr="E:\Сканер\2010_04_01\IMG_0031.jpg"/>
          <p:cNvPicPr>
            <a:picLocks noChangeAspect="1" noChangeArrowheads="1"/>
          </p:cNvPicPr>
          <p:nvPr/>
        </p:nvPicPr>
        <p:blipFill>
          <a:blip r:embed="rId4" cstate="print"/>
          <a:srcRect r="6067" b="71875"/>
          <a:stretch>
            <a:fillRect/>
          </a:stretch>
        </p:blipFill>
        <p:spPr bwMode="auto">
          <a:xfrm>
            <a:off x="0" y="2000240"/>
            <a:ext cx="5020711" cy="2428868"/>
          </a:xfrm>
          <a:prstGeom prst="rect">
            <a:avLst/>
          </a:prstGeom>
          <a:noFill/>
        </p:spPr>
      </p:pic>
      <p:sp>
        <p:nvSpPr>
          <p:cNvPr id="6" name="TextBox 5"/>
          <p:cNvSpPr txBox="1"/>
          <p:nvPr/>
        </p:nvSpPr>
        <p:spPr>
          <a:xfrm>
            <a:off x="1115616" y="188640"/>
            <a:ext cx="648072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236823"/>
            <a:ext cx="9144000" cy="15850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ru-RU" sz="1400" b="1" dirty="0" smtClean="0">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ТРЕНАЖЁР №15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(узколокального действия)</a:t>
            </a:r>
          </a:p>
          <a:p>
            <a:pPr marL="0" marR="0" lvl="0" indent="0" algn="l" defTabSz="914400" rtl="0" eaLnBrk="0" fontAlgn="base" latinLnBrk="0" hangingPunct="0">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Р                                                                                                         рисунок № 14</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ru-RU" sz="1400" dirty="0">
                <a:latin typeface="Arial" pitchFamily="34" charset="0"/>
                <a:cs typeface="Arial" pitchFamily="34" charset="0"/>
              </a:rPr>
              <a:t> </a:t>
            </a:r>
            <a:r>
              <a:rPr lang="ru-RU" sz="1400" dirty="0" smtClean="0">
                <a:latin typeface="Arial" pitchFamily="34" charset="0"/>
                <a:cs typeface="Arial" pitchFamily="34" charset="0"/>
              </a:rPr>
              <a:t>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985" name="Picture 1" descr="msoC9BF5"/>
          <p:cNvPicPr>
            <a:picLocks noChangeAspect="1" noChangeArrowheads="1"/>
          </p:cNvPicPr>
          <p:nvPr/>
        </p:nvPicPr>
        <p:blipFill>
          <a:blip r:embed="rId3" cstate="print">
            <a:lum bright="-12000"/>
          </a:blip>
          <a:srcRect/>
          <a:stretch>
            <a:fillRect/>
          </a:stretch>
        </p:blipFill>
        <p:spPr bwMode="auto">
          <a:xfrm>
            <a:off x="0" y="642918"/>
            <a:ext cx="5286380" cy="3948132"/>
          </a:xfrm>
          <a:prstGeom prst="rect">
            <a:avLst/>
          </a:prstGeom>
          <a:noFill/>
        </p:spPr>
      </p:pic>
      <p:sp>
        <p:nvSpPr>
          <p:cNvPr id="41987" name="Rectangle 3"/>
          <p:cNvSpPr>
            <a:spLocks noChangeArrowheads="1"/>
          </p:cNvSpPr>
          <p:nvPr/>
        </p:nvSpPr>
        <p:spPr bwMode="auto">
          <a:xfrm rot="10800000" flipV="1">
            <a:off x="0" y="4616073"/>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голова, спина прямо и прижаты к спинке тренажёра, руки согнуты в локтевых суставах, хват сверху.</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выпрямляя руки отжимая опору вниз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Тренируются м.: разгибатели предплечья (трицепс, локтевая); в положение «локти назад» - сгибатели плеча (дельта, б. грудная, клювоплечевая); при согнутом  локтевом суставе – короткая головка двуглавой ; в положение «локти в сторону» - приводящие плеча; при предельном  «выжимании» - опускающие лопатку (малая грудная, переднее – зубчатая, подключичная).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Движение в наилучшей степени тренируется в том случае, когда в исходном положении (и.п.) отжимания с руками, согнутыми в локтях, занимающийся предельно  «провален» в плечах, а лопатки максимально подняты и мышцы, осуществляющие их активное опускание, натянуты.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Внимание! Как на данном, так и на других тренажёрах необходимо для лучшего эффекта индивидуально  подстраивать тренажёр под свои антропометрические данные.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323528" y="188640"/>
            <a:ext cx="554461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384533"/>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 16</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(условно – локального действия)         рисунок № 15</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3009" name="Picture 1" descr="msoFDC81"/>
          <p:cNvPicPr>
            <a:picLocks noChangeAspect="1" noChangeArrowheads="1"/>
          </p:cNvPicPr>
          <p:nvPr/>
        </p:nvPicPr>
        <p:blipFill>
          <a:blip r:embed="rId3" cstate="print">
            <a:lum bright="-6000"/>
          </a:blip>
          <a:srcRect l="4340" t="10634" r="2451"/>
          <a:stretch>
            <a:fillRect/>
          </a:stretch>
        </p:blipFill>
        <p:spPr bwMode="auto">
          <a:xfrm>
            <a:off x="0" y="1157270"/>
            <a:ext cx="4781550" cy="5700730"/>
          </a:xfrm>
          <a:prstGeom prst="rect">
            <a:avLst/>
          </a:prstGeom>
          <a:noFill/>
        </p:spPr>
      </p:pic>
      <p:sp>
        <p:nvSpPr>
          <p:cNvPr id="43011" name="Rectangle 3"/>
          <p:cNvSpPr>
            <a:spLocks noChangeArrowheads="1"/>
          </p:cNvSpPr>
          <p:nvPr/>
        </p:nvSpPr>
        <p:spPr bwMode="auto">
          <a:xfrm>
            <a:off x="4857752" y="5281404"/>
            <a:ext cx="4286248"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лёжа на спине, широкий хват руками сверху за гриф перекладины, голова фиксирована на скамье тренажёра.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руки силой, медленно сгибаются в локтевых суставах, гриф касается груди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руки выпрямить – «выжать» гриф над собой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8" name="Picture 2" descr="E:\Сканер\2010_04_01\IMG_0031.jpg"/>
          <p:cNvPicPr>
            <a:picLocks noChangeAspect="1" noChangeArrowheads="1"/>
          </p:cNvPicPr>
          <p:nvPr/>
        </p:nvPicPr>
        <p:blipFill>
          <a:blip r:embed="rId4" cstate="print"/>
          <a:srcRect t="29167" r="28741" b="30208"/>
          <a:stretch>
            <a:fillRect/>
          </a:stretch>
        </p:blipFill>
        <p:spPr bwMode="auto">
          <a:xfrm>
            <a:off x="4786314" y="1071546"/>
            <a:ext cx="4357686" cy="3571900"/>
          </a:xfrm>
          <a:prstGeom prst="rect">
            <a:avLst/>
          </a:prstGeom>
          <a:noFill/>
        </p:spPr>
      </p:pic>
      <p:sp>
        <p:nvSpPr>
          <p:cNvPr id="6" name="TextBox 5"/>
          <p:cNvSpPr txBox="1"/>
          <p:nvPr/>
        </p:nvSpPr>
        <p:spPr>
          <a:xfrm>
            <a:off x="1187624" y="188640"/>
            <a:ext cx="763284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95427"/>
            <a:ext cx="9144000" cy="25237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УПРАЖНЕНИЕ   ДЛЯ   ПЛЕЧ</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№13</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(узколокального действия)            рисунок № 16</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 name="Picture 1" descr="mso7344D"/>
          <p:cNvPicPr>
            <a:picLocks noChangeAspect="1" noChangeArrowheads="1"/>
          </p:cNvPicPr>
          <p:nvPr/>
        </p:nvPicPr>
        <p:blipFill>
          <a:blip r:embed="rId3" cstate="print">
            <a:lum bright="-18000"/>
          </a:blip>
          <a:srcRect l="618" t="1878" r="412" b="14140"/>
          <a:stretch>
            <a:fillRect/>
          </a:stretch>
        </p:blipFill>
        <p:spPr bwMode="auto">
          <a:xfrm>
            <a:off x="5286380" y="1214422"/>
            <a:ext cx="3667125" cy="5372100"/>
          </a:xfrm>
          <a:prstGeom prst="rect">
            <a:avLst/>
          </a:prstGeom>
          <a:noFill/>
        </p:spPr>
      </p:pic>
      <p:sp>
        <p:nvSpPr>
          <p:cNvPr id="1027" name="Rectangle 3"/>
          <p:cNvSpPr>
            <a:spLocks noChangeArrowheads="1"/>
          </p:cNvSpPr>
          <p:nvPr/>
        </p:nvSpPr>
        <p:spPr bwMode="auto">
          <a:xfrm>
            <a:off x="0" y="3770650"/>
            <a:ext cx="5072066"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голова, туловище прямо и прижаты к сиденью тренажёра, руки согнуты в локтях прижаты к туловищу.</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поднять локти через сторону как можно выше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счет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Тренировочное воздействие на м. дельтовидную и другие м. отводящие плеча. С подниманием лопаток при выполнении участвуют м.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трапецевидной</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поднимающей лопатку, ромбовидной.</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1043608" y="260648"/>
            <a:ext cx="583264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140593"/>
            <a:ext cx="564357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№14                                рисунок № 16</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5057" name="Picture 1" descr="msoD802B"/>
          <p:cNvPicPr>
            <a:picLocks noChangeAspect="1" noChangeArrowheads="1"/>
          </p:cNvPicPr>
          <p:nvPr/>
        </p:nvPicPr>
        <p:blipFill>
          <a:blip r:embed="rId3" cstate="print">
            <a:lum bright="-18000"/>
          </a:blip>
          <a:srcRect r="44711"/>
          <a:stretch>
            <a:fillRect/>
          </a:stretch>
        </p:blipFill>
        <p:spPr bwMode="auto">
          <a:xfrm>
            <a:off x="5643570" y="500042"/>
            <a:ext cx="3286148" cy="4929222"/>
          </a:xfrm>
          <a:prstGeom prst="rect">
            <a:avLst/>
          </a:prstGeom>
          <a:noFill/>
        </p:spPr>
      </p:pic>
      <p:sp>
        <p:nvSpPr>
          <p:cNvPr id="45059" name="Rectangle 3"/>
          <p:cNvSpPr>
            <a:spLocks noChangeArrowheads="1"/>
          </p:cNvSpPr>
          <p:nvPr/>
        </p:nvSpPr>
        <p:spPr bwMode="auto">
          <a:xfrm>
            <a:off x="0" y="5527366"/>
            <a:ext cx="8929718"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сиденью тренажёра, руки согнуты в локтях, хват сверху.</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выпрямление рук в локтевом суставе вверх (отжимание)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12-15 раз (вес отягощений зависит от подготовленности и стадии травмы и т.п.).</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Данное упражнение можно выполнять поочерёдно и одновременно двумя руками.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descr="E:\Сканер\2010_04_01\IMG_0031.jpg"/>
          <p:cNvPicPr>
            <a:picLocks noChangeAspect="1" noChangeArrowheads="1"/>
          </p:cNvPicPr>
          <p:nvPr/>
        </p:nvPicPr>
        <p:blipFill>
          <a:blip r:embed="rId4" cstate="print"/>
          <a:srcRect t="30209" r="7484" b="31250"/>
          <a:stretch>
            <a:fillRect/>
          </a:stretch>
        </p:blipFill>
        <p:spPr bwMode="auto">
          <a:xfrm>
            <a:off x="0" y="1500174"/>
            <a:ext cx="5643570" cy="3929090"/>
          </a:xfrm>
          <a:prstGeom prst="rect">
            <a:avLst/>
          </a:prstGeom>
          <a:noFill/>
        </p:spPr>
      </p:pic>
      <p:sp>
        <p:nvSpPr>
          <p:cNvPr id="6" name="TextBox 5"/>
          <p:cNvSpPr txBox="1"/>
          <p:nvPr/>
        </p:nvSpPr>
        <p:spPr>
          <a:xfrm>
            <a:off x="251520" y="188640"/>
            <a:ext cx="518457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34747"/>
            <a:ext cx="9001156"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№30</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(для бицепсов)       рисунок № 17</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6081" name="Picture 1" descr="msoF2F59"/>
          <p:cNvPicPr>
            <a:picLocks noChangeAspect="1" noChangeArrowheads="1"/>
          </p:cNvPicPr>
          <p:nvPr/>
        </p:nvPicPr>
        <p:blipFill>
          <a:blip r:embed="rId3" cstate="print">
            <a:lum bright="-24000"/>
          </a:blip>
          <a:srcRect l="64" t="1302" r="-224" b="14534"/>
          <a:stretch>
            <a:fillRect/>
          </a:stretch>
        </p:blipFill>
        <p:spPr bwMode="auto">
          <a:xfrm>
            <a:off x="3190875" y="1000108"/>
            <a:ext cx="5953125" cy="4676775"/>
          </a:xfrm>
          <a:prstGeom prst="rect">
            <a:avLst/>
          </a:prstGeom>
          <a:noFill/>
        </p:spPr>
      </p:pic>
      <p:sp>
        <p:nvSpPr>
          <p:cNvPr id="46083" name="Rectangle 3"/>
          <p:cNvSpPr>
            <a:spLocks noChangeArrowheads="1"/>
          </p:cNvSpPr>
          <p:nvPr/>
        </p:nvSpPr>
        <p:spPr bwMode="auto">
          <a:xfrm>
            <a:off x="0" y="5660927"/>
            <a:ext cx="91440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спина и голова прямо, опорой грудью и локтевым суставом на тренажёр прямые, хват снизу или сверху (упражнение на бицепсы).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сгибание рук в локтевых суставах подтягивая их к груди до упора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на силе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 (вес отягощений зависит от тренированности).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2" name="Picture 2" descr="E:\Сканер\2010_04_01\IMG_0030.jpg"/>
          <p:cNvPicPr>
            <a:picLocks noChangeAspect="1" noChangeArrowheads="1"/>
          </p:cNvPicPr>
          <p:nvPr/>
        </p:nvPicPr>
        <p:blipFill>
          <a:blip r:embed="rId4" cstate="print"/>
          <a:srcRect l="65860" t="42488"/>
          <a:stretch>
            <a:fillRect/>
          </a:stretch>
        </p:blipFill>
        <p:spPr bwMode="auto">
          <a:xfrm>
            <a:off x="428596" y="714356"/>
            <a:ext cx="2434810" cy="5000660"/>
          </a:xfrm>
          <a:prstGeom prst="rect">
            <a:avLst/>
          </a:prstGeom>
          <a:noFill/>
        </p:spPr>
      </p:pic>
      <p:sp>
        <p:nvSpPr>
          <p:cNvPr id="6" name="TextBox 5"/>
          <p:cNvSpPr txBox="1"/>
          <p:nvPr/>
        </p:nvSpPr>
        <p:spPr>
          <a:xfrm>
            <a:off x="3491880" y="188640"/>
            <a:ext cx="547260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34288"/>
            <a:ext cx="9144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 32</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(узколокального действия)                                                                      рисунок № 17</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7105" name="Picture 1" descr="mso10D57"/>
          <p:cNvPicPr>
            <a:picLocks noChangeAspect="1" noChangeArrowheads="1"/>
          </p:cNvPicPr>
          <p:nvPr/>
        </p:nvPicPr>
        <p:blipFill>
          <a:blip r:embed="rId3" cstate="print">
            <a:lum bright="-6000"/>
          </a:blip>
          <a:srcRect l="615" t="1173" r="819" b="10480"/>
          <a:stretch>
            <a:fillRect/>
          </a:stretch>
        </p:blipFill>
        <p:spPr bwMode="auto">
          <a:xfrm>
            <a:off x="5467350" y="1419225"/>
            <a:ext cx="3676650" cy="5438775"/>
          </a:xfrm>
          <a:prstGeom prst="rect">
            <a:avLst/>
          </a:prstGeom>
          <a:noFill/>
        </p:spPr>
      </p:pic>
      <p:sp>
        <p:nvSpPr>
          <p:cNvPr id="47107" name="Rectangle 3"/>
          <p:cNvSpPr>
            <a:spLocks noChangeArrowheads="1"/>
          </p:cNvSpPr>
          <p:nvPr/>
        </p:nvSpPr>
        <p:spPr bwMode="auto">
          <a:xfrm>
            <a:off x="0" y="4280414"/>
            <a:ext cx="5357818" cy="27699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туловище прямо, положение головы можно менять (наклоном вперёд и назад), плечи параллельно с согнутыми локтями, хват сверху.</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«выжимание» выполнить выпрямляя руки вверх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сгибая руки в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Типовая нагрузка падает на разгибатели предплечья, если при выжимании опоры локти разводятся точно в стороны, что является целесообразно так – как вовлекаются все части дельтовидных мышц. Эффективность выжимания зависит и от степени установки головы, наклон вперёд стимулирует сгибание плеча и всё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жимовое</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действие, наклон назад наоборот, затрудняет это движение и рекомендуется их варьировать.</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266" name="Picture 2" descr="E:\Сканер\2010_04_01\IMG_0030.jpg"/>
          <p:cNvPicPr>
            <a:picLocks noChangeAspect="1" noChangeArrowheads="1"/>
          </p:cNvPicPr>
          <p:nvPr/>
        </p:nvPicPr>
        <p:blipFill>
          <a:blip r:embed="rId4" cstate="print"/>
          <a:srcRect t="3931" r="33372" b="47917"/>
          <a:stretch>
            <a:fillRect/>
          </a:stretch>
        </p:blipFill>
        <p:spPr bwMode="auto">
          <a:xfrm>
            <a:off x="214282" y="571480"/>
            <a:ext cx="4643470" cy="3714752"/>
          </a:xfrm>
          <a:prstGeom prst="rect">
            <a:avLst/>
          </a:prstGeom>
          <a:noFill/>
        </p:spPr>
      </p:pic>
      <p:sp>
        <p:nvSpPr>
          <p:cNvPr id="7" name="TextBox 6"/>
          <p:cNvSpPr txBox="1"/>
          <p:nvPr/>
        </p:nvSpPr>
        <p:spPr>
          <a:xfrm>
            <a:off x="2051720" y="0"/>
            <a:ext cx="5904656" cy="646331"/>
          </a:xfrm>
          <a:prstGeom prst="rect">
            <a:avLst/>
          </a:prstGeom>
          <a:noFill/>
        </p:spPr>
        <p:txBody>
          <a:bodyPr wrap="square" rtlCol="0">
            <a:spAutoFit/>
          </a:bodyPr>
          <a:lstStyle/>
          <a:p>
            <a:r>
              <a:rPr lang="ru-RU" b="1" dirty="0" smtClean="0">
                <a:solidFill>
                  <a:srgbClr val="0070C0"/>
                </a:solidFill>
              </a:rPr>
              <a:t>   №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6210"/>
            <a:ext cx="8929718"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МФТ) ТРЕНАЖЁР,   УПРАЖНЕНИЕ «ТРИАДА»</a:t>
            </a:r>
          </a:p>
          <a:p>
            <a:pPr marL="0" marR="0" lvl="0" indent="0" algn="l" defTabSz="914400" rtl="0" eaLnBrk="1" fontAlgn="base" latinLnBrk="0" hangingPunct="1">
              <a:lnSpc>
                <a:spcPct val="100000"/>
              </a:lnSpc>
              <a:spcBef>
                <a:spcPct val="0"/>
              </a:spcBef>
              <a:spcAft>
                <a:spcPct val="0"/>
              </a:spcAft>
              <a:buClrTx/>
              <a:buSzTx/>
              <a:buFontTx/>
              <a:buNone/>
              <a:tabLst/>
            </a:pPr>
            <a:r>
              <a:rPr lang="ru-RU" sz="1400" b="1" dirty="0" smtClean="0">
                <a:latin typeface="Arial" pitchFamily="34" charset="0"/>
                <a:cs typeface="Arial" pitchFamily="34" charset="0"/>
              </a:rPr>
              <a:t>Рисунок №  18</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8129" name="Picture 1" descr="msoB99A5"/>
          <p:cNvPicPr>
            <a:picLocks noChangeAspect="1" noChangeArrowheads="1"/>
          </p:cNvPicPr>
          <p:nvPr/>
        </p:nvPicPr>
        <p:blipFill>
          <a:blip r:embed="rId3" cstate="print">
            <a:lum bright="-18000"/>
          </a:blip>
          <a:srcRect l="1791" t="7071"/>
          <a:stretch>
            <a:fillRect/>
          </a:stretch>
        </p:blipFill>
        <p:spPr bwMode="auto">
          <a:xfrm>
            <a:off x="4333875" y="714356"/>
            <a:ext cx="4810125" cy="6143644"/>
          </a:xfrm>
          <a:prstGeom prst="rect">
            <a:avLst/>
          </a:prstGeom>
          <a:noFill/>
        </p:spPr>
      </p:pic>
      <p:sp>
        <p:nvSpPr>
          <p:cNvPr id="48131" name="Rectangle 3"/>
          <p:cNvSpPr>
            <a:spLocks noChangeArrowheads="1"/>
          </p:cNvSpPr>
          <p:nvPr/>
        </p:nvSpPr>
        <p:spPr bwMode="auto">
          <a:xfrm>
            <a:off x="0" y="3809485"/>
            <a:ext cx="4500562" cy="2985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туловище, голова прямо и прижаты к скамье тренажёра, руки прямые удерживая ручку троса нижнего блока.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сгибая руки в локтевых суставах подтянуть их к шее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выпрямляя руки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Второе упражнение: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поднять прямые руки перед собой вверх до упора спинки сиденья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опуская в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Упражнение третье: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максимально поднять плечи, руки прямые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на силе опустить в  и.п. – вдо</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971600" y="188640"/>
            <a:ext cx="576064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101512"/>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(МФТ) СКРУЧИВАНИЕ   С   КОЛЕНА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Рисунок № 19</a:t>
            </a:r>
          </a:p>
        </p:txBody>
      </p:sp>
      <p:pic>
        <p:nvPicPr>
          <p:cNvPr id="49153" name="Picture 1"/>
          <p:cNvPicPr>
            <a:picLocks noChangeAspect="1" noChangeArrowheads="1"/>
          </p:cNvPicPr>
          <p:nvPr/>
        </p:nvPicPr>
        <p:blipFill>
          <a:blip r:embed="rId3" cstate="print"/>
          <a:srcRect/>
          <a:stretch>
            <a:fillRect/>
          </a:stretch>
        </p:blipFill>
        <p:spPr bwMode="auto">
          <a:xfrm>
            <a:off x="3357554" y="1343025"/>
            <a:ext cx="5943600" cy="5514975"/>
          </a:xfrm>
          <a:prstGeom prst="rect">
            <a:avLst/>
          </a:prstGeom>
          <a:noFill/>
        </p:spPr>
      </p:pic>
      <p:sp>
        <p:nvSpPr>
          <p:cNvPr id="49155" name="Rectangle 3"/>
          <p:cNvSpPr>
            <a:spLocks noChangeArrowheads="1"/>
          </p:cNvSpPr>
          <p:nvPr/>
        </p:nvSpPr>
        <p:spPr bwMode="auto">
          <a:xfrm>
            <a:off x="0" y="2016682"/>
            <a:ext cx="435768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стойка между блоками на коленях, держась руками за петли верхних блоков.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Упражнение начинается с растягиваний плечевых суставов с ротацией во время движения, раскачиваясь на коленях из стороны в сторону, стараясь опуститься на боковую часть тела максимально низко, при этом дополнительно скручивая плечевые суставы ( фото 10 а и  10б).</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Взяв рукой специальную петлю, прикреплённую к верхнему блоку, производить ротацию плечевого сустава в максимально возможных радиусах.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Внимание! при выполнении  данного упражнения возможны хруст и болезненность  в плечевом суставе (фото  9а).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Скорейший желаемый лечебный эффект достигается применением дополнительных естественных физиотерапевтических воздействий, к которым относится сауна -  терапия по правилам русской бани, массаж, природные источники, грязи, души с обязательным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криотерапевтическим</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воздействием в конце каждой из применяемых процедур.</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Основным результатом лечебной программы является не только снятие болевого синдрома, но, и прежде всего, полное функциональное восстановление плечевого сустава.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611560" y="260648"/>
            <a:ext cx="662473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106915"/>
            <a:ext cx="900115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УПРАЖНЕНИЕ   ДЛЯ   НОГ                             рисунок № 29</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№18</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0177" name="Picture 1" descr="mso4A7FE"/>
          <p:cNvPicPr>
            <a:picLocks noChangeAspect="1" noChangeArrowheads="1"/>
          </p:cNvPicPr>
          <p:nvPr/>
        </p:nvPicPr>
        <p:blipFill>
          <a:blip r:embed="rId3" cstate="print">
            <a:lum bright="-18000"/>
          </a:blip>
          <a:srcRect l="47221" r="-224" b="12262"/>
          <a:stretch>
            <a:fillRect/>
          </a:stretch>
        </p:blipFill>
        <p:spPr bwMode="auto">
          <a:xfrm>
            <a:off x="6000760" y="428604"/>
            <a:ext cx="3143240" cy="4733925"/>
          </a:xfrm>
          <a:prstGeom prst="rect">
            <a:avLst/>
          </a:prstGeom>
          <a:noFill/>
        </p:spPr>
      </p:pic>
      <p:sp>
        <p:nvSpPr>
          <p:cNvPr id="50179" name="Rectangle 3"/>
          <p:cNvSpPr>
            <a:spLocks noChangeArrowheads="1"/>
          </p:cNvSpPr>
          <p:nvPr/>
        </p:nvSpPr>
        <p:spPr bwMode="auto">
          <a:xfrm>
            <a:off x="0" y="5133760"/>
            <a:ext cx="885828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лёжа на спине, ноги согнуты в коленных суставах, голени параллельно полу, голова прижата.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жим ногами вверх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сгибая ноги принять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Это одно из лучших упражнений для профилактики, коррекции таза при анатомических сколиозах при которых во время выполнений упражнения требуется преодоление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субпороговой</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боли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вмышцах</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сгибателях бедра. Строго симметричная работа ног с сочетанием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сосбалансированными</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напряжениями мышц левой и правой сторон туловища прижатого к ложементу тренажёра, что создаёт условие для  выпрямления боковых изгибов позвоночного столба.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descr="E:\Сканер\2010_04_01\IMG_0022.jpg"/>
          <p:cNvPicPr>
            <a:picLocks noChangeAspect="1" noChangeArrowheads="1"/>
          </p:cNvPicPr>
          <p:nvPr/>
        </p:nvPicPr>
        <p:blipFill>
          <a:blip r:embed="rId4" cstate="print"/>
          <a:srcRect t="41667"/>
          <a:stretch>
            <a:fillRect/>
          </a:stretch>
        </p:blipFill>
        <p:spPr bwMode="auto">
          <a:xfrm>
            <a:off x="0" y="571480"/>
            <a:ext cx="6000760" cy="4572032"/>
          </a:xfrm>
          <a:prstGeom prst="rect">
            <a:avLst/>
          </a:prstGeom>
          <a:noFill/>
        </p:spPr>
      </p:pic>
      <p:sp>
        <p:nvSpPr>
          <p:cNvPr id="6" name="TextBox 5"/>
          <p:cNvSpPr txBox="1"/>
          <p:nvPr/>
        </p:nvSpPr>
        <p:spPr>
          <a:xfrm>
            <a:off x="5220072" y="116632"/>
            <a:ext cx="392392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001156" cy="3643314"/>
          </a:xfrm>
        </p:spPr>
        <p:txBody>
          <a:bodyPr/>
          <a:lstStyle/>
          <a:p>
            <a:r>
              <a:rPr lang="ru-RU" dirty="0" smtClean="0"/>
              <a:t>              ПРЕДЛАГАЕТ</a:t>
            </a:r>
            <a:br>
              <a:rPr lang="ru-RU" dirty="0" smtClean="0"/>
            </a:br>
            <a:r>
              <a:rPr lang="ru-RU" dirty="0" smtClean="0"/>
              <a:t>  </a:t>
            </a:r>
            <a:r>
              <a:rPr lang="ru-RU" sz="4400" dirty="0" smtClean="0"/>
              <a:t>ЭКСПЕРИМЕНТАЛЬНУЮ   РАБОТУ</a:t>
            </a:r>
            <a:r>
              <a:rPr lang="ru-RU" dirty="0" smtClean="0"/>
              <a:t/>
            </a:r>
            <a:br>
              <a:rPr lang="ru-RU" dirty="0" smtClean="0"/>
            </a:br>
            <a:r>
              <a:rPr lang="ru-RU" dirty="0" smtClean="0"/>
              <a:t/>
            </a:r>
            <a:br>
              <a:rPr lang="ru-RU" dirty="0" smtClean="0"/>
            </a:br>
            <a:endParaRPr lang="ru-RU" dirty="0"/>
          </a:p>
        </p:txBody>
      </p:sp>
      <p:sp>
        <p:nvSpPr>
          <p:cNvPr id="3" name="Текст 2"/>
          <p:cNvSpPr>
            <a:spLocks noGrp="1"/>
          </p:cNvSpPr>
          <p:nvPr>
            <p:ph type="body" idx="1"/>
          </p:nvPr>
        </p:nvSpPr>
        <p:spPr>
          <a:xfrm rot="10800000" flipV="1">
            <a:off x="0" y="1928802"/>
            <a:ext cx="9144000" cy="4929198"/>
          </a:xfrm>
        </p:spPr>
        <p:txBody>
          <a:bodyPr/>
          <a:lstStyle/>
          <a:p>
            <a:r>
              <a:rPr lang="ru-RU" dirty="0" smtClean="0"/>
              <a:t>    ТЕ ХНОЛОГИЯ   ЧАСТНОПРЕДМЕТНОГО   И   ЛОКАЛЬНОГО</a:t>
            </a:r>
          </a:p>
          <a:p>
            <a:r>
              <a:rPr lang="ru-RU" dirty="0" smtClean="0"/>
              <a:t>ПРЕПОДАВАНИЯ   ФИЗИЧЕСКОЙ  КУЛЬТУРЫ  ПО  ДНЕВНИКАМ</a:t>
            </a:r>
          </a:p>
          <a:p>
            <a:r>
              <a:rPr lang="ru-RU" dirty="0" smtClean="0"/>
              <a:t>ФИЗИЧЕСКОЙ  КУЛЬТУРЫ </a:t>
            </a:r>
            <a:r>
              <a:rPr lang="ru-RU" sz="2800" dirty="0" smtClean="0"/>
              <a:t>«ПОЗНАЙ   И  ИЗМЕНИ   СЕБЯ»</a:t>
            </a:r>
          </a:p>
          <a:p>
            <a:endParaRPr lang="ru-RU" sz="2800" dirty="0" smtClean="0"/>
          </a:p>
          <a:p>
            <a:r>
              <a:rPr lang="ru-RU" sz="2800" dirty="0" smtClean="0"/>
              <a:t>     </a:t>
            </a:r>
            <a:r>
              <a:rPr lang="ru-RU" dirty="0" smtClean="0"/>
              <a:t>ПО   ПРОГРАММЕ  И   МЕТОДИЧЕСКИМ   РЕКОМЕНДАЦИЯМ    </a:t>
            </a:r>
            <a:r>
              <a:rPr lang="ru-RU" sz="3200" dirty="0" smtClean="0"/>
              <a:t>«ПРОФИЛАКТИКА   ПРОФЕССИОНАЛЬНЫХ   ЗАБОЛЕВАНИЙ  ОПОРНО – ДВИГАТЕЛЬНОГО   АППАРАТА   ОБУЧАЮЩИХСЯ»   </a:t>
            </a:r>
          </a:p>
        </p:txBody>
      </p:sp>
      <p:sp>
        <p:nvSpPr>
          <p:cNvPr id="4" name="TextBox 3"/>
          <p:cNvSpPr txBox="1"/>
          <p:nvPr/>
        </p:nvSpPr>
        <p:spPr>
          <a:xfrm>
            <a:off x="467544" y="0"/>
            <a:ext cx="8352928" cy="646331"/>
          </a:xfrm>
          <a:prstGeom prst="rect">
            <a:avLst/>
          </a:prstGeom>
          <a:noFill/>
        </p:spPr>
        <p:txBody>
          <a:bodyPr wrap="square" rtlCol="0">
            <a:spAutoFit/>
          </a:bodyPr>
          <a:lstStyle/>
          <a:p>
            <a:r>
              <a:rPr lang="ru-RU" b="1" dirty="0" smtClean="0">
                <a:solidFill>
                  <a:srgbClr val="FFFF00"/>
                </a:solidFill>
              </a:rPr>
              <a:t>№  269-849-985.   Г.В.  </a:t>
            </a:r>
            <a:r>
              <a:rPr lang="ru-RU" b="1" dirty="0" err="1" smtClean="0">
                <a:solidFill>
                  <a:srgbClr val="FFFF00"/>
                </a:solidFill>
              </a:rPr>
              <a:t>Тропынин</a:t>
            </a:r>
            <a:r>
              <a:rPr lang="ru-RU" b="1" dirty="0" smtClean="0">
                <a:solidFill>
                  <a:srgbClr val="FFFF00"/>
                </a:solidFill>
              </a:rPr>
              <a:t>.</a:t>
            </a:r>
            <a:endParaRPr lang="ru-RU" dirty="0" smtClean="0">
              <a:solidFill>
                <a:srgbClr val="FFFF00"/>
              </a:solidFill>
            </a:endParaRPr>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48221"/>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ТРЕНАЖЁР №19                                                                                    рисунок № 21</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01" name="Picture 1"/>
          <p:cNvPicPr>
            <a:picLocks noChangeAspect="1" noChangeArrowheads="1"/>
          </p:cNvPicPr>
          <p:nvPr/>
        </p:nvPicPr>
        <p:blipFill>
          <a:blip r:embed="rId3" cstate="print"/>
          <a:srcRect/>
          <a:stretch>
            <a:fillRect/>
          </a:stretch>
        </p:blipFill>
        <p:spPr bwMode="auto">
          <a:xfrm>
            <a:off x="4357686" y="1000108"/>
            <a:ext cx="4572032" cy="4371992"/>
          </a:xfrm>
          <a:prstGeom prst="rect">
            <a:avLst/>
          </a:prstGeom>
          <a:noFill/>
        </p:spPr>
      </p:pic>
      <p:sp>
        <p:nvSpPr>
          <p:cNvPr id="51203" name="Rectangle 3"/>
          <p:cNvSpPr>
            <a:spLocks noChangeArrowheads="1"/>
          </p:cNvSpPr>
          <p:nvPr/>
        </p:nvSpPr>
        <p:spPr bwMode="auto">
          <a:xfrm>
            <a:off x="0" y="5346625"/>
            <a:ext cx="8929718"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лёжа на груди, подбородок прижат, руки вытянуты вперёд держатся за поручни, таз и бёдра прижаты к скамейке, коленные чашечки опущены вниз, пятки фиксированы.</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сгибая ноги в коленных суставах назад к ягодичным мышцам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на силе разгибаем ноги в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Восстановить силу мышц задней поверхности бедра с последующим растяжением этой мышцы, преодолевая некоторую болезненность во время суставной гимнастики.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290" name="Picture 2" descr="E:\Сканер\2010_04_01\IMG_0024.jpg"/>
          <p:cNvPicPr>
            <a:picLocks noChangeAspect="1" noChangeArrowheads="1"/>
          </p:cNvPicPr>
          <p:nvPr/>
        </p:nvPicPr>
        <p:blipFill>
          <a:blip r:embed="rId4" cstate="print"/>
          <a:srcRect t="34375" r="52702"/>
          <a:stretch>
            <a:fillRect/>
          </a:stretch>
        </p:blipFill>
        <p:spPr bwMode="auto">
          <a:xfrm>
            <a:off x="285720" y="357166"/>
            <a:ext cx="3571900" cy="5000660"/>
          </a:xfrm>
          <a:prstGeom prst="rect">
            <a:avLst/>
          </a:prstGeom>
          <a:noFill/>
        </p:spPr>
      </p:pic>
      <p:sp>
        <p:nvSpPr>
          <p:cNvPr id="6" name="TextBox 5"/>
          <p:cNvSpPr txBox="1"/>
          <p:nvPr/>
        </p:nvSpPr>
        <p:spPr>
          <a:xfrm>
            <a:off x="4211960" y="548680"/>
            <a:ext cx="493204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24742"/>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№20</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рисунок № 22</a:t>
            </a:r>
          </a:p>
        </p:txBody>
      </p:sp>
      <p:pic>
        <p:nvPicPr>
          <p:cNvPr id="52225" name="Picture 1" descr="mso375D0"/>
          <p:cNvPicPr>
            <a:picLocks noChangeAspect="1" noChangeArrowheads="1"/>
          </p:cNvPicPr>
          <p:nvPr/>
        </p:nvPicPr>
        <p:blipFill>
          <a:blip r:embed="rId3" cstate="print">
            <a:lum bright="-12000"/>
          </a:blip>
          <a:srcRect t="7657" r="1424"/>
          <a:stretch>
            <a:fillRect/>
          </a:stretch>
        </p:blipFill>
        <p:spPr bwMode="auto">
          <a:xfrm>
            <a:off x="6115050" y="819150"/>
            <a:ext cx="3028950" cy="6038850"/>
          </a:xfrm>
          <a:prstGeom prst="rect">
            <a:avLst/>
          </a:prstGeom>
          <a:noFill/>
        </p:spPr>
      </p:pic>
      <p:sp>
        <p:nvSpPr>
          <p:cNvPr id="52227" name="Rectangle 3"/>
          <p:cNvSpPr>
            <a:spLocks noChangeArrowheads="1"/>
          </p:cNvSpPr>
          <p:nvPr/>
        </p:nvSpPr>
        <p:spPr bwMode="auto">
          <a:xfrm>
            <a:off x="0" y="5415875"/>
            <a:ext cx="6143636"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таз, спина плотно прижаты к сиденью тренажёра, задняя поверхность бедра полностью на сиденье, ноги в коленях согнуты и зафиксированы в области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голеностопа</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голова и взгляд прямо.</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выпрямить ноги в коленях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на силе вернуться в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314" name="Picture 2" descr="E:\Сканер\2010_04_01\IMG_0030.jpg"/>
          <p:cNvPicPr>
            <a:picLocks noChangeAspect="1" noChangeArrowheads="1"/>
          </p:cNvPicPr>
          <p:nvPr/>
        </p:nvPicPr>
        <p:blipFill>
          <a:blip r:embed="rId4" cstate="print"/>
          <a:srcRect t="51042" r="33372"/>
          <a:stretch>
            <a:fillRect/>
          </a:stretch>
        </p:blipFill>
        <p:spPr bwMode="auto">
          <a:xfrm>
            <a:off x="285720" y="785794"/>
            <a:ext cx="5286412" cy="4572032"/>
          </a:xfrm>
          <a:prstGeom prst="rect">
            <a:avLst/>
          </a:prstGeom>
          <a:noFill/>
        </p:spPr>
      </p:pic>
      <p:sp>
        <p:nvSpPr>
          <p:cNvPr id="6" name="TextBox 5"/>
          <p:cNvSpPr txBox="1"/>
          <p:nvPr/>
        </p:nvSpPr>
        <p:spPr>
          <a:xfrm>
            <a:off x="4572000" y="188640"/>
            <a:ext cx="446449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13967"/>
            <a:ext cx="9144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№21                                            рисунок № 23</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(сведение бёдер сидя)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3249" name="Picture 1" descr="msoF836"/>
          <p:cNvPicPr>
            <a:picLocks noChangeAspect="1" noChangeArrowheads="1"/>
          </p:cNvPicPr>
          <p:nvPr/>
        </p:nvPicPr>
        <p:blipFill>
          <a:blip r:embed="rId3" cstate="print">
            <a:lum bright="-6000"/>
          </a:blip>
          <a:srcRect t="12793" r="2716" b="7378"/>
          <a:stretch>
            <a:fillRect/>
          </a:stretch>
        </p:blipFill>
        <p:spPr bwMode="auto">
          <a:xfrm>
            <a:off x="5467350" y="571480"/>
            <a:ext cx="3676650" cy="5010147"/>
          </a:xfrm>
          <a:prstGeom prst="rect">
            <a:avLst/>
          </a:prstGeom>
          <a:noFill/>
        </p:spPr>
      </p:pic>
      <p:sp>
        <p:nvSpPr>
          <p:cNvPr id="53251" name="Rectangle 3"/>
          <p:cNvSpPr>
            <a:spLocks noChangeArrowheads="1"/>
          </p:cNvSpPr>
          <p:nvPr/>
        </p:nvSpPr>
        <p:spPr bwMode="auto">
          <a:xfrm>
            <a:off x="0" y="5550463"/>
            <a:ext cx="892971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спина, голова прямо и прижаты к спинке тренажёра, ноги разведены прямые, пальцы ног натянуты на себя, пятки выдвинуты вперёд.</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сведение ног друг к другу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 силой вернуться в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При сведение ног в заключительной стадии стараться дополнительно сокращать мышцы бёдер в изометрическом режиме.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338" name="Picture 2" descr="E:\Сканер\2010_04_01\IMG_0048.jpg"/>
          <p:cNvPicPr>
            <a:picLocks noChangeAspect="1" noChangeArrowheads="1"/>
          </p:cNvPicPr>
          <p:nvPr/>
        </p:nvPicPr>
        <p:blipFill>
          <a:blip r:embed="rId4" cstate="print"/>
          <a:srcRect l="8825" t="25000" b="2083"/>
          <a:stretch>
            <a:fillRect/>
          </a:stretch>
        </p:blipFill>
        <p:spPr bwMode="auto">
          <a:xfrm>
            <a:off x="428596" y="500042"/>
            <a:ext cx="4903833" cy="5000660"/>
          </a:xfrm>
          <a:prstGeom prst="rect">
            <a:avLst/>
          </a:prstGeom>
          <a:noFill/>
        </p:spPr>
      </p:pic>
      <p:sp>
        <p:nvSpPr>
          <p:cNvPr id="6" name="TextBox 5"/>
          <p:cNvSpPr txBox="1"/>
          <p:nvPr/>
        </p:nvSpPr>
        <p:spPr>
          <a:xfrm>
            <a:off x="5004048" y="116632"/>
            <a:ext cx="413995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rot="10800000" flipV="1">
            <a:off x="0" y="-32289"/>
            <a:ext cx="9144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№22                                                                      рисунок № 24</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(отведение бёдер сидя)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3" name="Picture 1" descr="mso260AC"/>
          <p:cNvPicPr>
            <a:picLocks noChangeAspect="1" noChangeArrowheads="1"/>
          </p:cNvPicPr>
          <p:nvPr/>
        </p:nvPicPr>
        <p:blipFill>
          <a:blip r:embed="rId3" cstate="print">
            <a:lum bright="-12000"/>
          </a:blip>
          <a:srcRect l="12888" t="8459" r="13779"/>
          <a:stretch>
            <a:fillRect/>
          </a:stretch>
        </p:blipFill>
        <p:spPr bwMode="auto">
          <a:xfrm>
            <a:off x="5353050" y="790575"/>
            <a:ext cx="3790950" cy="6067425"/>
          </a:xfrm>
          <a:prstGeom prst="rect">
            <a:avLst/>
          </a:prstGeom>
          <a:noFill/>
        </p:spPr>
      </p:pic>
      <p:sp>
        <p:nvSpPr>
          <p:cNvPr id="54275" name="Rectangle 3"/>
          <p:cNvSpPr>
            <a:spLocks noChangeArrowheads="1"/>
          </p:cNvSpPr>
          <p:nvPr/>
        </p:nvSpPr>
        <p:spPr bwMode="auto">
          <a:xfrm>
            <a:off x="0" y="5419447"/>
            <a:ext cx="528638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сидя, туловище, голова прямо и прижаты к спинке тренажёра, ноги вместе согнуты в коленях, ступни на опоре.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развести бёдра в стороны как можно больше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 медленное сведение ног в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12 -15 раз в одном подходе (вес отягощений зависит от подготовленности). При отведение ног необходимо дополнительное изометрическое усилие в области тазобедренного сустава.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362" name="Picture 2" descr="E:\Сканер\2010_04_01\IMG_0046.jpg"/>
          <p:cNvPicPr>
            <a:picLocks noChangeAspect="1" noChangeArrowheads="1"/>
          </p:cNvPicPr>
          <p:nvPr/>
        </p:nvPicPr>
        <p:blipFill>
          <a:blip r:embed="rId4" cstate="print"/>
          <a:srcRect t="25000" r="5952"/>
          <a:stretch>
            <a:fillRect/>
          </a:stretch>
        </p:blipFill>
        <p:spPr bwMode="auto">
          <a:xfrm>
            <a:off x="571472" y="714356"/>
            <a:ext cx="4156946" cy="4643470"/>
          </a:xfrm>
          <a:prstGeom prst="rect">
            <a:avLst/>
          </a:prstGeom>
          <a:noFill/>
        </p:spPr>
      </p:pic>
      <p:sp>
        <p:nvSpPr>
          <p:cNvPr id="6" name="TextBox 5"/>
          <p:cNvSpPr txBox="1"/>
          <p:nvPr/>
        </p:nvSpPr>
        <p:spPr>
          <a:xfrm>
            <a:off x="3419872" y="404664"/>
            <a:ext cx="572412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285720" y="81459"/>
            <a:ext cx="885828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ТРЕНАЖЁР №23</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(отведение бедра стоя)                                                              рисунок №25</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5297" name="Picture 1" descr="mso6CCB2"/>
          <p:cNvPicPr>
            <a:picLocks noChangeAspect="1" noChangeArrowheads="1"/>
          </p:cNvPicPr>
          <p:nvPr/>
        </p:nvPicPr>
        <p:blipFill>
          <a:blip r:embed="rId3" cstate="print">
            <a:lum bright="-12000"/>
          </a:blip>
          <a:srcRect l="54254"/>
          <a:stretch>
            <a:fillRect/>
          </a:stretch>
        </p:blipFill>
        <p:spPr bwMode="auto">
          <a:xfrm>
            <a:off x="6429388" y="785794"/>
            <a:ext cx="2714612" cy="4524375"/>
          </a:xfrm>
          <a:prstGeom prst="rect">
            <a:avLst/>
          </a:prstGeom>
          <a:noFill/>
        </p:spPr>
      </p:pic>
      <p:sp>
        <p:nvSpPr>
          <p:cNvPr id="55299" name="Rectangle 3"/>
          <p:cNvSpPr>
            <a:spLocks noChangeArrowheads="1"/>
          </p:cNvSpPr>
          <p:nvPr/>
        </p:nvSpPr>
        <p:spPr bwMode="auto">
          <a:xfrm>
            <a:off x="0" y="5276138"/>
            <a:ext cx="892971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И.П. – стоя на прямой ноге, опора на брюшной пресс, верхний грудной отдел приподнят, опора на вытянутые прямые руки, голова и взгляд прямо, другая нога согнута в колене зафиксирована тренажёром.</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1 –  с одновременным выпрямлением коленного сустава осуществляем отведение бедра назад прямой ногой, натянув пальцы ног на себя – выдох.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счёт 2- медленно силой принимаем  и.п. – вдох.</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Выполнить 12 – 15 раз в одном подходе (вес отягощений зависит от подготовленности). Стараться опорную площадку поставить как можно ниже, чтобы растяжение мышц бёдер было максимальным.</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descr="E:\Сканер\2010_04_01\IMG_0047.jpg"/>
          <p:cNvPicPr>
            <a:picLocks noChangeAspect="1" noChangeArrowheads="1"/>
          </p:cNvPicPr>
          <p:nvPr/>
        </p:nvPicPr>
        <p:blipFill>
          <a:blip r:embed="rId4" cstate="print"/>
          <a:srcRect b="44792"/>
          <a:stretch>
            <a:fillRect/>
          </a:stretch>
        </p:blipFill>
        <p:spPr bwMode="auto">
          <a:xfrm>
            <a:off x="0" y="642918"/>
            <a:ext cx="6357950" cy="4643470"/>
          </a:xfrm>
          <a:prstGeom prst="rect">
            <a:avLst/>
          </a:prstGeom>
          <a:noFill/>
        </p:spPr>
      </p:pic>
      <p:sp>
        <p:nvSpPr>
          <p:cNvPr id="6" name="TextBox 5"/>
          <p:cNvSpPr txBox="1"/>
          <p:nvPr/>
        </p:nvSpPr>
        <p:spPr>
          <a:xfrm>
            <a:off x="2843808" y="116632"/>
            <a:ext cx="619268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929718" cy="6858001"/>
            <a:chOff x="316" y="406"/>
            <a:chExt cx="12339" cy="15248"/>
          </a:xfrm>
        </p:grpSpPr>
        <p:grpSp>
          <p:nvGrpSpPr>
            <p:cNvPr id="1027" name="Group 3"/>
            <p:cNvGrpSpPr>
              <a:grpSpLocks/>
            </p:cNvGrpSpPr>
            <p:nvPr/>
          </p:nvGrpSpPr>
          <p:grpSpPr bwMode="auto">
            <a:xfrm>
              <a:off x="316" y="406"/>
              <a:ext cx="12339" cy="15248"/>
              <a:chOff x="321" y="406"/>
              <a:chExt cx="12331" cy="15245"/>
            </a:xfrm>
          </p:grpSpPr>
          <p:sp>
            <p:nvSpPr>
              <p:cNvPr id="1028" name="Rectangle 4"/>
              <p:cNvSpPr>
                <a:spLocks noChangeArrowheads="1"/>
              </p:cNvSpPr>
              <p:nvPr/>
            </p:nvSpPr>
            <p:spPr bwMode="auto">
              <a:xfrm>
                <a:off x="339" y="406"/>
                <a:ext cx="11582" cy="15025"/>
              </a:xfrm>
              <a:prstGeom prst="rect">
                <a:avLst/>
              </a:prstGeom>
              <a:solidFill>
                <a:srgbClr val="C0504D"/>
              </a:solidFill>
              <a:ln w="76200">
                <a:solidFill>
                  <a:srgbClr val="FFFF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ctr" anchorCtr="0" compatLnSpc="1">
                <a:prstTxWarp prst="textNoShape">
                  <a:avLst/>
                </a:prstTxWarp>
              </a:bodyPr>
              <a:lstStyle/>
              <a:p>
                <a:endParaRPr lang="ru-RU"/>
              </a:p>
            </p:txBody>
          </p:sp>
          <p:sp>
            <p:nvSpPr>
              <p:cNvPr id="1029" name="Rectangle 5"/>
              <p:cNvSpPr>
                <a:spLocks noChangeArrowheads="1"/>
              </p:cNvSpPr>
              <p:nvPr/>
            </p:nvSpPr>
            <p:spPr bwMode="auto">
              <a:xfrm>
                <a:off x="3758" y="626"/>
                <a:ext cx="8894" cy="15025"/>
              </a:xfrm>
              <a:prstGeom prst="rect">
                <a:avLst/>
              </a:prstGeom>
              <a:solidFill>
                <a:srgbClr val="0070C0"/>
              </a:solidFill>
              <a:ln w="12700">
                <a:miter lim="800000"/>
                <a:headEnd/>
                <a:tailEnd/>
              </a:ln>
              <a:effectLst/>
              <a:scene3d>
                <a:camera prst="legacyObliqueTopRight"/>
                <a:lightRig rig="legacyFlat3" dir="b"/>
              </a:scene3d>
              <a:sp3d extrusionH="430200" prstMaterial="legacyMatte">
                <a:bevelT w="13500" h="13500" prst="angle"/>
                <a:bevelB w="13500" h="13500" prst="angle"/>
                <a:extrusionClr>
                  <a:srgbClr val="0070C0"/>
                </a:extrusionClr>
              </a:sp3d>
            </p:spPr>
            <p:txBody>
              <a:bodyPr vert="horz" wrap="square" lIns="228600" tIns="1371600" rIns="45720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rgbClr val="FFFFFF"/>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2000" dirty="0" smtClean="0">
                  <a:solidFill>
                    <a:srgbClr val="FFFFFF"/>
                  </a:solidFill>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rgbClr val="FFFFFF"/>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rgbClr val="FFFFFF"/>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FFFFFF"/>
                    </a:solidFill>
                    <a:effectLst/>
                    <a:latin typeface="Calibri" pitchFamily="34" charset="0"/>
                    <a:cs typeface="Arial" pitchFamily="34" charset="0"/>
                  </a:rPr>
                  <a:t> </a:t>
                </a:r>
                <a:r>
                  <a:rPr lang="ru-RU" sz="2000" dirty="0" smtClean="0">
                    <a:solidFill>
                      <a:srgbClr val="FFFFFF"/>
                    </a:solidFill>
                    <a:latin typeface="Calibri" pitchFamily="34" charset="0"/>
                    <a:cs typeface="Arial" pitchFamily="34" charset="0"/>
                  </a:rPr>
                  <a:t>Д</a:t>
                </a:r>
                <a:r>
                  <a:rPr kumimoji="0" lang="ru-RU" sz="2000" b="0" i="0" u="none" strike="noStrike" cap="none" normalizeH="0" baseline="0" dirty="0" smtClean="0">
                    <a:ln>
                      <a:noFill/>
                    </a:ln>
                    <a:solidFill>
                      <a:srgbClr val="FFFFFF"/>
                    </a:solidFill>
                    <a:effectLst/>
                    <a:latin typeface="Calibri" pitchFamily="34" charset="0"/>
                    <a:cs typeface="Arial" pitchFamily="34" charset="0"/>
                  </a:rPr>
                  <a:t>еятельность    колледжа  по  теме: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FFFFFF"/>
                    </a:solidFill>
                    <a:effectLst/>
                    <a:latin typeface="Calibri" pitchFamily="34" charset="0"/>
                    <a:cs typeface="Arial" pitchFamily="34" charset="0"/>
                  </a:rPr>
                  <a:t>«социальный</a:t>
                </a:r>
                <a:r>
                  <a:rPr kumimoji="0" lang="ru-RU" sz="2000" b="0" i="0" u="none" strike="noStrike" cap="none" normalizeH="0" dirty="0" smtClean="0">
                    <a:ln>
                      <a:noFill/>
                    </a:ln>
                    <a:solidFill>
                      <a:srgbClr val="FFFFFF"/>
                    </a:solidFill>
                    <a:effectLst/>
                    <a:latin typeface="Calibri" pitchFamily="34" charset="0"/>
                    <a:cs typeface="Arial" pitchFamily="34" charset="0"/>
                  </a:rPr>
                  <a:t> потенциал физического воспитания и развитие студенческого спорта</a:t>
                </a:r>
                <a:r>
                  <a:rPr kumimoji="0" lang="ru-RU" sz="2000" b="0" i="0" u="none" strike="noStrike" cap="none" normalizeH="0" baseline="0" dirty="0" smtClean="0">
                    <a:ln>
                      <a:noFill/>
                    </a:ln>
                    <a:solidFill>
                      <a:srgbClr val="FFFFFF"/>
                    </a:solidFill>
                    <a:effectLst/>
                    <a:latin typeface="Calibri"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dirty="0" smtClean="0">
                    <a:ln>
                      <a:noFill/>
                    </a:ln>
                    <a:solidFill>
                      <a:srgbClr val="FFFFFF"/>
                    </a:solidFill>
                    <a:effectLst/>
                    <a:latin typeface="Calibri" pitchFamily="34" charset="0"/>
                    <a:cs typeface="Arial" pitchFamily="34" charset="0"/>
                  </a:rPr>
                  <a:t> ОПИСАНИЕ   УРОКА</a:t>
                </a:r>
                <a:endParaRPr kumimoji="0" lang="ru-RU" sz="3600" b="0" i="0" u="none" strike="noStrike" cap="none" normalizeH="0" baseline="0" dirty="0" smtClean="0">
                  <a:ln>
                    <a:noFill/>
                  </a:ln>
                  <a:solidFill>
                    <a:srgbClr val="FFFFFF"/>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rgbClr val="FFFFFF"/>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FFFFFF"/>
                    </a:solidFill>
                    <a:effectLst/>
                    <a:latin typeface="Calibri" pitchFamily="34" charset="0"/>
                    <a:cs typeface="Arial" pitchFamily="34" charset="0"/>
                  </a:rPr>
                  <a:t>      «ПОЗНАЙ    И   ИЗМЕНИ    СЕБЯ»</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030" name="Group 6"/>
              <p:cNvGrpSpPr>
                <a:grpSpLocks/>
              </p:cNvGrpSpPr>
              <p:nvPr/>
            </p:nvGrpSpPr>
            <p:grpSpPr bwMode="auto">
              <a:xfrm>
                <a:off x="321" y="3424"/>
                <a:ext cx="3125" cy="6069"/>
                <a:chOff x="654" y="3599"/>
                <a:chExt cx="2880" cy="5760"/>
              </a:xfrm>
            </p:grpSpPr>
            <p:sp>
              <p:nvSpPr>
                <p:cNvPr id="1031" name="Rectangle 7"/>
                <p:cNvSpPr>
                  <a:spLocks noChangeArrowheads="1"/>
                </p:cNvSpPr>
                <p:nvPr/>
              </p:nvSpPr>
              <p:spPr bwMode="auto">
                <a:xfrm flipH="1">
                  <a:off x="2094" y="6479"/>
                  <a:ext cx="1440" cy="1440"/>
                </a:xfrm>
                <a:prstGeom prst="rect">
                  <a:avLst/>
                </a:prstGeom>
                <a:solidFill>
                  <a:srgbClr val="A7BFDE">
                    <a:alpha val="80000"/>
                  </a:srgbClr>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sp>
              <p:nvSpPr>
                <p:cNvPr id="1032" name="Rectangle 8"/>
                <p:cNvSpPr>
                  <a:spLocks noChangeArrowheads="1"/>
                </p:cNvSpPr>
                <p:nvPr/>
              </p:nvSpPr>
              <p:spPr bwMode="auto">
                <a:xfrm flipH="1">
                  <a:off x="2094" y="5039"/>
                  <a:ext cx="1440" cy="1440"/>
                </a:xfrm>
                <a:prstGeom prst="rect">
                  <a:avLst/>
                </a:prstGeom>
                <a:solidFill>
                  <a:srgbClr val="A7BFDE">
                    <a:alpha val="50000"/>
                  </a:srgbClr>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sp>
              <p:nvSpPr>
                <p:cNvPr id="1033" name="Rectangle 9"/>
                <p:cNvSpPr>
                  <a:spLocks noChangeArrowheads="1"/>
                </p:cNvSpPr>
                <p:nvPr/>
              </p:nvSpPr>
              <p:spPr bwMode="auto">
                <a:xfrm flipH="1">
                  <a:off x="654" y="5039"/>
                  <a:ext cx="1440" cy="1440"/>
                </a:xfrm>
                <a:prstGeom prst="rect">
                  <a:avLst/>
                </a:prstGeom>
                <a:solidFill>
                  <a:srgbClr val="A7BFDE">
                    <a:alpha val="80000"/>
                  </a:srgbClr>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sp>
              <p:nvSpPr>
                <p:cNvPr id="1034" name="Rectangle 10"/>
                <p:cNvSpPr>
                  <a:spLocks noChangeArrowheads="1"/>
                </p:cNvSpPr>
                <p:nvPr/>
              </p:nvSpPr>
              <p:spPr bwMode="auto">
                <a:xfrm flipH="1">
                  <a:off x="654" y="3599"/>
                  <a:ext cx="1440" cy="1440"/>
                </a:xfrm>
                <a:prstGeom prst="rect">
                  <a:avLst/>
                </a:prstGeom>
                <a:solidFill>
                  <a:srgbClr val="A7BFDE">
                    <a:alpha val="50000"/>
                  </a:srgbClr>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sp>
              <p:nvSpPr>
                <p:cNvPr id="1035" name="Rectangle 11"/>
                <p:cNvSpPr>
                  <a:spLocks noChangeArrowheads="1"/>
                </p:cNvSpPr>
                <p:nvPr/>
              </p:nvSpPr>
              <p:spPr bwMode="auto">
                <a:xfrm flipH="1">
                  <a:off x="654" y="6479"/>
                  <a:ext cx="1440" cy="1440"/>
                </a:xfrm>
                <a:prstGeom prst="rect">
                  <a:avLst/>
                </a:prstGeom>
                <a:solidFill>
                  <a:srgbClr val="A7BFDE">
                    <a:alpha val="50000"/>
                  </a:srgbClr>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sp>
              <p:nvSpPr>
                <p:cNvPr id="1036" name="Rectangle 12"/>
                <p:cNvSpPr>
                  <a:spLocks noChangeArrowheads="1"/>
                </p:cNvSpPr>
                <p:nvPr/>
              </p:nvSpPr>
              <p:spPr bwMode="auto">
                <a:xfrm flipH="1">
                  <a:off x="2094" y="7919"/>
                  <a:ext cx="1440" cy="1440"/>
                </a:xfrm>
                <a:prstGeom prst="rect">
                  <a:avLst/>
                </a:prstGeom>
                <a:solidFill>
                  <a:srgbClr val="A7BFDE">
                    <a:alpha val="50000"/>
                  </a:srgbClr>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grpSp>
          <p:sp>
            <p:nvSpPr>
              <p:cNvPr id="1037" name="Rectangle 13"/>
              <p:cNvSpPr>
                <a:spLocks noChangeArrowheads="1"/>
              </p:cNvSpPr>
              <p:nvPr/>
            </p:nvSpPr>
            <p:spPr bwMode="auto">
              <a:xfrm flipH="1">
                <a:off x="2182" y="1090"/>
                <a:ext cx="1595" cy="3144"/>
              </a:xfrm>
              <a:prstGeom prst="rect">
                <a:avLst/>
              </a:prstGeom>
              <a:solidFill>
                <a:srgbClr val="C0504D"/>
              </a:solidFill>
              <a:ln w="12700">
                <a:solidFill>
                  <a:srgbClr val="FFFFFF"/>
                </a:solid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2600" b="0" i="0" u="none" strike="noStrike" cap="none" normalizeH="0" baseline="0" dirty="0" smtClean="0">
                    <a:ln>
                      <a:noFill/>
                    </a:ln>
                    <a:solidFill>
                      <a:srgbClr val="FFFF00"/>
                    </a:solidFill>
                    <a:effectLst/>
                    <a:latin typeface="Calibri" pitchFamily="34" charset="0"/>
                    <a:cs typeface="Arial" pitchFamily="34" charset="0"/>
                  </a:rPr>
                  <a:t>2009</a:t>
                </a:r>
              </a:p>
              <a:p>
                <a:pPr marL="0" marR="0" lvl="0" indent="0" algn="l" defTabSz="914400" rtl="0" eaLnBrk="1" fontAlgn="base" latinLnBrk="0" hangingPunct="1">
                  <a:lnSpc>
                    <a:spcPct val="100000"/>
                  </a:lnSpc>
                  <a:spcBef>
                    <a:spcPct val="0"/>
                  </a:spcBef>
                  <a:spcAft>
                    <a:spcPts val="1000"/>
                  </a:spcAft>
                  <a:buClrTx/>
                  <a:buSzTx/>
                  <a:buFontTx/>
                  <a:buNone/>
                  <a:tabLst/>
                </a:pPr>
                <a:r>
                  <a:rPr kumimoji="0" lang="ru-RU" sz="2600" b="0" i="0" u="none" strike="noStrike" cap="none" normalizeH="0" baseline="0" dirty="0" smtClean="0">
                    <a:ln>
                      <a:noFill/>
                    </a:ln>
                    <a:solidFill>
                      <a:srgbClr val="FFFF00"/>
                    </a:solidFill>
                    <a:effectLst/>
                    <a:latin typeface="Calibri" pitchFamily="34" charset="0"/>
                    <a:cs typeface="Arial" pitchFamily="34" charset="0"/>
                  </a:rPr>
                  <a:t>2010</a:t>
                </a:r>
              </a:p>
              <a:p>
                <a:pPr marL="0" marR="0" lvl="0" indent="0" algn="l" defTabSz="914400" rtl="0" eaLnBrk="1" fontAlgn="base" latinLnBrk="0" hangingPunct="1">
                  <a:lnSpc>
                    <a:spcPct val="100000"/>
                  </a:lnSpc>
                  <a:spcBef>
                    <a:spcPct val="0"/>
                  </a:spcBef>
                  <a:spcAft>
                    <a:spcPts val="1000"/>
                  </a:spcAft>
                  <a:buClrTx/>
                  <a:buSzTx/>
                  <a:buFontTx/>
                  <a:buNone/>
                  <a:tabLst/>
                </a:pPr>
                <a:r>
                  <a:rPr kumimoji="0" lang="ru-RU" sz="1800" b="0" i="0" u="none" strike="noStrike" cap="none" normalizeH="0" baseline="0" dirty="0" err="1" smtClean="0">
                    <a:ln>
                      <a:noFill/>
                    </a:ln>
                    <a:solidFill>
                      <a:srgbClr val="FFFF00"/>
                    </a:solidFill>
                    <a:effectLst/>
                    <a:latin typeface="Arial" pitchFamily="34" charset="0"/>
                    <a:cs typeface="Arial" pitchFamily="34" charset="0"/>
                  </a:rPr>
                  <a:t>Уч.год</a:t>
                </a:r>
                <a:r>
                  <a:rPr kumimoji="0" lang="ru-RU" sz="1800" b="0" i="0" u="none" strike="noStrike" cap="none" normalizeH="0" baseline="0" dirty="0" smtClean="0">
                    <a:ln>
                      <a:noFill/>
                    </a:ln>
                    <a:solidFill>
                      <a:srgbClr val="FFFF00"/>
                    </a:solidFill>
                    <a:effectLst/>
                    <a:latin typeface="Arial" pitchFamily="34" charset="0"/>
                    <a:cs typeface="Arial" pitchFamily="34" charset="0"/>
                  </a:rPr>
                  <a:t>.</a:t>
                </a:r>
              </a:p>
            </p:txBody>
          </p:sp>
        </p:grpSp>
        <p:grpSp>
          <p:nvGrpSpPr>
            <p:cNvPr id="1038" name="Group 14"/>
            <p:cNvGrpSpPr>
              <a:grpSpLocks/>
            </p:cNvGrpSpPr>
            <p:nvPr/>
          </p:nvGrpSpPr>
          <p:grpSpPr bwMode="auto">
            <a:xfrm>
              <a:off x="3446" y="13758"/>
              <a:ext cx="8169" cy="1382"/>
              <a:chOff x="3446" y="13758"/>
              <a:chExt cx="8169" cy="1382"/>
            </a:xfrm>
          </p:grpSpPr>
          <p:grpSp>
            <p:nvGrpSpPr>
              <p:cNvPr id="1039" name="Group 15"/>
              <p:cNvGrpSpPr>
                <a:grpSpLocks/>
              </p:cNvGrpSpPr>
              <p:nvPr/>
            </p:nvGrpSpPr>
            <p:grpSpPr bwMode="auto">
              <a:xfrm flipH="1" flipV="1">
                <a:off x="10833" y="14380"/>
                <a:ext cx="782" cy="760"/>
                <a:chOff x="8754" y="11945"/>
                <a:chExt cx="2880" cy="2859"/>
              </a:xfrm>
            </p:grpSpPr>
            <p:sp>
              <p:nvSpPr>
                <p:cNvPr id="1040" name="Rectangle 16"/>
                <p:cNvSpPr>
                  <a:spLocks noChangeArrowheads="1"/>
                </p:cNvSpPr>
                <p:nvPr/>
              </p:nvSpPr>
              <p:spPr bwMode="auto">
                <a:xfrm flipH="1">
                  <a:off x="10194" y="11945"/>
                  <a:ext cx="1440" cy="1440"/>
                </a:xfrm>
                <a:prstGeom prst="rect">
                  <a:avLst/>
                </a:prstGeom>
                <a:solidFill>
                  <a:srgbClr val="BFBFBF">
                    <a:alpha val="50000"/>
                  </a:srgbClr>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sp>
              <p:nvSpPr>
                <p:cNvPr id="1041" name="Rectangle 17"/>
                <p:cNvSpPr>
                  <a:spLocks noChangeArrowheads="1"/>
                </p:cNvSpPr>
                <p:nvPr/>
              </p:nvSpPr>
              <p:spPr bwMode="auto">
                <a:xfrm flipH="1">
                  <a:off x="10194" y="13364"/>
                  <a:ext cx="1440" cy="1440"/>
                </a:xfrm>
                <a:prstGeom prst="rect">
                  <a:avLst/>
                </a:prstGeom>
                <a:solidFill>
                  <a:srgbClr val="C0504D"/>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sp>
              <p:nvSpPr>
                <p:cNvPr id="1042" name="Rectangle 18"/>
                <p:cNvSpPr>
                  <a:spLocks noChangeArrowheads="1"/>
                </p:cNvSpPr>
                <p:nvPr/>
              </p:nvSpPr>
              <p:spPr bwMode="auto">
                <a:xfrm flipH="1">
                  <a:off x="8754" y="13364"/>
                  <a:ext cx="1440" cy="1440"/>
                </a:xfrm>
                <a:prstGeom prst="rect">
                  <a:avLst/>
                </a:prstGeom>
                <a:solidFill>
                  <a:srgbClr val="BFBFBF">
                    <a:alpha val="50000"/>
                  </a:srgbClr>
                </a:solidFill>
                <a:ln w="12700">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p>
                  <a:endParaRPr lang="ru-RU"/>
                </a:p>
              </p:txBody>
            </p:sp>
          </p:grpSp>
          <p:sp>
            <p:nvSpPr>
              <p:cNvPr id="1043" name="Rectangle 19"/>
              <p:cNvSpPr>
                <a:spLocks noChangeArrowheads="1"/>
              </p:cNvSpPr>
              <p:nvPr/>
            </p:nvSpPr>
            <p:spPr bwMode="auto">
              <a:xfrm>
                <a:off x="3446" y="13758"/>
                <a:ext cx="7105" cy="1382"/>
              </a:xfrm>
              <a:prstGeom prst="rect">
                <a:avLst/>
              </a:prstGeom>
              <a:noFill/>
              <a:ln w="12700">
                <a:noFill/>
                <a:miter lim="800000"/>
                <a:headEnd/>
                <a:tailEnd/>
              </a:ln>
              <a:effectLst/>
            </p:spPr>
            <p:txBody>
              <a:bodyPr vert="horz" wrap="square" lIns="91440" tIns="0" rIns="9144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rgbClr val="FFFF00"/>
                    </a:solidFill>
                    <a:effectLst/>
                    <a:latin typeface="Calibri" pitchFamily="34" charset="0"/>
                    <a:cs typeface="Arial" pitchFamily="34" charset="0"/>
                  </a:rPr>
                  <a:t>                                    ПРЕПОДАВАТЕЛЬ ВЫСШЕЙ КВАЛИФИКАЦИОННОЙ КАТЕГОРИИ</a:t>
                </a:r>
              </a:p>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rgbClr val="FFFF00"/>
                    </a:solidFill>
                    <a:effectLst/>
                    <a:latin typeface="Calibri" pitchFamily="34" charset="0"/>
                    <a:cs typeface="Arial" pitchFamily="34" charset="0"/>
                  </a:rPr>
                  <a:t>                                    МАСТЕР СПОРТА   СССР   ПО   СПОРТИВНОЙ   ГИМНАСТИКЕ.</a:t>
                </a:r>
                <a:endParaRPr kumimoji="0" lang="ru-RU" sz="1100" b="0" i="0" u="none" strike="noStrike" cap="none" normalizeH="0" baseline="0" dirty="0" smtClean="0">
                  <a:ln>
                    <a:noFill/>
                  </a:ln>
                  <a:solidFill>
                    <a:srgbClr val="FFFF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rgbClr val="FFFF00"/>
                    </a:solidFill>
                    <a:effectLst/>
                    <a:latin typeface="Calibri" pitchFamily="34" charset="0"/>
                    <a:cs typeface="Arial" pitchFamily="34" charset="0"/>
                  </a:rPr>
                  <a:t>                                                                           г. МОСКВА    2010г.</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grpSp>
      <p:pic>
        <p:nvPicPr>
          <p:cNvPr id="2" name="Picture 2"/>
          <p:cNvPicPr>
            <a:picLocks noChangeAspect="1" noChangeArrowheads="1"/>
          </p:cNvPicPr>
          <p:nvPr/>
        </p:nvPicPr>
        <p:blipFill>
          <a:blip r:embed="rId3" cstate="print"/>
          <a:srcRect/>
          <a:stretch>
            <a:fillRect/>
          </a:stretch>
        </p:blipFill>
        <p:spPr bwMode="auto">
          <a:xfrm>
            <a:off x="0" y="3500413"/>
            <a:ext cx="2643174" cy="3357587"/>
          </a:xfrm>
          <a:prstGeom prst="rect">
            <a:avLst/>
          </a:prstGeom>
          <a:noFill/>
          <a:ln w="9525">
            <a:noFill/>
            <a:miter lim="800000"/>
            <a:headEnd/>
            <a:tailEnd/>
          </a:ln>
          <a:effectLst/>
        </p:spPr>
      </p:pic>
      <p:pic>
        <p:nvPicPr>
          <p:cNvPr id="3" name="Picture 3" descr="E:\Фотографии\DCIM\100MSDCF\DSC03122.JPG"/>
          <p:cNvPicPr>
            <a:picLocks noChangeAspect="1" noChangeArrowheads="1"/>
          </p:cNvPicPr>
          <p:nvPr/>
        </p:nvPicPr>
        <p:blipFill>
          <a:blip r:embed="rId4" cstate="print"/>
          <a:srcRect t="20755"/>
          <a:stretch>
            <a:fillRect/>
          </a:stretch>
        </p:blipFill>
        <p:spPr bwMode="auto">
          <a:xfrm>
            <a:off x="6929454" y="214290"/>
            <a:ext cx="2000264" cy="2571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HeroicExtremeLeftFacing"/>
            <a:lightRig rig="threePt" dir="t">
              <a:rot lat="0" lon="0" rev="2100000"/>
            </a:lightRig>
          </a:scene3d>
          <a:sp3d extrusionH="25400">
            <a:bevelT w="304800" h="152400" prst="hardEdge"/>
            <a:extrusionClr>
              <a:srgbClr val="000000"/>
            </a:extrusionClr>
          </a:sp3d>
        </p:spPr>
      </p:pic>
      <p:sp>
        <p:nvSpPr>
          <p:cNvPr id="22" name="TextBox 21"/>
          <p:cNvSpPr txBox="1"/>
          <p:nvPr/>
        </p:nvSpPr>
        <p:spPr>
          <a:xfrm>
            <a:off x="2987824" y="476672"/>
            <a:ext cx="4104456" cy="646331"/>
          </a:xfrm>
          <a:prstGeom prst="rect">
            <a:avLst/>
          </a:prstGeom>
          <a:noFill/>
        </p:spPr>
        <p:txBody>
          <a:bodyPr wrap="square" rtlCol="0">
            <a:spAutoFit/>
          </a:bodyPr>
          <a:lstStyle/>
          <a:p>
            <a:r>
              <a:rPr lang="ru-RU" b="1" dirty="0" smtClean="0">
                <a:solidFill>
                  <a:srgbClr val="FFFF00"/>
                </a:solidFill>
              </a:rPr>
              <a:t>№  269-849-985.   Г.В.  </a:t>
            </a:r>
            <a:r>
              <a:rPr lang="ru-RU" b="1" dirty="0" err="1" smtClean="0">
                <a:solidFill>
                  <a:srgbClr val="FFFF00"/>
                </a:solidFill>
              </a:rPr>
              <a:t>Тропынин</a:t>
            </a:r>
            <a:r>
              <a:rPr lang="ru-RU" b="1" dirty="0" smtClean="0">
                <a:solidFill>
                  <a:srgbClr val="FFFF00"/>
                </a:solidFill>
              </a:rPr>
              <a:t>.</a:t>
            </a:r>
            <a:endParaRPr lang="ru-RU" dirty="0" smtClean="0">
              <a:solidFill>
                <a:srgbClr val="FFFF00"/>
              </a:solidFill>
            </a:endParaRPr>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58" y="857232"/>
            <a:ext cx="8572560" cy="6432530"/>
          </a:xfrm>
          <a:prstGeom prst="rect">
            <a:avLst/>
          </a:prstGeom>
          <a:noFill/>
        </p:spPr>
        <p:txBody>
          <a:bodyPr wrap="square" rtlCol="0">
            <a:spAutoFit/>
          </a:bodyPr>
          <a:lstStyle/>
          <a:p>
            <a:r>
              <a:rPr lang="ru-RU" sz="1400" b="1" dirty="0" smtClean="0">
                <a:solidFill>
                  <a:srgbClr val="7030A0"/>
                </a:solidFill>
              </a:rPr>
              <a:t>АКТУАЛЬНОСТЬ,   ЦЕЛИ  И  ЗАДАЧИ  ПРЕДСТАВЛЕННОЙ   МЕТОДИКИ</a:t>
            </a:r>
          </a:p>
          <a:p>
            <a:pPr marL="342900" indent="-342900"/>
            <a:r>
              <a:rPr lang="ru-RU" sz="1400" dirty="0" smtClean="0">
                <a:solidFill>
                  <a:srgbClr val="0070C0"/>
                </a:solidFill>
              </a:rPr>
              <a:t>1. «</a:t>
            </a:r>
            <a:r>
              <a:rPr lang="ru-RU" sz="1400" b="1" dirty="0" smtClean="0">
                <a:solidFill>
                  <a:srgbClr val="0070C0"/>
                </a:solidFill>
              </a:rPr>
              <a:t>Здоровье сбережение»;</a:t>
            </a:r>
          </a:p>
          <a:p>
            <a:pPr marL="342900" indent="-342900">
              <a:buAutoNum type="arabicPlain" startAt="2"/>
            </a:pPr>
            <a:r>
              <a:rPr lang="ru-RU" sz="1400" b="1" dirty="0" smtClean="0">
                <a:solidFill>
                  <a:srgbClr val="0070C0"/>
                </a:solidFill>
              </a:rPr>
              <a:t>Цели:</a:t>
            </a:r>
            <a:r>
              <a:rPr lang="ru-RU" sz="1400" dirty="0" smtClean="0">
                <a:solidFill>
                  <a:srgbClr val="0070C0"/>
                </a:solidFill>
              </a:rPr>
              <a:t> «Познай и измени себя»;</a:t>
            </a:r>
          </a:p>
          <a:p>
            <a:pPr marL="342900" indent="-342900">
              <a:buAutoNum type="arabicPlain" startAt="2"/>
            </a:pPr>
            <a:r>
              <a:rPr lang="ru-RU" sz="1400" b="1" dirty="0" smtClean="0">
                <a:solidFill>
                  <a:srgbClr val="0070C0"/>
                </a:solidFill>
              </a:rPr>
              <a:t>Тема </a:t>
            </a:r>
            <a:r>
              <a:rPr lang="ru-RU" sz="1400" dirty="0" smtClean="0">
                <a:solidFill>
                  <a:srgbClr val="0070C0"/>
                </a:solidFill>
              </a:rPr>
              <a:t>: «Определение по пульсу  аэробной  и физической нагрузки на организм ;</a:t>
            </a:r>
          </a:p>
          <a:p>
            <a:pPr marL="342900" indent="-342900">
              <a:buAutoNum type="arabicPlain" startAt="2"/>
            </a:pPr>
            <a:r>
              <a:rPr lang="ru-RU" sz="1400" b="1" dirty="0" smtClean="0">
                <a:solidFill>
                  <a:srgbClr val="0070C0"/>
                </a:solidFill>
              </a:rPr>
              <a:t>Задачи:</a:t>
            </a:r>
            <a:r>
              <a:rPr lang="ru-RU" sz="1400" dirty="0" smtClean="0">
                <a:solidFill>
                  <a:srgbClr val="0070C0"/>
                </a:solidFill>
              </a:rPr>
              <a:t>  </a:t>
            </a:r>
            <a:r>
              <a:rPr lang="ru-RU" sz="1400" b="1" dirty="0" smtClean="0">
                <a:solidFill>
                  <a:srgbClr val="0070C0"/>
                </a:solidFill>
              </a:rPr>
              <a:t>Обучить </a:t>
            </a:r>
            <a:r>
              <a:rPr lang="ru-RU" sz="1400" dirty="0" smtClean="0">
                <a:solidFill>
                  <a:srgbClr val="0070C0"/>
                </a:solidFill>
              </a:rPr>
              <a:t>– определению пульса;  </a:t>
            </a:r>
            <a:r>
              <a:rPr lang="ru-RU" sz="1400" b="1" dirty="0" smtClean="0">
                <a:solidFill>
                  <a:srgbClr val="0070C0"/>
                </a:solidFill>
              </a:rPr>
              <a:t>Учить</a:t>
            </a:r>
            <a:r>
              <a:rPr lang="ru-RU" sz="1400" dirty="0" smtClean="0">
                <a:solidFill>
                  <a:srgbClr val="0070C0"/>
                </a:solidFill>
              </a:rPr>
              <a:t> – сделать анализ, вывод и решение по объективным и субъективным показателям.</a:t>
            </a:r>
          </a:p>
          <a:p>
            <a:pPr marL="342900" indent="-342900"/>
            <a:r>
              <a:rPr lang="ru-RU" sz="1400" b="1" dirty="0" smtClean="0">
                <a:solidFill>
                  <a:srgbClr val="0070C0"/>
                </a:solidFill>
              </a:rPr>
              <a:t>ИННОВАЦИОННОСТЬ   МЕТОДИКИ</a:t>
            </a:r>
          </a:p>
          <a:p>
            <a:pPr marL="342900" indent="-342900"/>
            <a:r>
              <a:rPr lang="ru-RU" sz="1400" dirty="0" smtClean="0">
                <a:solidFill>
                  <a:srgbClr val="0070C0"/>
                </a:solidFill>
              </a:rPr>
              <a:t>Профилактика  профессиональных заболеваний </a:t>
            </a:r>
            <a:r>
              <a:rPr lang="ru-RU" sz="1400" dirty="0" err="1" smtClean="0">
                <a:solidFill>
                  <a:srgbClr val="0070C0"/>
                </a:solidFill>
              </a:rPr>
              <a:t>опорно</a:t>
            </a:r>
            <a:r>
              <a:rPr lang="ru-RU" sz="1400" dirty="0" smtClean="0">
                <a:solidFill>
                  <a:srgbClr val="0070C0"/>
                </a:solidFill>
              </a:rPr>
              <a:t> – двигательного аппарата обучающихся.</a:t>
            </a:r>
          </a:p>
          <a:p>
            <a:pPr marL="342900" indent="-342900"/>
            <a:r>
              <a:rPr lang="ru-RU" sz="1400" b="1" dirty="0" smtClean="0">
                <a:solidFill>
                  <a:srgbClr val="0070C0"/>
                </a:solidFill>
              </a:rPr>
              <a:t>ОСОБЕННОСТИ   МЕТОДИКИ</a:t>
            </a:r>
          </a:p>
          <a:p>
            <a:pPr marL="342900" indent="-342900"/>
            <a:r>
              <a:rPr lang="ru-RU" sz="1400" b="1" dirty="0" smtClean="0">
                <a:solidFill>
                  <a:srgbClr val="0070C0"/>
                </a:solidFill>
              </a:rPr>
              <a:t>Основная мотивация:</a:t>
            </a:r>
          </a:p>
          <a:p>
            <a:pPr marL="342900" indent="-342900">
              <a:buAutoNum type="arabicPeriod"/>
            </a:pPr>
            <a:r>
              <a:rPr lang="ru-RU" sz="1400" dirty="0" smtClean="0">
                <a:solidFill>
                  <a:srgbClr val="0070C0"/>
                </a:solidFill>
              </a:rPr>
              <a:t>Нравственно – волевая;</a:t>
            </a:r>
          </a:p>
          <a:p>
            <a:pPr marL="342900" indent="-342900">
              <a:buAutoNum type="arabicPeriod"/>
            </a:pPr>
            <a:r>
              <a:rPr lang="ru-RU" sz="1400" dirty="0" smtClean="0">
                <a:solidFill>
                  <a:srgbClr val="0070C0"/>
                </a:solidFill>
              </a:rPr>
              <a:t>Вооружиться новой информацией, заполнив проблемы вооружённости;</a:t>
            </a:r>
          </a:p>
          <a:p>
            <a:pPr marL="342900" indent="-342900">
              <a:buAutoNum type="arabicPeriod"/>
            </a:pPr>
            <a:r>
              <a:rPr lang="ru-RU" sz="1400" dirty="0" smtClean="0">
                <a:solidFill>
                  <a:srgbClr val="0070C0"/>
                </a:solidFill>
              </a:rPr>
              <a:t>Познавательный интерес в своих – физической, умственной и духовной сфер роста и развития (под ростом имеется в виду количественный фактор, под развитием качественный фактор);</a:t>
            </a:r>
          </a:p>
          <a:p>
            <a:pPr marL="342900" indent="-342900">
              <a:buAutoNum type="arabicPeriod"/>
            </a:pPr>
            <a:r>
              <a:rPr lang="ru-RU" sz="1400" dirty="0" smtClean="0">
                <a:solidFill>
                  <a:srgbClr val="0070C0"/>
                </a:solidFill>
              </a:rPr>
              <a:t>Упражнения для профилактики будущих профессиональных заболеваний;</a:t>
            </a:r>
          </a:p>
          <a:p>
            <a:pPr marL="342900" indent="-342900">
              <a:buAutoNum type="arabicPeriod"/>
            </a:pPr>
            <a:r>
              <a:rPr lang="ru-RU" sz="1400" dirty="0" smtClean="0">
                <a:solidFill>
                  <a:srgbClr val="0070C0"/>
                </a:solidFill>
              </a:rPr>
              <a:t>Коррекция, каких – либо физических недостатков, полученных в ходе своей жизнедеятельности;</a:t>
            </a:r>
          </a:p>
          <a:p>
            <a:pPr marL="342900" indent="-342900">
              <a:buAutoNum type="arabicPeriod"/>
            </a:pPr>
            <a:r>
              <a:rPr lang="ru-RU" sz="1400" dirty="0" smtClean="0">
                <a:solidFill>
                  <a:srgbClr val="0070C0"/>
                </a:solidFill>
              </a:rPr>
              <a:t>Лечебная реабилитация, после каких – либо заболеваний в своей жизнедеятельности.</a:t>
            </a:r>
          </a:p>
          <a:p>
            <a:pPr marL="342900" indent="-342900"/>
            <a:r>
              <a:rPr lang="ru-RU" sz="1400" b="1" dirty="0" smtClean="0">
                <a:solidFill>
                  <a:srgbClr val="7030A0"/>
                </a:solidFill>
              </a:rPr>
              <a:t>ЦЕЛЕВАЯ   АУДИТОРИЯ  (группа/класс;  возраст/пол):</a:t>
            </a:r>
          </a:p>
          <a:p>
            <a:pPr marL="342900" indent="-342900">
              <a:buAutoNum type="arabicPeriod"/>
            </a:pPr>
            <a:r>
              <a:rPr lang="ru-RU" sz="1400" dirty="0" smtClean="0">
                <a:solidFill>
                  <a:srgbClr val="0070C0"/>
                </a:solidFill>
              </a:rPr>
              <a:t>мальчики, девочки, юноши, девушки;</a:t>
            </a:r>
          </a:p>
          <a:p>
            <a:pPr marL="342900" indent="-342900">
              <a:buAutoNum type="arabicPeriod"/>
            </a:pPr>
            <a:r>
              <a:rPr lang="ru-RU" sz="1400" dirty="0" smtClean="0">
                <a:solidFill>
                  <a:srgbClr val="0070C0"/>
                </a:solidFill>
              </a:rPr>
              <a:t>Основная школа;</a:t>
            </a:r>
          </a:p>
          <a:p>
            <a:pPr marL="342900" indent="-342900">
              <a:buAutoNum type="arabicPeriod"/>
            </a:pPr>
            <a:r>
              <a:rPr lang="ru-RU" sz="1400" dirty="0" smtClean="0">
                <a:solidFill>
                  <a:srgbClr val="0070C0"/>
                </a:solidFill>
              </a:rPr>
              <a:t>Средняя школа;</a:t>
            </a:r>
          </a:p>
          <a:p>
            <a:pPr marL="342900" indent="-342900">
              <a:buAutoNum type="arabicPeriod"/>
            </a:pPr>
            <a:r>
              <a:rPr lang="ru-RU" sz="1400" dirty="0" smtClean="0">
                <a:solidFill>
                  <a:srgbClr val="0070C0"/>
                </a:solidFill>
              </a:rPr>
              <a:t>Высшая школа;</a:t>
            </a:r>
          </a:p>
          <a:p>
            <a:pPr marL="342900" indent="-342900">
              <a:buAutoNum type="arabicPeriod"/>
            </a:pPr>
            <a:r>
              <a:rPr lang="ru-RU" sz="1400" dirty="0" smtClean="0">
                <a:solidFill>
                  <a:srgbClr val="0070C0"/>
                </a:solidFill>
              </a:rPr>
              <a:t>Обучающиеся  НПО,  СПО  и  ВПО;</a:t>
            </a:r>
          </a:p>
          <a:p>
            <a:pPr marL="342900" indent="-342900">
              <a:buAutoNum type="arabicPeriod"/>
            </a:pPr>
            <a:r>
              <a:rPr lang="ru-RU" sz="1400" dirty="0" smtClean="0">
                <a:solidFill>
                  <a:srgbClr val="0070C0"/>
                </a:solidFill>
              </a:rPr>
              <a:t>Интернаты и школы  8-го вида (9  классы);</a:t>
            </a:r>
          </a:p>
          <a:p>
            <a:pPr marL="342900" indent="-342900">
              <a:buAutoNum type="arabicPeriod"/>
            </a:pPr>
            <a:r>
              <a:rPr lang="ru-RU" sz="1600" dirty="0" smtClean="0">
                <a:solidFill>
                  <a:srgbClr val="0070C0"/>
                </a:solidFill>
              </a:rPr>
              <a:t>Обучающиеся, с ограниченными физическими возможностями (основная и средняя школа).</a:t>
            </a:r>
          </a:p>
          <a:p>
            <a:pPr marL="342900" indent="-342900"/>
            <a:endParaRPr lang="ru-RU" sz="1600" dirty="0" smtClean="0">
              <a:solidFill>
                <a:srgbClr val="0070C0"/>
              </a:solidFill>
            </a:endParaRPr>
          </a:p>
          <a:p>
            <a:pPr marL="342900" indent="-342900">
              <a:buAutoNum type="arabicPeriod" startAt="2"/>
            </a:pPr>
            <a:endParaRPr lang="ru-RU" sz="1400" dirty="0">
              <a:solidFill>
                <a:srgbClr val="0070C0"/>
              </a:solidFill>
            </a:endParaRPr>
          </a:p>
        </p:txBody>
      </p:sp>
      <p:sp>
        <p:nvSpPr>
          <p:cNvPr id="3" name="TextBox 2"/>
          <p:cNvSpPr txBox="1"/>
          <p:nvPr/>
        </p:nvSpPr>
        <p:spPr>
          <a:xfrm>
            <a:off x="899592" y="188640"/>
            <a:ext cx="705678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571480"/>
            <a:ext cx="8786874" cy="6463308"/>
          </a:xfrm>
          <a:prstGeom prst="rect">
            <a:avLst/>
          </a:prstGeom>
          <a:noFill/>
        </p:spPr>
        <p:txBody>
          <a:bodyPr wrap="square" rtlCol="0">
            <a:spAutoFit/>
          </a:bodyPr>
          <a:lstStyle/>
          <a:p>
            <a:r>
              <a:rPr lang="ru-RU" sz="1400" b="1" dirty="0" smtClean="0">
                <a:solidFill>
                  <a:srgbClr val="7030A0"/>
                </a:solidFill>
              </a:rPr>
              <a:t>ОСНОВНЫЕ   ИДЕИ,   ПОДХОДЫ,   ПРИНЦИПЫ: </a:t>
            </a:r>
          </a:p>
          <a:p>
            <a:pPr marL="342900" indent="-342900">
              <a:buAutoNum type="arabicPeriod"/>
            </a:pPr>
            <a:r>
              <a:rPr lang="ru-RU" sz="1600" dirty="0" smtClean="0">
                <a:solidFill>
                  <a:srgbClr val="0070C0"/>
                </a:solidFill>
              </a:rPr>
              <a:t>воспитание у обучающихся нового мышления и нового стереотипа, прежде всего к своему здоровью, здоровому образу жизни, к  физической культуре и спорту;</a:t>
            </a:r>
          </a:p>
          <a:p>
            <a:pPr marL="342900" indent="-342900">
              <a:buAutoNum type="arabicPeriod"/>
            </a:pPr>
            <a:r>
              <a:rPr lang="ru-RU" sz="1600" dirty="0" smtClean="0">
                <a:solidFill>
                  <a:srgbClr val="0070C0"/>
                </a:solidFill>
              </a:rPr>
              <a:t>Составление дневника физической культуры  «Познай и измени себя», как вспомогательный компонент технологии к программе и методическим рекомендациям:  «Профилактика профессиональных заболеваний опорно-двигательного аппарата обучающихся»;</a:t>
            </a:r>
          </a:p>
          <a:p>
            <a:pPr marL="342900" indent="-342900"/>
            <a:r>
              <a:rPr lang="ru-RU" sz="1600" b="1" dirty="0" smtClean="0">
                <a:solidFill>
                  <a:srgbClr val="0070C0"/>
                </a:solidFill>
              </a:rPr>
              <a:t>ПОЗИЦИЯ   ПРЕПОДАВАТЕЛЯ </a:t>
            </a:r>
            <a:r>
              <a:rPr lang="ru-RU" sz="1600" dirty="0" smtClean="0">
                <a:solidFill>
                  <a:srgbClr val="0070C0"/>
                </a:solidFill>
              </a:rPr>
              <a:t>– деловой партнёр, старший товарищ;</a:t>
            </a:r>
          </a:p>
          <a:p>
            <a:pPr marL="342900" indent="-342900"/>
            <a:r>
              <a:rPr lang="ru-RU" sz="1600" b="1" dirty="0" smtClean="0">
                <a:solidFill>
                  <a:srgbClr val="0070C0"/>
                </a:solidFill>
              </a:rPr>
              <a:t>МЕЖЛИЧНОСТНЫЕ   ОТНОШЕНИЯ –</a:t>
            </a:r>
            <a:r>
              <a:rPr lang="ru-RU" sz="1600" dirty="0" smtClean="0">
                <a:solidFill>
                  <a:srgbClr val="0070C0"/>
                </a:solidFill>
              </a:rPr>
              <a:t>преподаватель  - обучающийся:</a:t>
            </a:r>
          </a:p>
          <a:p>
            <a:pPr marL="342900" indent="-342900">
              <a:buAutoNum type="arabicPeriod"/>
            </a:pPr>
            <a:r>
              <a:rPr lang="ru-RU" sz="1600" dirty="0" smtClean="0">
                <a:solidFill>
                  <a:srgbClr val="0070C0"/>
                </a:solidFill>
              </a:rPr>
              <a:t>Гуманно – личностный подход;</a:t>
            </a:r>
          </a:p>
          <a:p>
            <a:pPr marL="342900" indent="-342900">
              <a:buAutoNum type="arabicPeriod"/>
            </a:pPr>
            <a:r>
              <a:rPr lang="ru-RU" sz="1600" dirty="0" smtClean="0">
                <a:solidFill>
                  <a:srgbClr val="0070C0"/>
                </a:solidFill>
              </a:rPr>
              <a:t>Не управлять, а соуправлять;</a:t>
            </a:r>
          </a:p>
          <a:p>
            <a:pPr marL="342900" indent="-342900">
              <a:buAutoNum type="arabicPeriod"/>
            </a:pPr>
            <a:r>
              <a:rPr lang="ru-RU" sz="1600" dirty="0" smtClean="0">
                <a:solidFill>
                  <a:srgbClr val="0070C0"/>
                </a:solidFill>
              </a:rPr>
              <a:t>Не принуждать, а убеждать;</a:t>
            </a:r>
          </a:p>
          <a:p>
            <a:pPr marL="342900" indent="-342900">
              <a:buAutoNum type="arabicPeriod"/>
            </a:pPr>
            <a:r>
              <a:rPr lang="ru-RU" sz="1600" dirty="0" smtClean="0">
                <a:solidFill>
                  <a:srgbClr val="0070C0"/>
                </a:solidFill>
              </a:rPr>
              <a:t>Не командовать, а организовывать;</a:t>
            </a:r>
          </a:p>
          <a:p>
            <a:pPr marL="342900" indent="-342900">
              <a:buAutoNum type="arabicPeriod"/>
            </a:pPr>
            <a:r>
              <a:rPr lang="ru-RU" sz="1600" dirty="0" smtClean="0">
                <a:solidFill>
                  <a:srgbClr val="0070C0"/>
                </a:solidFill>
              </a:rPr>
              <a:t>Не ограничивать, а предоставлять свободу выбора;</a:t>
            </a:r>
          </a:p>
          <a:p>
            <a:pPr marL="342900" indent="-342900">
              <a:buAutoNum type="arabicPeriod"/>
            </a:pPr>
            <a:r>
              <a:rPr lang="ru-RU" sz="1600" dirty="0" smtClean="0">
                <a:solidFill>
                  <a:srgbClr val="0070C0"/>
                </a:solidFill>
              </a:rPr>
              <a:t>Не от учебного предмета, а от обучающего к учебному предмету.</a:t>
            </a:r>
          </a:p>
          <a:p>
            <a:pPr marL="342900" indent="-342900"/>
            <a:r>
              <a:rPr lang="ru-RU" sz="1600" b="1" dirty="0" smtClean="0">
                <a:solidFill>
                  <a:srgbClr val="0070C0"/>
                </a:solidFill>
              </a:rPr>
              <a:t>ПОЗИЦИЯ   ОБУЧАЮЩЕГОСЯ:</a:t>
            </a:r>
            <a:endParaRPr lang="ru-RU" sz="1600" dirty="0" smtClean="0">
              <a:solidFill>
                <a:srgbClr val="0070C0"/>
              </a:solidFill>
            </a:endParaRPr>
          </a:p>
          <a:p>
            <a:pPr marL="342900" indent="-342900">
              <a:buAutoNum type="arabicPeriod"/>
            </a:pPr>
            <a:r>
              <a:rPr lang="ru-RU" sz="1600" dirty="0" smtClean="0">
                <a:solidFill>
                  <a:srgbClr val="0070C0"/>
                </a:solidFill>
              </a:rPr>
              <a:t>Свобода выбора;</a:t>
            </a:r>
          </a:p>
          <a:p>
            <a:pPr marL="342900" indent="-342900">
              <a:buAutoNum type="arabicPeriod"/>
            </a:pPr>
            <a:r>
              <a:rPr lang="ru-RU" sz="1600" dirty="0" smtClean="0">
                <a:solidFill>
                  <a:srgbClr val="0070C0"/>
                </a:solidFill>
              </a:rPr>
              <a:t>Возможность, которыми располагает он сам;</a:t>
            </a:r>
          </a:p>
          <a:p>
            <a:pPr marL="342900" indent="-342900">
              <a:buAutoNum type="arabicPeriod"/>
            </a:pPr>
            <a:r>
              <a:rPr lang="ru-RU" sz="1600" dirty="0" smtClean="0">
                <a:solidFill>
                  <a:srgbClr val="0070C0"/>
                </a:solidFill>
              </a:rPr>
              <a:t>Совершенствовать, обогащать и находить самому свои лучшие качества личности.</a:t>
            </a:r>
          </a:p>
          <a:p>
            <a:pPr marL="342900" indent="-342900"/>
            <a:r>
              <a:rPr lang="ru-RU" sz="1600" b="1" dirty="0" smtClean="0">
                <a:solidFill>
                  <a:srgbClr val="7030A0"/>
                </a:solidFill>
              </a:rPr>
              <a:t>НЕОБХОДИМОЕ   ОБОРУДОВАНИЕ  И   СРЕДСТВА   ОБУЧЕНИЯ: </a:t>
            </a:r>
            <a:endParaRPr lang="ru-RU" sz="1600" b="1" dirty="0" smtClean="0">
              <a:solidFill>
                <a:srgbClr val="0070C0"/>
              </a:solidFill>
            </a:endParaRPr>
          </a:p>
          <a:p>
            <a:pPr marL="342900" indent="-342900">
              <a:buAutoNum type="arabicPeriod"/>
            </a:pPr>
            <a:r>
              <a:rPr lang="ru-RU" sz="1600" dirty="0" smtClean="0">
                <a:solidFill>
                  <a:srgbClr val="0070C0"/>
                </a:solidFill>
              </a:rPr>
              <a:t>Обычный школьный инвентарь и оборудование;</a:t>
            </a:r>
          </a:p>
          <a:p>
            <a:pPr marL="342900" indent="-342900">
              <a:buAutoNum type="arabicPeriod"/>
            </a:pPr>
            <a:r>
              <a:rPr lang="ru-RU" sz="1600" dirty="0" smtClean="0">
                <a:solidFill>
                  <a:srgbClr val="0070C0"/>
                </a:solidFill>
              </a:rPr>
              <a:t>Тренажёры;</a:t>
            </a:r>
          </a:p>
          <a:p>
            <a:pPr marL="342900" indent="-342900">
              <a:buAutoNum type="arabicPeriod"/>
            </a:pPr>
            <a:r>
              <a:rPr lang="ru-RU" sz="1600" dirty="0" smtClean="0">
                <a:solidFill>
                  <a:srgbClr val="0070C0"/>
                </a:solidFill>
              </a:rPr>
              <a:t>Для проведения данного урока (секундомеры – 4шт., ручки, листы бумаги с тестами, скакалки, спортивный зал или летняя площадка).</a:t>
            </a:r>
          </a:p>
          <a:p>
            <a:pPr marL="342900" indent="-342900"/>
            <a:endParaRPr lang="ru-RU" sz="1600" b="1" dirty="0" smtClean="0">
              <a:solidFill>
                <a:srgbClr val="0070C0"/>
              </a:solidFill>
            </a:endParaRPr>
          </a:p>
          <a:p>
            <a:pPr marL="342900" indent="-342900"/>
            <a:endParaRPr lang="ru-RU" sz="1600" b="1" dirty="0">
              <a:solidFill>
                <a:srgbClr val="7030A0"/>
              </a:solidFill>
            </a:endParaRPr>
          </a:p>
        </p:txBody>
      </p:sp>
      <p:sp>
        <p:nvSpPr>
          <p:cNvPr id="3" name="TextBox 2"/>
          <p:cNvSpPr txBox="1"/>
          <p:nvPr/>
        </p:nvSpPr>
        <p:spPr>
          <a:xfrm>
            <a:off x="683568" y="188640"/>
            <a:ext cx="734481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928670"/>
            <a:ext cx="8786874" cy="4739759"/>
          </a:xfrm>
          <a:prstGeom prst="rect">
            <a:avLst/>
          </a:prstGeom>
          <a:noFill/>
        </p:spPr>
        <p:txBody>
          <a:bodyPr wrap="square" rtlCol="0">
            <a:spAutoFit/>
          </a:bodyPr>
          <a:lstStyle/>
          <a:p>
            <a:r>
              <a:rPr lang="ru-RU" sz="2400" b="1" dirty="0" smtClean="0">
                <a:solidFill>
                  <a:srgbClr val="7030A0"/>
                </a:solidFill>
              </a:rPr>
              <a:t>УРОВЕНЬ  И  СТЕПЕНЬ  ВНЕДРЕНИЯ  РАЗРАБОТКИ  В  ПРАКТИЧЕСКУЮ  ДЕЯТЕЛЬНОСТЬ</a:t>
            </a:r>
            <a:r>
              <a:rPr lang="ru-RU" sz="1400" b="1" dirty="0" smtClean="0">
                <a:solidFill>
                  <a:srgbClr val="7030A0"/>
                </a:solidFill>
              </a:rPr>
              <a:t>:</a:t>
            </a:r>
          </a:p>
          <a:p>
            <a:endParaRPr lang="ru-RU" sz="1400" b="1" dirty="0" smtClean="0">
              <a:solidFill>
                <a:srgbClr val="7030A0"/>
              </a:solidFill>
            </a:endParaRPr>
          </a:p>
          <a:p>
            <a:r>
              <a:rPr lang="ru-RU" sz="1400" b="1" dirty="0" smtClean="0">
                <a:solidFill>
                  <a:srgbClr val="0070C0"/>
                </a:solidFill>
              </a:rPr>
              <a:t>1</a:t>
            </a:r>
            <a:r>
              <a:rPr lang="ru-RU" sz="1600" b="1" dirty="0" smtClean="0">
                <a:solidFill>
                  <a:srgbClr val="0070C0"/>
                </a:solidFill>
              </a:rPr>
              <a:t>.</a:t>
            </a:r>
            <a:r>
              <a:rPr lang="ru-RU" sz="1600" dirty="0" smtClean="0">
                <a:solidFill>
                  <a:srgbClr val="0070C0"/>
                </a:solidFill>
              </a:rPr>
              <a:t> Ведётся экспериментальная работа в  ГОУ   СПО   СК № 30, в рамках экспериментальной работы   МЦФПВ по теме:  «Совершенствование и развитие новых форм и методов физического воспитания в учреждениях профессионального образования» по технологии  «</a:t>
            </a:r>
            <a:r>
              <a:rPr lang="ru-RU" sz="1600" dirty="0" err="1" smtClean="0">
                <a:solidFill>
                  <a:srgbClr val="0070C0"/>
                </a:solidFill>
              </a:rPr>
              <a:t>Частнопредметного</a:t>
            </a:r>
            <a:r>
              <a:rPr lang="ru-RU" sz="1600" dirty="0" smtClean="0">
                <a:solidFill>
                  <a:srgbClr val="0070C0"/>
                </a:solidFill>
              </a:rPr>
              <a:t> и локального преподавания физической культуры по дневникам  «Познай и измени себя»», как вспомогательный компонент  к программе и методическим рекомендациям:  «Профилактика  профессиональных заболеваний  опорно-двигательного аппарата обучающихся»;</a:t>
            </a:r>
          </a:p>
          <a:p>
            <a:r>
              <a:rPr lang="ru-RU" sz="1600" dirty="0" smtClean="0">
                <a:solidFill>
                  <a:srgbClr val="0070C0"/>
                </a:solidFill>
              </a:rPr>
              <a:t>2. Научный руководитель  директор  МЦФПВ   Анатолий  Викторович  Федюкин;</a:t>
            </a:r>
          </a:p>
          <a:p>
            <a:r>
              <a:rPr lang="ru-RU" sz="1600" dirty="0" smtClean="0">
                <a:solidFill>
                  <a:srgbClr val="0070C0"/>
                </a:solidFill>
              </a:rPr>
              <a:t>3. Напечатаны ряд статей в сборнике  «Проектирование образовательных технологий в условиях ресурсного  центра», сборник научно-исследовательских статей и материалов экспериментальной деятельности </a:t>
            </a:r>
            <a:r>
              <a:rPr lang="ru-RU" sz="1600" dirty="0">
                <a:solidFill>
                  <a:srgbClr val="0070C0"/>
                </a:solidFill>
              </a:rPr>
              <a:t>с</a:t>
            </a:r>
            <a:r>
              <a:rPr lang="ru-RU" sz="1600" dirty="0" smtClean="0">
                <a:solidFill>
                  <a:srgbClr val="0070C0"/>
                </a:solidFill>
              </a:rPr>
              <a:t> 2004 г.- по 2008 г. учебный год;</a:t>
            </a:r>
          </a:p>
          <a:p>
            <a:r>
              <a:rPr lang="ru-RU" sz="1600" dirty="0" smtClean="0">
                <a:solidFill>
                  <a:srgbClr val="0070C0"/>
                </a:solidFill>
              </a:rPr>
              <a:t>4. В 2009 году подготовлен к печати дневник по физической культуре  «Познай и измени себя»;</a:t>
            </a:r>
          </a:p>
          <a:p>
            <a:r>
              <a:rPr lang="ru-RU" sz="1600" dirty="0" smtClean="0">
                <a:solidFill>
                  <a:srgbClr val="0070C0"/>
                </a:solidFill>
              </a:rPr>
              <a:t>5. В 2010 году дневник напечатан и приступили к начальному эксперименту по дневнику.</a:t>
            </a:r>
          </a:p>
          <a:p>
            <a:r>
              <a:rPr lang="ru-RU" sz="1600" dirty="0" smtClean="0">
                <a:solidFill>
                  <a:srgbClr val="0070C0"/>
                </a:solidFill>
              </a:rPr>
              <a:t>   </a:t>
            </a:r>
            <a:endParaRPr lang="ru-RU" sz="1600" b="1" dirty="0">
              <a:solidFill>
                <a:srgbClr val="0070C0"/>
              </a:solidFill>
            </a:endParaRPr>
          </a:p>
        </p:txBody>
      </p:sp>
      <p:sp>
        <p:nvSpPr>
          <p:cNvPr id="3" name="TextBox 2"/>
          <p:cNvSpPr txBox="1"/>
          <p:nvPr/>
        </p:nvSpPr>
        <p:spPr>
          <a:xfrm>
            <a:off x="683568" y="188640"/>
            <a:ext cx="633670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286908" cy="7000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1000100" y="1643050"/>
            <a:ext cx="7143800" cy="4339650"/>
          </a:xfrm>
          <a:prstGeom prst="rect">
            <a:avLst/>
          </a:prstGeom>
          <a:noFill/>
        </p:spPr>
        <p:txBody>
          <a:bodyPr wrap="square" rtlCol="0">
            <a:spAutoFit/>
          </a:bodyPr>
          <a:lstStyle/>
          <a:p>
            <a:pPr algn="ctr"/>
            <a:r>
              <a:rPr lang="ru-RU" dirty="0" smtClean="0"/>
              <a:t> </a:t>
            </a:r>
            <a:r>
              <a:rPr lang="ru-RU" sz="2400" b="1" dirty="0" smtClean="0">
                <a:solidFill>
                  <a:srgbClr val="C00000"/>
                </a:solidFill>
              </a:rPr>
              <a:t>ПЛАН – КОНСПЕКТ   ЗАНЯТИЯ</a:t>
            </a:r>
            <a:endParaRPr lang="ru-RU" sz="1400" b="1" dirty="0" smtClean="0">
              <a:solidFill>
                <a:srgbClr val="C00000"/>
              </a:solidFill>
            </a:endParaRPr>
          </a:p>
          <a:p>
            <a:r>
              <a:rPr lang="ru-RU" sz="1400" b="1" dirty="0" smtClean="0">
                <a:solidFill>
                  <a:srgbClr val="C00000"/>
                </a:solidFill>
              </a:rPr>
              <a:t>ПО  ДИСЦИПЛИНЕ </a:t>
            </a:r>
            <a:r>
              <a:rPr lang="ru-RU" sz="1400" b="1" u="sng" dirty="0" smtClean="0">
                <a:solidFill>
                  <a:srgbClr val="C00000"/>
                </a:solidFill>
              </a:rPr>
              <a:t>  </a:t>
            </a:r>
            <a:r>
              <a:rPr lang="ru-RU" sz="1400" u="sng" dirty="0" smtClean="0">
                <a:solidFill>
                  <a:srgbClr val="C00000"/>
                </a:solidFill>
              </a:rPr>
              <a:t>дополнительное  образование  по физической культуре.</a:t>
            </a:r>
          </a:p>
          <a:p>
            <a:r>
              <a:rPr lang="ru-RU" sz="1400" b="1" dirty="0" smtClean="0">
                <a:solidFill>
                  <a:srgbClr val="C00000"/>
                </a:solidFill>
              </a:rPr>
              <a:t>в группе № 2 </a:t>
            </a:r>
            <a:r>
              <a:rPr lang="ru-RU" sz="1400" u="sng" dirty="0" smtClean="0">
                <a:solidFill>
                  <a:srgbClr val="C00000"/>
                </a:solidFill>
              </a:rPr>
              <a:t>Профессионально-физическая профилактическая подготовка (ПФПП).</a:t>
            </a:r>
            <a:endParaRPr lang="ru-RU" sz="1400" dirty="0" smtClean="0">
              <a:solidFill>
                <a:srgbClr val="C00000"/>
              </a:solidFill>
            </a:endParaRPr>
          </a:p>
          <a:p>
            <a:r>
              <a:rPr lang="ru-RU" sz="1400" b="1" dirty="0" smtClean="0">
                <a:solidFill>
                  <a:srgbClr val="C00000"/>
                </a:solidFill>
              </a:rPr>
              <a:t>Педагог дополнительного образования  </a:t>
            </a:r>
            <a:r>
              <a:rPr lang="ru-RU" sz="1400" u="sng" dirty="0" smtClean="0">
                <a:solidFill>
                  <a:srgbClr val="C00000"/>
                </a:solidFill>
              </a:rPr>
              <a:t>Георгий  Васильевич  </a:t>
            </a:r>
            <a:r>
              <a:rPr lang="ru-RU" sz="1400" u="sng" dirty="0" err="1" smtClean="0">
                <a:solidFill>
                  <a:srgbClr val="C00000"/>
                </a:solidFill>
              </a:rPr>
              <a:t>Тропынин</a:t>
            </a:r>
            <a:r>
              <a:rPr lang="ru-RU" sz="1400" u="sng" dirty="0" smtClean="0">
                <a:solidFill>
                  <a:srgbClr val="C00000"/>
                </a:solidFill>
              </a:rPr>
              <a:t>.</a:t>
            </a:r>
          </a:p>
          <a:p>
            <a:endParaRPr lang="ru-RU" sz="1400" dirty="0" smtClean="0">
              <a:solidFill>
                <a:srgbClr val="C00000"/>
              </a:solidFill>
            </a:endParaRPr>
          </a:p>
          <a:p>
            <a:r>
              <a:rPr lang="ru-RU" sz="1400" b="1" dirty="0" smtClean="0">
                <a:solidFill>
                  <a:srgbClr val="C00000"/>
                </a:solidFill>
              </a:rPr>
              <a:t>ТЕМА:</a:t>
            </a:r>
            <a:r>
              <a:rPr lang="ru-RU" sz="1400" dirty="0" smtClean="0">
                <a:solidFill>
                  <a:srgbClr val="C00000"/>
                </a:solidFill>
              </a:rPr>
              <a:t>  «Определение  по пульсу аэробной и физической нагрузки на организм»</a:t>
            </a:r>
          </a:p>
          <a:p>
            <a:r>
              <a:rPr lang="ru-RU" sz="1400" b="1" dirty="0" smtClean="0">
                <a:solidFill>
                  <a:srgbClr val="C00000"/>
                </a:solidFill>
              </a:rPr>
              <a:t>ЦЕЛЬ   ОБУЧЕНИЯ:</a:t>
            </a:r>
          </a:p>
          <a:p>
            <a:r>
              <a:rPr lang="ru-RU" sz="1400" b="1" dirty="0" smtClean="0">
                <a:solidFill>
                  <a:srgbClr val="C00000"/>
                </a:solidFill>
              </a:rPr>
              <a:t>Учить:</a:t>
            </a:r>
          </a:p>
          <a:p>
            <a:pPr marL="342900" indent="-342900">
              <a:buAutoNum type="arabicPeriod"/>
            </a:pPr>
            <a:r>
              <a:rPr lang="ru-RU" sz="1400" dirty="0" smtClean="0">
                <a:solidFill>
                  <a:srgbClr val="C00000"/>
                </a:solidFill>
              </a:rPr>
              <a:t>Формирование знаний о своих аэробных и физических возможностей организма.</a:t>
            </a:r>
          </a:p>
          <a:p>
            <a:pPr marL="342900" indent="-342900">
              <a:buAutoNum type="arabicPeriod"/>
            </a:pPr>
            <a:r>
              <a:rPr lang="ru-RU" sz="1400" dirty="0" smtClean="0">
                <a:solidFill>
                  <a:srgbClr val="C00000"/>
                </a:solidFill>
              </a:rPr>
              <a:t>Формирование умений  определять по объективным и субъективным показателям  аэробную и физическую нагрузку на свой организм.</a:t>
            </a:r>
          </a:p>
          <a:p>
            <a:pPr marL="342900" indent="-342900">
              <a:buAutoNum type="arabicPeriod"/>
            </a:pPr>
            <a:r>
              <a:rPr lang="ru-RU" sz="1400" dirty="0" smtClean="0">
                <a:solidFill>
                  <a:srgbClr val="C00000"/>
                </a:solidFill>
              </a:rPr>
              <a:t>Умение логически и полно выстраивать ответ на поставленный вопрос.</a:t>
            </a:r>
          </a:p>
          <a:p>
            <a:pPr marL="342900" indent="-342900"/>
            <a:r>
              <a:rPr lang="ru-RU" sz="1400" b="1" dirty="0" smtClean="0">
                <a:solidFill>
                  <a:srgbClr val="C00000"/>
                </a:solidFill>
              </a:rPr>
              <a:t>Развивать:</a:t>
            </a:r>
          </a:p>
          <a:p>
            <a:pPr marL="342900" indent="-342900">
              <a:buAutoNum type="arabicPeriod"/>
            </a:pPr>
            <a:r>
              <a:rPr lang="ru-RU" sz="1400" dirty="0" smtClean="0">
                <a:solidFill>
                  <a:srgbClr val="C00000"/>
                </a:solidFill>
              </a:rPr>
              <a:t>Сенсорные сферы личности.</a:t>
            </a:r>
          </a:p>
          <a:p>
            <a:pPr marL="342900" indent="-342900">
              <a:buAutoNum type="arabicPeriod"/>
            </a:pPr>
            <a:r>
              <a:rPr lang="ru-RU" sz="1400" dirty="0" smtClean="0">
                <a:solidFill>
                  <a:srgbClr val="C00000"/>
                </a:solidFill>
              </a:rPr>
              <a:t>Способность анализировать, наблюдать, делать выводы.</a:t>
            </a:r>
          </a:p>
          <a:p>
            <a:pPr marL="342900" indent="-342900"/>
            <a:r>
              <a:rPr lang="ru-RU" sz="1400" b="1" dirty="0" smtClean="0">
                <a:solidFill>
                  <a:srgbClr val="C00000"/>
                </a:solidFill>
              </a:rPr>
              <a:t>Воспитывать:</a:t>
            </a:r>
          </a:p>
          <a:p>
            <a:pPr marL="342900" indent="-342900">
              <a:buAutoNum type="arabicPeriod"/>
            </a:pPr>
            <a:r>
              <a:rPr lang="ru-RU" sz="1400" dirty="0" smtClean="0">
                <a:solidFill>
                  <a:srgbClr val="C00000"/>
                </a:solidFill>
              </a:rPr>
              <a:t>Новое мышление и новый стереотип к своему здоровью, к ЗОЖ.</a:t>
            </a:r>
          </a:p>
          <a:p>
            <a:pPr marL="342900" indent="-342900">
              <a:buAutoNum type="arabicPeriod"/>
            </a:pPr>
            <a:r>
              <a:rPr lang="ru-RU" sz="1400" dirty="0" smtClean="0">
                <a:solidFill>
                  <a:srgbClr val="C00000"/>
                </a:solidFill>
              </a:rPr>
              <a:t>Устойчивый интерес к профилактике от профессиональных заболеваний.</a:t>
            </a:r>
          </a:p>
        </p:txBody>
      </p:sp>
      <p:sp>
        <p:nvSpPr>
          <p:cNvPr id="4" name="TextBox 3"/>
          <p:cNvSpPr txBox="1"/>
          <p:nvPr/>
        </p:nvSpPr>
        <p:spPr>
          <a:xfrm>
            <a:off x="1691680" y="404664"/>
            <a:ext cx="511256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K:\звезда.jpg"/>
          <p:cNvPicPr>
            <a:picLocks noChangeAspect="1" noChangeArrowheads="1"/>
          </p:cNvPicPr>
          <p:nvPr/>
        </p:nvPicPr>
        <p:blipFill>
          <a:blip r:embed="rId3" cstate="print"/>
          <a:srcRect/>
          <a:stretch>
            <a:fillRect/>
          </a:stretch>
        </p:blipFill>
        <p:spPr bwMode="auto">
          <a:xfrm>
            <a:off x="0" y="0"/>
            <a:ext cx="7459662" cy="6858000"/>
          </a:xfrm>
          <a:prstGeom prst="rect">
            <a:avLst/>
          </a:prstGeom>
          <a:noFill/>
        </p:spPr>
      </p:pic>
      <p:sp>
        <p:nvSpPr>
          <p:cNvPr id="3" name="TextBox 2"/>
          <p:cNvSpPr txBox="1"/>
          <p:nvPr/>
        </p:nvSpPr>
        <p:spPr>
          <a:xfrm>
            <a:off x="4357686" y="642918"/>
            <a:ext cx="312906" cy="584775"/>
          </a:xfrm>
          <a:prstGeom prst="rect">
            <a:avLst/>
          </a:prstGeom>
          <a:noFill/>
        </p:spPr>
        <p:txBody>
          <a:bodyPr wrap="square" rtlCol="0">
            <a:spAutoFit/>
          </a:bodyPr>
          <a:lstStyle/>
          <a:p>
            <a:r>
              <a:rPr lang="ru-RU" sz="3200" dirty="0" smtClean="0"/>
              <a:t>1</a:t>
            </a:r>
            <a:endParaRPr lang="ru-RU" sz="3200" dirty="0"/>
          </a:p>
        </p:txBody>
      </p:sp>
      <p:sp>
        <p:nvSpPr>
          <p:cNvPr id="7" name="TextBox 6"/>
          <p:cNvSpPr txBox="1"/>
          <p:nvPr/>
        </p:nvSpPr>
        <p:spPr>
          <a:xfrm>
            <a:off x="3000364" y="4786322"/>
            <a:ext cx="306494" cy="584775"/>
          </a:xfrm>
          <a:prstGeom prst="rect">
            <a:avLst/>
          </a:prstGeom>
          <a:noFill/>
        </p:spPr>
        <p:txBody>
          <a:bodyPr wrap="square" rtlCol="0">
            <a:spAutoFit/>
          </a:bodyPr>
          <a:lstStyle/>
          <a:p>
            <a:r>
              <a:rPr lang="ru-RU" sz="3200" dirty="0" smtClean="0"/>
              <a:t>4</a:t>
            </a:r>
            <a:endParaRPr lang="ru-RU" sz="3200" dirty="0"/>
          </a:p>
        </p:txBody>
      </p:sp>
      <p:sp>
        <p:nvSpPr>
          <p:cNvPr id="8" name="TextBox 7"/>
          <p:cNvSpPr txBox="1"/>
          <p:nvPr/>
        </p:nvSpPr>
        <p:spPr>
          <a:xfrm>
            <a:off x="2643174" y="2428868"/>
            <a:ext cx="293670" cy="584775"/>
          </a:xfrm>
          <a:prstGeom prst="rect">
            <a:avLst/>
          </a:prstGeom>
          <a:noFill/>
        </p:spPr>
        <p:txBody>
          <a:bodyPr wrap="square" rtlCol="0">
            <a:spAutoFit/>
          </a:bodyPr>
          <a:lstStyle/>
          <a:p>
            <a:r>
              <a:rPr lang="ru-RU" sz="3200" dirty="0" smtClean="0"/>
              <a:t>5</a:t>
            </a:r>
            <a:endParaRPr lang="ru-RU" sz="3200" dirty="0"/>
          </a:p>
        </p:txBody>
      </p:sp>
      <p:sp>
        <p:nvSpPr>
          <p:cNvPr id="10" name="TextBox 9"/>
          <p:cNvSpPr txBox="1"/>
          <p:nvPr/>
        </p:nvSpPr>
        <p:spPr>
          <a:xfrm>
            <a:off x="6572264" y="3000372"/>
            <a:ext cx="383438" cy="584775"/>
          </a:xfrm>
          <a:prstGeom prst="rect">
            <a:avLst/>
          </a:prstGeom>
          <a:noFill/>
        </p:spPr>
        <p:txBody>
          <a:bodyPr wrap="square" rtlCol="0">
            <a:spAutoFit/>
          </a:bodyPr>
          <a:lstStyle/>
          <a:p>
            <a:r>
              <a:rPr lang="ru-RU" sz="3200" dirty="0" smtClean="0"/>
              <a:t>2</a:t>
            </a:r>
            <a:endParaRPr lang="ru-RU" sz="3200" dirty="0"/>
          </a:p>
        </p:txBody>
      </p:sp>
      <p:sp>
        <p:nvSpPr>
          <p:cNvPr id="11" name="TextBox 10"/>
          <p:cNvSpPr txBox="1"/>
          <p:nvPr/>
        </p:nvSpPr>
        <p:spPr>
          <a:xfrm>
            <a:off x="5857884" y="5000636"/>
            <a:ext cx="372218" cy="584775"/>
          </a:xfrm>
          <a:prstGeom prst="rect">
            <a:avLst/>
          </a:prstGeom>
          <a:noFill/>
        </p:spPr>
        <p:txBody>
          <a:bodyPr wrap="square" rtlCol="0">
            <a:spAutoFit/>
          </a:bodyPr>
          <a:lstStyle/>
          <a:p>
            <a:r>
              <a:rPr lang="ru-RU" sz="3200" dirty="0" smtClean="0"/>
              <a:t>3</a:t>
            </a:r>
            <a:endParaRPr lang="ru-RU" sz="3200" dirty="0"/>
          </a:p>
        </p:txBody>
      </p:sp>
      <p:pic>
        <p:nvPicPr>
          <p:cNvPr id="2050" name="Picture 2"/>
          <p:cNvPicPr>
            <a:picLocks noChangeAspect="1" noChangeArrowheads="1"/>
          </p:cNvPicPr>
          <p:nvPr/>
        </p:nvPicPr>
        <p:blipFill>
          <a:blip r:embed="rId4" cstate="print"/>
          <a:srcRect l="19672" t="2778" r="19672" b="45833"/>
          <a:stretch>
            <a:fillRect/>
          </a:stretch>
        </p:blipFill>
        <p:spPr bwMode="auto">
          <a:xfrm>
            <a:off x="0" y="4929198"/>
            <a:ext cx="1714480" cy="192880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7429488" y="4857735"/>
            <a:ext cx="1714512" cy="2000265"/>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l="29857" t="7549" r="29836" b="8981"/>
          <a:stretch>
            <a:fillRect/>
          </a:stretch>
        </p:blipFill>
        <p:spPr bwMode="auto">
          <a:xfrm>
            <a:off x="0" y="0"/>
            <a:ext cx="1928794" cy="2071678"/>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6572232" y="0"/>
            <a:ext cx="2571768" cy="1857364"/>
          </a:xfrm>
          <a:prstGeom prst="rect">
            <a:avLst/>
          </a:prstGeom>
          <a:noFill/>
          <a:ln w="9525">
            <a:noFill/>
            <a:miter lim="800000"/>
            <a:headEnd/>
            <a:tailEnd/>
          </a:ln>
        </p:spPr>
      </p:pic>
      <p:sp>
        <p:nvSpPr>
          <p:cNvPr id="12" name="TextBox 11"/>
          <p:cNvSpPr txBox="1"/>
          <p:nvPr/>
        </p:nvSpPr>
        <p:spPr>
          <a:xfrm>
            <a:off x="1475656" y="260648"/>
            <a:ext cx="6264696" cy="646331"/>
          </a:xfrm>
          <a:prstGeom prst="rect">
            <a:avLst/>
          </a:prstGeom>
          <a:noFill/>
        </p:spPr>
        <p:txBody>
          <a:bodyPr wrap="square" rtlCol="0">
            <a:spAutoFit/>
          </a:bodyPr>
          <a:lstStyle/>
          <a:p>
            <a:r>
              <a:rPr lang="ru-RU" b="1" dirty="0" smtClean="0">
                <a:solidFill>
                  <a:srgbClr val="0070C0"/>
                </a:solidFill>
              </a:rPr>
              <a:t>       №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500" fill="hold"/>
                                        <p:tgtEl>
                                          <p:spTgt spid="2053"/>
                                        </p:tgtEl>
                                        <p:attrNameLst>
                                          <p:attrName>ppt_x</p:attrName>
                                        </p:attrNameLst>
                                      </p:cBhvr>
                                      <p:tavLst>
                                        <p:tav tm="0">
                                          <p:val>
                                            <p:strVal val="#ppt_x"/>
                                          </p:val>
                                        </p:tav>
                                        <p:tav tm="100000">
                                          <p:val>
                                            <p:strVal val="#ppt_x"/>
                                          </p:val>
                                        </p:tav>
                                      </p:tavLst>
                                    </p:anim>
                                    <p:anim calcmode="lin" valueType="num">
                                      <p:cBhvr additive="base">
                                        <p:cTn id="14"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563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991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1000100" y="2000240"/>
            <a:ext cx="7286676" cy="3416320"/>
          </a:xfrm>
          <a:prstGeom prst="rect">
            <a:avLst/>
          </a:prstGeom>
          <a:noFill/>
        </p:spPr>
        <p:txBody>
          <a:bodyPr wrap="square" rtlCol="0">
            <a:spAutoFit/>
          </a:bodyPr>
          <a:lstStyle/>
          <a:p>
            <a:r>
              <a:rPr lang="ru-RU" sz="2400" b="1" dirty="0" smtClean="0">
                <a:solidFill>
                  <a:srgbClr val="0070C0"/>
                </a:solidFill>
              </a:rPr>
              <a:t>Тип урока</a:t>
            </a:r>
            <a:r>
              <a:rPr lang="ru-RU" sz="2400" dirty="0" smtClean="0">
                <a:solidFill>
                  <a:srgbClr val="0070C0"/>
                </a:solidFill>
              </a:rPr>
              <a:t>: </a:t>
            </a:r>
            <a:r>
              <a:rPr lang="ru-RU" sz="2000" u="sng" dirty="0" smtClean="0">
                <a:solidFill>
                  <a:srgbClr val="0070C0"/>
                </a:solidFill>
              </a:rPr>
              <a:t>самоконтроль.</a:t>
            </a:r>
          </a:p>
          <a:p>
            <a:endParaRPr lang="ru-RU" sz="2000" u="sng" dirty="0" smtClean="0">
              <a:solidFill>
                <a:srgbClr val="0070C0"/>
              </a:solidFill>
            </a:endParaRPr>
          </a:p>
          <a:p>
            <a:r>
              <a:rPr lang="ru-RU" sz="2400" b="1" dirty="0" smtClean="0">
                <a:solidFill>
                  <a:srgbClr val="0070C0"/>
                </a:solidFill>
              </a:rPr>
              <a:t>Форма проведения</a:t>
            </a:r>
            <a:r>
              <a:rPr lang="ru-RU" sz="2000" dirty="0" smtClean="0">
                <a:solidFill>
                  <a:srgbClr val="0070C0"/>
                </a:solidFill>
              </a:rPr>
              <a:t>: </a:t>
            </a:r>
            <a:r>
              <a:rPr lang="ru-RU" sz="2000" u="sng" dirty="0" smtClean="0">
                <a:solidFill>
                  <a:srgbClr val="0070C0"/>
                </a:solidFill>
              </a:rPr>
              <a:t>практическое  занятие</a:t>
            </a:r>
            <a:r>
              <a:rPr lang="ru-RU" sz="2000" dirty="0" smtClean="0">
                <a:solidFill>
                  <a:srgbClr val="0070C0"/>
                </a:solidFill>
              </a:rPr>
              <a:t>.</a:t>
            </a:r>
          </a:p>
          <a:p>
            <a:endParaRPr lang="ru-RU" sz="2000" dirty="0" smtClean="0">
              <a:solidFill>
                <a:srgbClr val="0070C0"/>
              </a:solidFill>
            </a:endParaRPr>
          </a:p>
          <a:p>
            <a:r>
              <a:rPr lang="ru-RU" sz="2400" b="1" dirty="0" err="1" smtClean="0">
                <a:solidFill>
                  <a:srgbClr val="0070C0"/>
                </a:solidFill>
              </a:rPr>
              <a:t>Межпредметные</a:t>
            </a:r>
            <a:r>
              <a:rPr lang="ru-RU" sz="2400" b="1" dirty="0" smtClean="0">
                <a:solidFill>
                  <a:srgbClr val="0070C0"/>
                </a:solidFill>
              </a:rPr>
              <a:t> связи</a:t>
            </a:r>
            <a:r>
              <a:rPr lang="ru-RU" sz="2000" dirty="0" smtClean="0">
                <a:solidFill>
                  <a:srgbClr val="0070C0"/>
                </a:solidFill>
              </a:rPr>
              <a:t>: </a:t>
            </a:r>
            <a:r>
              <a:rPr lang="ru-RU" sz="2000" u="sng" dirty="0" smtClean="0">
                <a:solidFill>
                  <a:srgbClr val="0070C0"/>
                </a:solidFill>
              </a:rPr>
              <a:t>биология, физиология, биохимия, </a:t>
            </a:r>
            <a:r>
              <a:rPr lang="ru-RU" sz="2000" u="sng" dirty="0" err="1" smtClean="0">
                <a:solidFill>
                  <a:srgbClr val="0070C0"/>
                </a:solidFill>
              </a:rPr>
              <a:t>биомеханника</a:t>
            </a:r>
            <a:r>
              <a:rPr lang="ru-RU" sz="2000" u="sng" dirty="0" smtClean="0">
                <a:solidFill>
                  <a:srgbClr val="0070C0"/>
                </a:solidFill>
              </a:rPr>
              <a:t>.</a:t>
            </a:r>
          </a:p>
          <a:p>
            <a:endParaRPr lang="ru-RU" sz="2000" u="sng" dirty="0" smtClean="0">
              <a:solidFill>
                <a:srgbClr val="0070C0"/>
              </a:solidFill>
            </a:endParaRPr>
          </a:p>
          <a:p>
            <a:r>
              <a:rPr lang="ru-RU" sz="2400" b="1" dirty="0" smtClean="0">
                <a:solidFill>
                  <a:srgbClr val="0070C0"/>
                </a:solidFill>
              </a:rPr>
              <a:t>Оснащение учебного процесса</a:t>
            </a:r>
            <a:r>
              <a:rPr lang="ru-RU" sz="2000" dirty="0" smtClean="0">
                <a:solidFill>
                  <a:srgbClr val="0070C0"/>
                </a:solidFill>
              </a:rPr>
              <a:t>: </a:t>
            </a:r>
            <a:r>
              <a:rPr lang="ru-RU" sz="2000" u="sng" dirty="0" smtClean="0">
                <a:solidFill>
                  <a:srgbClr val="0070C0"/>
                </a:solidFill>
              </a:rPr>
              <a:t>секундомеры – 4шт.,  шариковые  ручки – 10-15 шт.,  листы  с  тестами 10-15 шт.,  скакалки  10 - 15  шт.</a:t>
            </a:r>
            <a:endParaRPr lang="ru-RU" sz="2000" dirty="0" smtClean="0">
              <a:solidFill>
                <a:srgbClr val="0070C0"/>
              </a:solidFill>
            </a:endParaRPr>
          </a:p>
        </p:txBody>
      </p:sp>
      <p:sp>
        <p:nvSpPr>
          <p:cNvPr id="4" name="TextBox 3"/>
          <p:cNvSpPr txBox="1"/>
          <p:nvPr/>
        </p:nvSpPr>
        <p:spPr>
          <a:xfrm>
            <a:off x="2123728" y="476672"/>
            <a:ext cx="496855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42852" y="857232"/>
          <a:ext cx="8858313" cy="4302052"/>
        </p:xfrm>
        <a:graphic>
          <a:graphicData uri="http://schemas.openxmlformats.org/drawingml/2006/table">
            <a:tbl>
              <a:tblPr firstRow="1" bandRow="1">
                <a:tableStyleId>{5C22544A-7EE6-4342-B048-85BDC9FD1C3A}</a:tableStyleId>
              </a:tblPr>
              <a:tblGrid>
                <a:gridCol w="466227"/>
                <a:gridCol w="1176839"/>
                <a:gridCol w="357190"/>
                <a:gridCol w="500066"/>
                <a:gridCol w="500066"/>
                <a:gridCol w="428628"/>
                <a:gridCol w="428628"/>
                <a:gridCol w="428628"/>
                <a:gridCol w="571504"/>
                <a:gridCol w="428628"/>
                <a:gridCol w="500066"/>
                <a:gridCol w="428628"/>
                <a:gridCol w="357190"/>
                <a:gridCol w="428628"/>
                <a:gridCol w="357190"/>
                <a:gridCol w="357190"/>
                <a:gridCol w="357190"/>
                <a:gridCol w="319600"/>
                <a:gridCol w="466227"/>
              </a:tblGrid>
              <a:tr h="776142">
                <a:tc rowSpan="3">
                  <a:txBody>
                    <a:bodyPr/>
                    <a:lstStyle/>
                    <a:p>
                      <a:r>
                        <a:rPr lang="ru-RU" dirty="0" smtClean="0"/>
                        <a:t>                          №№    П/П</a:t>
                      </a:r>
                      <a:endParaRPr lang="ru-RU" dirty="0"/>
                    </a:p>
                  </a:txBody>
                  <a:tcPr vert="vert270"/>
                </a:tc>
                <a:tc rowSpan="3">
                  <a:txBody>
                    <a:bodyPr/>
                    <a:lstStyle/>
                    <a:p>
                      <a:r>
                        <a:rPr lang="ru-RU" dirty="0" smtClean="0"/>
                        <a:t>                        </a:t>
                      </a:r>
                      <a:r>
                        <a:rPr lang="ru-RU" sz="1400" dirty="0" smtClean="0"/>
                        <a:t>ФАМИЛИЯ</a:t>
                      </a:r>
                    </a:p>
                    <a:p>
                      <a:endParaRPr lang="ru-RU" sz="1400" dirty="0" smtClean="0"/>
                    </a:p>
                    <a:p>
                      <a:r>
                        <a:rPr lang="ru-RU" sz="1400" dirty="0" smtClean="0"/>
                        <a:t>   ИМЯ</a:t>
                      </a:r>
                    </a:p>
                    <a:p>
                      <a:endParaRPr lang="ru-RU" sz="1400" dirty="0" smtClean="0"/>
                    </a:p>
                    <a:p>
                      <a:r>
                        <a:rPr lang="ru-RU" sz="1400" dirty="0" smtClean="0"/>
                        <a:t>                       </a:t>
                      </a:r>
                      <a:r>
                        <a:rPr lang="ru-RU" sz="1400" baseline="0" dirty="0" smtClean="0"/>
                        <a:t> </a:t>
                      </a:r>
                      <a:r>
                        <a:rPr lang="ru-RU" sz="1400" dirty="0" smtClean="0"/>
                        <a:t>ОТЧЕСТВО</a:t>
                      </a:r>
                    </a:p>
                  </a:txBody>
                  <a:tcPr/>
                </a:tc>
                <a:tc rowSpan="3">
                  <a:txBody>
                    <a:bodyPr/>
                    <a:lstStyle/>
                    <a:p>
                      <a:r>
                        <a:rPr lang="ru-RU" sz="1400" dirty="0" smtClean="0"/>
                        <a:t>Пульс  до  занятий</a:t>
                      </a:r>
                      <a:endParaRPr lang="ru-RU" sz="1400" dirty="0"/>
                    </a:p>
                  </a:txBody>
                  <a:tcPr vert="vert270"/>
                </a:tc>
                <a:tc rowSpan="2" gridSpan="2">
                  <a:txBody>
                    <a:bodyPr/>
                    <a:lstStyle/>
                    <a:p>
                      <a:r>
                        <a:rPr lang="ru-RU" sz="1400" dirty="0" smtClean="0"/>
                        <a:t>Челночный бег</a:t>
                      </a:r>
                      <a:r>
                        <a:rPr lang="ru-RU" sz="1400" baseline="0" dirty="0" smtClean="0"/>
                        <a:t>   </a:t>
                      </a:r>
                      <a:r>
                        <a:rPr lang="ru-RU" sz="1400" dirty="0" smtClean="0"/>
                        <a:t>6 м.  </a:t>
                      </a:r>
                    </a:p>
                    <a:p>
                      <a:r>
                        <a:rPr lang="ru-RU" sz="1400" dirty="0" smtClean="0"/>
                        <a:t>1 - минута</a:t>
                      </a:r>
                      <a:endParaRPr lang="ru-RU" sz="1400" dirty="0"/>
                    </a:p>
                  </a:txBody>
                  <a:tcPr vert="vert"/>
                </a:tc>
                <a:tc rowSpan="2" hMerge="1">
                  <a:txBody>
                    <a:bodyPr/>
                    <a:lstStyle/>
                    <a:p>
                      <a:endParaRPr lang="ru-RU"/>
                    </a:p>
                  </a:txBody>
                  <a:tcPr/>
                </a:tc>
                <a:tc rowSpan="2" gridSpan="2">
                  <a:txBody>
                    <a:bodyPr/>
                    <a:lstStyle/>
                    <a:p>
                      <a:r>
                        <a:rPr lang="ru-RU" sz="1400" dirty="0" smtClean="0"/>
                        <a:t>Скакалка</a:t>
                      </a:r>
                    </a:p>
                    <a:p>
                      <a:r>
                        <a:rPr lang="ru-RU" sz="1400" dirty="0" smtClean="0"/>
                        <a:t>1 – 2 мин.</a:t>
                      </a:r>
                      <a:endParaRPr lang="ru-RU" sz="1400" dirty="0"/>
                    </a:p>
                  </a:txBody>
                  <a:tcPr vert="vert"/>
                </a:tc>
                <a:tc rowSpan="2" hMerge="1">
                  <a:txBody>
                    <a:bodyPr/>
                    <a:lstStyle/>
                    <a:p>
                      <a:endParaRPr lang="ru-RU"/>
                    </a:p>
                  </a:txBody>
                  <a:tcPr/>
                </a:tc>
                <a:tc rowSpan="2" gridSpan="2">
                  <a:txBody>
                    <a:bodyPr/>
                    <a:lstStyle/>
                    <a:p>
                      <a:r>
                        <a:rPr lang="ru-RU" sz="1400" dirty="0" smtClean="0"/>
                        <a:t>Отжимание.</a:t>
                      </a:r>
                    </a:p>
                    <a:p>
                      <a:r>
                        <a:rPr lang="ru-RU" sz="1400" dirty="0" smtClean="0"/>
                        <a:t>1 - 2 мин.</a:t>
                      </a:r>
                      <a:endParaRPr lang="ru-RU" sz="1400" dirty="0"/>
                    </a:p>
                  </a:txBody>
                  <a:tcPr vert="vert"/>
                </a:tc>
                <a:tc rowSpan="2" hMerge="1">
                  <a:txBody>
                    <a:bodyPr/>
                    <a:lstStyle/>
                    <a:p>
                      <a:endParaRPr lang="ru-RU"/>
                    </a:p>
                  </a:txBody>
                  <a:tcPr/>
                </a:tc>
                <a:tc rowSpan="2" gridSpan="2">
                  <a:txBody>
                    <a:bodyPr/>
                    <a:lstStyle/>
                    <a:p>
                      <a:r>
                        <a:rPr lang="ru-RU" sz="1400" dirty="0" smtClean="0"/>
                        <a:t>Приседание.</a:t>
                      </a:r>
                    </a:p>
                    <a:p>
                      <a:r>
                        <a:rPr lang="ru-RU" sz="1400" dirty="0" smtClean="0"/>
                        <a:t>2 – мин.</a:t>
                      </a:r>
                      <a:endParaRPr lang="ru-RU" sz="1400" dirty="0"/>
                    </a:p>
                  </a:txBody>
                  <a:tcPr vert="vert"/>
                </a:tc>
                <a:tc rowSpan="2" hMerge="1">
                  <a:txBody>
                    <a:bodyPr/>
                    <a:lstStyle/>
                    <a:p>
                      <a:endParaRPr lang="ru-RU"/>
                    </a:p>
                  </a:txBody>
                  <a:tcPr/>
                </a:tc>
                <a:tc rowSpan="3">
                  <a:txBody>
                    <a:bodyPr/>
                    <a:lstStyle/>
                    <a:p>
                      <a:r>
                        <a:rPr lang="ru-RU" sz="1400" dirty="0" smtClean="0"/>
                        <a:t>Пульс  после  3-5</a:t>
                      </a:r>
                      <a:r>
                        <a:rPr lang="ru-RU" sz="1400" baseline="0" dirty="0" smtClean="0"/>
                        <a:t>  </a:t>
                      </a:r>
                      <a:r>
                        <a:rPr lang="ru-RU" sz="1400" baseline="0" dirty="0" err="1" smtClean="0"/>
                        <a:t>ммин</a:t>
                      </a:r>
                      <a:r>
                        <a:rPr lang="ru-RU" sz="1400" baseline="0" dirty="0" smtClean="0"/>
                        <a:t>.</a:t>
                      </a:r>
                      <a:endParaRPr lang="ru-RU" sz="1400" dirty="0"/>
                    </a:p>
                  </a:txBody>
                  <a:tcPr vert="vert270"/>
                </a:tc>
                <a:tc gridSpan="3">
                  <a:txBody>
                    <a:bodyPr/>
                    <a:lstStyle/>
                    <a:p>
                      <a:r>
                        <a:rPr lang="ru-RU" sz="1200" dirty="0" err="1" smtClean="0"/>
                        <a:t>Самочув</a:t>
                      </a:r>
                      <a:r>
                        <a:rPr lang="ru-RU" sz="1200" dirty="0" smtClean="0"/>
                        <a:t>-</a:t>
                      </a:r>
                    </a:p>
                    <a:p>
                      <a:r>
                        <a:rPr lang="ru-RU" sz="1200" dirty="0" err="1" smtClean="0"/>
                        <a:t>ствие</a:t>
                      </a:r>
                      <a:r>
                        <a:rPr lang="ru-RU" sz="1200" dirty="0" smtClean="0"/>
                        <a:t>.</a:t>
                      </a:r>
                      <a:endParaRPr lang="ru-RU" sz="1200" dirty="0"/>
                    </a:p>
                  </a:txBody>
                  <a:tcPr/>
                </a:tc>
                <a:tc hMerge="1">
                  <a:txBody>
                    <a:bodyPr/>
                    <a:lstStyle/>
                    <a:p>
                      <a:endParaRPr lang="ru-RU"/>
                    </a:p>
                  </a:txBody>
                  <a:tcPr/>
                </a:tc>
                <a:tc hMerge="1">
                  <a:txBody>
                    <a:bodyPr/>
                    <a:lstStyle/>
                    <a:p>
                      <a:endParaRPr lang="ru-RU"/>
                    </a:p>
                  </a:txBody>
                  <a:tcPr/>
                </a:tc>
                <a:tc gridSpan="3">
                  <a:txBody>
                    <a:bodyPr/>
                    <a:lstStyle/>
                    <a:p>
                      <a:r>
                        <a:rPr lang="ru-RU" sz="1200" dirty="0" err="1" smtClean="0"/>
                        <a:t>Работоспо</a:t>
                      </a:r>
                      <a:r>
                        <a:rPr lang="ru-RU" sz="1200" dirty="0" smtClean="0"/>
                        <a:t>-</a:t>
                      </a:r>
                    </a:p>
                    <a:p>
                      <a:r>
                        <a:rPr lang="ru-RU" sz="1200" dirty="0" err="1" smtClean="0"/>
                        <a:t>собность</a:t>
                      </a:r>
                      <a:r>
                        <a:rPr lang="ru-RU" sz="1200" dirty="0" smtClean="0"/>
                        <a:t>.</a:t>
                      </a:r>
                      <a:endParaRPr lang="ru-RU" sz="1200" dirty="0"/>
                    </a:p>
                  </a:txBody>
                  <a:tcPr/>
                </a:tc>
                <a:tc hMerge="1">
                  <a:txBody>
                    <a:bodyPr/>
                    <a:lstStyle/>
                    <a:p>
                      <a:endParaRPr lang="ru-RU"/>
                    </a:p>
                  </a:txBody>
                  <a:tcPr/>
                </a:tc>
                <a:tc hMerge="1">
                  <a:txBody>
                    <a:bodyPr/>
                    <a:lstStyle/>
                    <a:p>
                      <a:endParaRPr lang="ru-RU"/>
                    </a:p>
                  </a:txBody>
                  <a:tcPr/>
                </a:tc>
                <a:tc rowSpan="3">
                  <a:txBody>
                    <a:bodyPr/>
                    <a:lstStyle/>
                    <a:p>
                      <a:r>
                        <a:rPr lang="ru-RU" dirty="0" smtClean="0"/>
                        <a:t>    ИТОГ                  </a:t>
                      </a:r>
                      <a:endParaRPr lang="ru-RU" dirty="0"/>
                    </a:p>
                  </a:txBody>
                  <a:tcPr vert="vert"/>
                </a:tc>
              </a:tr>
              <a:tr h="620913">
                <a:tc vMerge="1">
                  <a:txBody>
                    <a:bodyPr/>
                    <a:lstStyle/>
                    <a:p>
                      <a:endParaRPr lang="ru-RU"/>
                    </a:p>
                  </a:txBody>
                  <a:tcPr/>
                </a:tc>
                <a:tc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sz="1400" dirty="0"/>
                    </a:p>
                  </a:txBody>
                  <a:tcPr vert="vert270"/>
                </a:tc>
                <a:tc hMerge="1" vMerge="1">
                  <a:txBody>
                    <a:bodyPr/>
                    <a:lstStyle/>
                    <a:p>
                      <a:endParaRPr lang="ru-RU" sz="1400" dirty="0"/>
                    </a:p>
                  </a:txBody>
                  <a:tcPr vert="vert270"/>
                </a:tc>
                <a:tc gridSpan="2" vMerge="1">
                  <a:txBody>
                    <a:bodyPr/>
                    <a:lstStyle/>
                    <a:p>
                      <a:endParaRPr lang="ru-RU" sz="1400" dirty="0"/>
                    </a:p>
                  </a:txBody>
                  <a:tcPr vert="vert270"/>
                </a:tc>
                <a:tc hMerge="1" vMerge="1">
                  <a:txBody>
                    <a:bodyPr/>
                    <a:lstStyle/>
                    <a:p>
                      <a:endParaRPr lang="ru-RU" sz="1400" dirty="0"/>
                    </a:p>
                  </a:txBody>
                  <a:tcPr vert="vert270"/>
                </a:tc>
                <a:tc vMerge="1">
                  <a:txBody>
                    <a:bodyPr/>
                    <a:lstStyle/>
                    <a:p>
                      <a:endParaRPr lang="ru-RU"/>
                    </a:p>
                  </a:txBody>
                  <a:tcPr/>
                </a:tc>
                <a:tc rowSpan="2">
                  <a:txBody>
                    <a:bodyPr/>
                    <a:lstStyle/>
                    <a:p>
                      <a:r>
                        <a:rPr lang="ru-RU" sz="1400" dirty="0" smtClean="0"/>
                        <a:t>удовлетворительное</a:t>
                      </a:r>
                      <a:endParaRPr lang="ru-RU" sz="1400" dirty="0"/>
                    </a:p>
                  </a:txBody>
                  <a:tcPr vert="vert"/>
                </a:tc>
                <a:tc rowSpan="2">
                  <a:txBody>
                    <a:bodyPr/>
                    <a:lstStyle/>
                    <a:p>
                      <a:r>
                        <a:rPr lang="ru-RU" sz="1400" dirty="0" smtClean="0"/>
                        <a:t>хорошее</a:t>
                      </a:r>
                      <a:endParaRPr lang="ru-RU" sz="1400" dirty="0"/>
                    </a:p>
                  </a:txBody>
                  <a:tcPr vert="vert"/>
                </a:tc>
                <a:tc rowSpan="2">
                  <a:txBody>
                    <a:bodyPr/>
                    <a:lstStyle/>
                    <a:p>
                      <a:r>
                        <a:rPr lang="ru-RU" sz="1400" dirty="0" smtClean="0"/>
                        <a:t>плохое</a:t>
                      </a:r>
                      <a:endParaRPr lang="ru-RU" sz="1400" dirty="0"/>
                    </a:p>
                  </a:txBody>
                  <a:tcPr vert="vert"/>
                </a:tc>
                <a:tc rowSpan="2">
                  <a:txBody>
                    <a:bodyPr/>
                    <a:lstStyle/>
                    <a:p>
                      <a:r>
                        <a:rPr lang="ru-RU" sz="1400" dirty="0" smtClean="0"/>
                        <a:t>хорошая</a:t>
                      </a:r>
                      <a:r>
                        <a:rPr lang="ru-RU" sz="1200" dirty="0" smtClean="0"/>
                        <a:t>                           </a:t>
                      </a:r>
                      <a:endParaRPr lang="ru-RU" sz="1200" dirty="0"/>
                    </a:p>
                  </a:txBody>
                  <a:tcPr vert="vert"/>
                </a:tc>
                <a:tc rowSpan="2">
                  <a:txBody>
                    <a:bodyPr/>
                    <a:lstStyle/>
                    <a:p>
                      <a:r>
                        <a:rPr lang="ru-RU" sz="1400" dirty="0" smtClean="0"/>
                        <a:t>обычная</a:t>
                      </a:r>
                      <a:endParaRPr lang="ru-RU" sz="1400" dirty="0"/>
                    </a:p>
                  </a:txBody>
                  <a:tcPr vert="vert"/>
                </a:tc>
                <a:tc rowSpan="2">
                  <a:txBody>
                    <a:bodyPr/>
                    <a:lstStyle/>
                    <a:p>
                      <a:r>
                        <a:rPr lang="ru-RU" sz="1400" dirty="0" smtClean="0"/>
                        <a:t>сниженная</a:t>
                      </a:r>
                      <a:endParaRPr lang="ru-RU" sz="1400" dirty="0"/>
                    </a:p>
                  </a:txBody>
                  <a:tcPr vert="vert"/>
                </a:tc>
                <a:tc vMerge="1">
                  <a:txBody>
                    <a:bodyPr/>
                    <a:lstStyle/>
                    <a:p>
                      <a:endParaRPr lang="ru-RU"/>
                    </a:p>
                  </a:txBody>
                  <a:tcPr/>
                </a:tc>
              </a:tr>
              <a:tr h="211251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r>
                        <a:rPr lang="ru-RU" sz="1400" dirty="0" smtClean="0"/>
                        <a:t>Количество  метров</a:t>
                      </a:r>
                      <a:endParaRPr lang="ru-RU" sz="1400" dirty="0"/>
                    </a:p>
                  </a:txBody>
                  <a:tcPr vert="vert270"/>
                </a:tc>
                <a:tc>
                  <a:txBody>
                    <a:bodyPr/>
                    <a:lstStyle/>
                    <a:p>
                      <a:r>
                        <a:rPr lang="ru-RU" sz="1400" dirty="0" smtClean="0"/>
                        <a:t>Пульс  после  нагрузки</a:t>
                      </a:r>
                      <a:endParaRPr lang="ru-RU" sz="1400" dirty="0"/>
                    </a:p>
                  </a:txBody>
                  <a:tcPr vert="vert270"/>
                </a:tc>
                <a:tc>
                  <a:txBody>
                    <a:bodyPr/>
                    <a:lstStyle/>
                    <a:p>
                      <a:r>
                        <a:rPr lang="ru-RU" sz="1400" dirty="0" smtClean="0"/>
                        <a:t>Количество </a:t>
                      </a:r>
                      <a:r>
                        <a:rPr lang="ru-RU" sz="1400" baseline="0" dirty="0" smtClean="0"/>
                        <a:t> прыжков</a:t>
                      </a:r>
                      <a:endParaRPr lang="ru-RU" sz="1400" dirty="0"/>
                    </a:p>
                  </a:txBody>
                  <a:tcPr vert="vert270"/>
                </a:tc>
                <a:tc>
                  <a:txBody>
                    <a:bodyPr/>
                    <a:lstStyle/>
                    <a:p>
                      <a:r>
                        <a:rPr lang="ru-RU" sz="1400" dirty="0" smtClean="0"/>
                        <a:t>Пульс </a:t>
                      </a:r>
                      <a:r>
                        <a:rPr lang="ru-RU" sz="1400" baseline="0" dirty="0" smtClean="0"/>
                        <a:t> после  нагрузки</a:t>
                      </a:r>
                      <a:endParaRPr lang="ru-RU" sz="1400" dirty="0"/>
                    </a:p>
                  </a:txBody>
                  <a:tcPr vert="vert270"/>
                </a:tc>
                <a:tc>
                  <a:txBody>
                    <a:bodyPr/>
                    <a:lstStyle/>
                    <a:p>
                      <a:r>
                        <a:rPr lang="ru-RU" sz="1400" dirty="0" smtClean="0"/>
                        <a:t>Количество  отжиманий</a:t>
                      </a:r>
                      <a:endParaRPr lang="ru-RU" sz="1400" dirty="0"/>
                    </a:p>
                  </a:txBody>
                  <a:tcPr vert="vert270"/>
                </a:tc>
                <a:tc>
                  <a:txBody>
                    <a:bodyPr/>
                    <a:lstStyle/>
                    <a:p>
                      <a:r>
                        <a:rPr lang="ru-RU" sz="1400" dirty="0" smtClean="0"/>
                        <a:t>Пульс  после  нагрузки</a:t>
                      </a:r>
                      <a:endParaRPr lang="ru-RU" sz="1400" dirty="0"/>
                    </a:p>
                  </a:txBody>
                  <a:tcPr vert="vert270"/>
                </a:tc>
                <a:tc>
                  <a:txBody>
                    <a:bodyPr/>
                    <a:lstStyle/>
                    <a:p>
                      <a:r>
                        <a:rPr lang="ru-RU" sz="1400" dirty="0" smtClean="0"/>
                        <a:t>Количество  выполнений</a:t>
                      </a:r>
                      <a:endParaRPr lang="ru-RU" sz="1400" dirty="0"/>
                    </a:p>
                  </a:txBody>
                  <a:tcPr vert="vert270"/>
                </a:tc>
                <a:tc>
                  <a:txBody>
                    <a:bodyPr/>
                    <a:lstStyle/>
                    <a:p>
                      <a:r>
                        <a:rPr lang="ru-RU" sz="1400" dirty="0" smtClean="0"/>
                        <a:t>Пульс  после нагрузки</a:t>
                      </a:r>
                      <a:endParaRPr lang="ru-RU" sz="1400" dirty="0"/>
                    </a:p>
                  </a:txBody>
                  <a:tcPr vert="vert270"/>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705270">
                <a:tc>
                  <a:txBody>
                    <a:bodyPr/>
                    <a:lstStyle/>
                    <a:p>
                      <a:r>
                        <a:rPr lang="ru-RU" dirty="0" smtClean="0"/>
                        <a:t>1.</a:t>
                      </a:r>
                    </a:p>
                    <a:p>
                      <a:r>
                        <a:rPr lang="ru-RU" sz="1400" dirty="0" smtClean="0"/>
                        <a:t>16</a:t>
                      </a:r>
                      <a:r>
                        <a:rPr lang="ru-RU" sz="1400" baseline="0" dirty="0" smtClean="0"/>
                        <a:t> лет</a:t>
                      </a:r>
                      <a:endParaRPr lang="ru-RU" sz="1400" dirty="0"/>
                    </a:p>
                  </a:txBody>
                  <a:tcPr/>
                </a:tc>
                <a:tc>
                  <a:txBody>
                    <a:bodyPr/>
                    <a:lstStyle/>
                    <a:p>
                      <a:r>
                        <a:rPr lang="ru-RU" sz="1400" dirty="0" smtClean="0"/>
                        <a:t>Иванов</a:t>
                      </a:r>
                      <a:r>
                        <a:rPr lang="ru-RU" sz="1400" baseline="0" dirty="0" smtClean="0"/>
                        <a:t>  Иван</a:t>
                      </a:r>
                    </a:p>
                    <a:p>
                      <a:r>
                        <a:rPr lang="ru-RU" sz="1400" baseline="0" dirty="0" smtClean="0"/>
                        <a:t>Иванович.</a:t>
                      </a:r>
                      <a:endParaRPr lang="ru-RU" sz="1400" dirty="0"/>
                    </a:p>
                  </a:txBody>
                  <a:tcPr/>
                </a:tc>
                <a:tc>
                  <a:txBody>
                    <a:bodyPr/>
                    <a:lstStyle/>
                    <a:p>
                      <a:r>
                        <a:rPr lang="ru-RU" sz="1400" dirty="0" smtClean="0">
                          <a:solidFill>
                            <a:srgbClr val="FF0000"/>
                          </a:solidFill>
                        </a:rPr>
                        <a:t>72</a:t>
                      </a:r>
                      <a:endParaRPr lang="ru-RU" sz="1400" dirty="0">
                        <a:solidFill>
                          <a:srgbClr val="FF0000"/>
                        </a:solidFill>
                      </a:endParaRPr>
                    </a:p>
                  </a:txBody>
                  <a:tcPr/>
                </a:tc>
                <a:tc>
                  <a:txBody>
                    <a:bodyPr/>
                    <a:lstStyle/>
                    <a:p>
                      <a:r>
                        <a:rPr lang="ru-RU" sz="1400" dirty="0" smtClean="0">
                          <a:solidFill>
                            <a:srgbClr val="FF0000"/>
                          </a:solidFill>
                        </a:rPr>
                        <a:t>230</a:t>
                      </a:r>
                      <a:endParaRPr lang="ru-RU" sz="1400" dirty="0">
                        <a:solidFill>
                          <a:srgbClr val="FF0000"/>
                        </a:solidFill>
                      </a:endParaRPr>
                    </a:p>
                  </a:txBody>
                  <a:tcPr/>
                </a:tc>
                <a:tc>
                  <a:txBody>
                    <a:bodyPr/>
                    <a:lstStyle/>
                    <a:p>
                      <a:r>
                        <a:rPr lang="ru-RU" sz="1400" dirty="0" smtClean="0">
                          <a:solidFill>
                            <a:srgbClr val="FF0000"/>
                          </a:solidFill>
                        </a:rPr>
                        <a:t>180</a:t>
                      </a:r>
                      <a:endParaRPr lang="ru-RU" sz="1400" dirty="0">
                        <a:solidFill>
                          <a:srgbClr val="FF0000"/>
                        </a:solidFill>
                      </a:endParaRPr>
                    </a:p>
                  </a:txBody>
                  <a:tcPr/>
                </a:tc>
                <a:tc>
                  <a:txBody>
                    <a:bodyPr/>
                    <a:lstStyle/>
                    <a:p>
                      <a:r>
                        <a:rPr lang="ru-RU" sz="1400" dirty="0" smtClean="0">
                          <a:solidFill>
                            <a:srgbClr val="FF0000"/>
                          </a:solidFill>
                        </a:rPr>
                        <a:t>124</a:t>
                      </a:r>
                      <a:endParaRPr lang="ru-RU" sz="1400" dirty="0">
                        <a:solidFill>
                          <a:srgbClr val="FF0000"/>
                        </a:solidFill>
                      </a:endParaRPr>
                    </a:p>
                  </a:txBody>
                  <a:tcPr/>
                </a:tc>
                <a:tc>
                  <a:txBody>
                    <a:bodyPr/>
                    <a:lstStyle/>
                    <a:p>
                      <a:r>
                        <a:rPr lang="ru-RU" sz="1400" dirty="0" smtClean="0">
                          <a:solidFill>
                            <a:srgbClr val="FF0000"/>
                          </a:solidFill>
                        </a:rPr>
                        <a:t>156</a:t>
                      </a:r>
                      <a:endParaRPr lang="ru-RU" sz="1400" dirty="0">
                        <a:solidFill>
                          <a:srgbClr val="FF0000"/>
                        </a:solidFill>
                      </a:endParaRPr>
                    </a:p>
                  </a:txBody>
                  <a:tcPr/>
                </a:tc>
                <a:tc>
                  <a:txBody>
                    <a:bodyPr/>
                    <a:lstStyle/>
                    <a:p>
                      <a:r>
                        <a:rPr lang="ru-RU" sz="1400" dirty="0" smtClean="0">
                          <a:solidFill>
                            <a:srgbClr val="FF0000"/>
                          </a:solidFill>
                        </a:rPr>
                        <a:t>43</a:t>
                      </a:r>
                      <a:endParaRPr lang="ru-RU" sz="1400" dirty="0">
                        <a:solidFill>
                          <a:srgbClr val="FF0000"/>
                        </a:solidFill>
                      </a:endParaRPr>
                    </a:p>
                  </a:txBody>
                  <a:tcPr/>
                </a:tc>
                <a:tc>
                  <a:txBody>
                    <a:bodyPr/>
                    <a:lstStyle/>
                    <a:p>
                      <a:r>
                        <a:rPr lang="ru-RU" sz="1400" dirty="0" smtClean="0">
                          <a:solidFill>
                            <a:srgbClr val="FF0000"/>
                          </a:solidFill>
                        </a:rPr>
                        <a:t>180</a:t>
                      </a:r>
                      <a:endParaRPr lang="ru-RU" sz="1400" dirty="0">
                        <a:solidFill>
                          <a:srgbClr val="FF0000"/>
                        </a:solidFill>
                      </a:endParaRPr>
                    </a:p>
                  </a:txBody>
                  <a:tcPr/>
                </a:tc>
                <a:tc>
                  <a:txBody>
                    <a:bodyPr/>
                    <a:lstStyle/>
                    <a:p>
                      <a:r>
                        <a:rPr lang="ru-RU" sz="1400" dirty="0" smtClean="0">
                          <a:solidFill>
                            <a:srgbClr val="FF0000"/>
                          </a:solidFill>
                        </a:rPr>
                        <a:t>60</a:t>
                      </a:r>
                      <a:endParaRPr lang="ru-RU" sz="1400" dirty="0">
                        <a:solidFill>
                          <a:srgbClr val="FF0000"/>
                        </a:solidFill>
                      </a:endParaRPr>
                    </a:p>
                  </a:txBody>
                  <a:tcPr/>
                </a:tc>
                <a:tc>
                  <a:txBody>
                    <a:bodyPr/>
                    <a:lstStyle/>
                    <a:p>
                      <a:r>
                        <a:rPr lang="ru-RU" sz="1400" dirty="0" smtClean="0">
                          <a:solidFill>
                            <a:srgbClr val="FF0000"/>
                          </a:solidFill>
                        </a:rPr>
                        <a:t>156</a:t>
                      </a:r>
                      <a:endParaRPr lang="ru-RU" sz="1400" dirty="0">
                        <a:solidFill>
                          <a:srgbClr val="FF0000"/>
                        </a:solidFill>
                      </a:endParaRPr>
                    </a:p>
                  </a:txBody>
                  <a:tcPr/>
                </a:tc>
                <a:tc>
                  <a:txBody>
                    <a:bodyPr/>
                    <a:lstStyle/>
                    <a:p>
                      <a:r>
                        <a:rPr lang="ru-RU" sz="1400" dirty="0" smtClean="0">
                          <a:solidFill>
                            <a:srgbClr val="FF0000"/>
                          </a:solidFill>
                        </a:rPr>
                        <a:t>96</a:t>
                      </a:r>
                      <a:endParaRPr lang="ru-RU" sz="1400" dirty="0">
                        <a:solidFill>
                          <a:srgbClr val="FF0000"/>
                        </a:solidFill>
                      </a:endParaRPr>
                    </a:p>
                  </a:txBody>
                  <a:tcPr/>
                </a:tc>
                <a:tc>
                  <a:txBody>
                    <a:bodyPr/>
                    <a:lstStyle/>
                    <a:p>
                      <a:endParaRPr lang="ru-RU" sz="1400" dirty="0">
                        <a:solidFill>
                          <a:srgbClr val="FF0000"/>
                        </a:solidFill>
                      </a:endParaRPr>
                    </a:p>
                  </a:txBody>
                  <a:tcPr/>
                </a:tc>
                <a:tc>
                  <a:txBody>
                    <a:bodyPr/>
                    <a:lstStyle/>
                    <a:p>
                      <a:r>
                        <a:rPr lang="ru-RU" sz="1400" dirty="0" smtClean="0">
                          <a:solidFill>
                            <a:srgbClr val="FF0000"/>
                          </a:solidFill>
                        </a:rPr>
                        <a:t>+</a:t>
                      </a:r>
                      <a:endParaRPr lang="ru-RU" sz="1400" dirty="0">
                        <a:solidFill>
                          <a:srgbClr val="FF0000"/>
                        </a:solidFill>
                      </a:endParaRPr>
                    </a:p>
                  </a:txBody>
                  <a:tcPr/>
                </a:tc>
                <a:tc>
                  <a:txBody>
                    <a:bodyPr/>
                    <a:lstStyle/>
                    <a:p>
                      <a:endParaRPr lang="ru-RU" sz="1400" dirty="0">
                        <a:solidFill>
                          <a:srgbClr val="FF0000"/>
                        </a:solidFill>
                      </a:endParaRPr>
                    </a:p>
                  </a:txBody>
                  <a:tcPr/>
                </a:tc>
                <a:tc>
                  <a:txBody>
                    <a:bodyPr/>
                    <a:lstStyle/>
                    <a:p>
                      <a:r>
                        <a:rPr lang="ru-RU" sz="1400" dirty="0" smtClean="0">
                          <a:solidFill>
                            <a:srgbClr val="FF0000"/>
                          </a:solidFill>
                        </a:rPr>
                        <a:t>+</a:t>
                      </a:r>
                      <a:endParaRPr lang="ru-RU" sz="1400" dirty="0">
                        <a:solidFill>
                          <a:srgbClr val="FF0000"/>
                        </a:solidFill>
                      </a:endParaRPr>
                    </a:p>
                  </a:txBody>
                  <a:tcPr/>
                </a:tc>
                <a:tc>
                  <a:txBody>
                    <a:bodyPr/>
                    <a:lstStyle/>
                    <a:p>
                      <a:endParaRPr lang="ru-RU" sz="1400" dirty="0">
                        <a:solidFill>
                          <a:srgbClr val="FF0000"/>
                        </a:solidFill>
                      </a:endParaRPr>
                    </a:p>
                  </a:txBody>
                  <a:tcPr/>
                </a:tc>
                <a:tc>
                  <a:txBody>
                    <a:bodyPr/>
                    <a:lstStyle/>
                    <a:p>
                      <a:endParaRPr lang="ru-RU" sz="1400" dirty="0">
                        <a:solidFill>
                          <a:srgbClr val="FF0000"/>
                        </a:solidFill>
                      </a:endParaRPr>
                    </a:p>
                  </a:txBody>
                  <a:tcPr/>
                </a:tc>
                <a:tc>
                  <a:txBody>
                    <a:bodyPr/>
                    <a:lstStyle/>
                    <a:p>
                      <a:r>
                        <a:rPr lang="ru-RU" sz="1400" dirty="0" smtClean="0">
                          <a:solidFill>
                            <a:srgbClr val="FF0000"/>
                          </a:solidFill>
                        </a:rPr>
                        <a:t>122</a:t>
                      </a:r>
                    </a:p>
                    <a:p>
                      <a:endParaRPr lang="ru-RU" sz="1400" dirty="0" smtClean="0">
                        <a:solidFill>
                          <a:srgbClr val="FF0000"/>
                        </a:solidFill>
                      </a:endParaRPr>
                    </a:p>
                    <a:p>
                      <a:r>
                        <a:rPr lang="ru-RU" sz="1400" dirty="0" smtClean="0">
                          <a:solidFill>
                            <a:srgbClr val="FF0000"/>
                          </a:solidFill>
                        </a:rPr>
                        <a:t>173</a:t>
                      </a:r>
                    </a:p>
                  </a:txBody>
                  <a:tcPr/>
                </a:tc>
              </a:tr>
            </a:tbl>
          </a:graphicData>
        </a:graphic>
      </p:graphicFrame>
      <p:sp>
        <p:nvSpPr>
          <p:cNvPr id="4" name="TextBox 3"/>
          <p:cNvSpPr txBox="1"/>
          <p:nvPr/>
        </p:nvSpPr>
        <p:spPr>
          <a:xfrm>
            <a:off x="142844" y="428604"/>
            <a:ext cx="8858312" cy="369332"/>
          </a:xfrm>
          <a:prstGeom prst="rect">
            <a:avLst/>
          </a:prstGeom>
          <a:noFill/>
        </p:spPr>
        <p:txBody>
          <a:bodyPr wrap="square" rtlCol="0">
            <a:spAutoFit/>
          </a:bodyPr>
          <a:lstStyle/>
          <a:p>
            <a:r>
              <a:rPr lang="ru-RU" dirty="0" smtClean="0"/>
              <a:t> </a:t>
            </a:r>
            <a:r>
              <a:rPr lang="ru-RU" dirty="0" smtClean="0">
                <a:solidFill>
                  <a:srgbClr val="C00000"/>
                </a:solidFill>
              </a:rPr>
              <a:t>ОПРЕДЕЛЕНИЕ   АЭРОБНОЙ   И   ФИЗИЧЕСКОЙ   НАГРУЗКИ   НА   ОРГАНИЗМ</a:t>
            </a:r>
            <a:endParaRPr lang="ru-RU" dirty="0"/>
          </a:p>
        </p:txBody>
      </p:sp>
      <p:sp>
        <p:nvSpPr>
          <p:cNvPr id="5" name="TextBox 4"/>
          <p:cNvSpPr txBox="1"/>
          <p:nvPr/>
        </p:nvSpPr>
        <p:spPr>
          <a:xfrm>
            <a:off x="2500298" y="0"/>
            <a:ext cx="3857652" cy="461665"/>
          </a:xfrm>
          <a:prstGeom prst="rect">
            <a:avLst/>
          </a:prstGeom>
          <a:noFill/>
        </p:spPr>
        <p:txBody>
          <a:bodyPr wrap="square" rtlCol="0">
            <a:spAutoFit/>
          </a:bodyPr>
          <a:lstStyle/>
          <a:p>
            <a:r>
              <a:rPr lang="ru-RU" sz="2400" dirty="0" smtClean="0">
                <a:solidFill>
                  <a:srgbClr val="FF0000"/>
                </a:solidFill>
              </a:rPr>
              <a:t>ПРИМЕРНАЯ   ТАБЛИЦА</a:t>
            </a:r>
            <a:endParaRPr lang="ru-RU" sz="2400" dirty="0">
              <a:solidFill>
                <a:srgbClr val="FF0000"/>
              </a:solidFill>
            </a:endParaRPr>
          </a:p>
        </p:txBody>
      </p:sp>
      <p:sp>
        <p:nvSpPr>
          <p:cNvPr id="6" name="TextBox 5"/>
          <p:cNvSpPr txBox="1"/>
          <p:nvPr/>
        </p:nvSpPr>
        <p:spPr>
          <a:xfrm>
            <a:off x="0" y="5072074"/>
            <a:ext cx="9001156" cy="1508105"/>
          </a:xfrm>
          <a:prstGeom prst="rect">
            <a:avLst/>
          </a:prstGeom>
          <a:noFill/>
        </p:spPr>
        <p:txBody>
          <a:bodyPr wrap="square" rtlCol="0">
            <a:spAutoFit/>
          </a:bodyPr>
          <a:lstStyle/>
          <a:p>
            <a:r>
              <a:rPr lang="ru-RU" dirty="0" smtClean="0"/>
              <a:t> </a:t>
            </a:r>
            <a:r>
              <a:rPr lang="ru-RU" sz="1400" dirty="0" smtClean="0">
                <a:solidFill>
                  <a:srgbClr val="002060"/>
                </a:solidFill>
              </a:rPr>
              <a:t>Начальный  пульс  </a:t>
            </a:r>
            <a:r>
              <a:rPr lang="ru-RU" sz="1400" dirty="0" smtClean="0">
                <a:solidFill>
                  <a:srgbClr val="FF0000"/>
                </a:solidFill>
              </a:rPr>
              <a:t>72 уд., в мин. </a:t>
            </a:r>
            <a:r>
              <a:rPr lang="ru-RU" sz="1400" dirty="0" smtClean="0">
                <a:solidFill>
                  <a:srgbClr val="002060"/>
                </a:solidFill>
              </a:rPr>
              <a:t>Пульс после занятий  </a:t>
            </a:r>
            <a:r>
              <a:rPr lang="ru-RU" sz="1400" dirty="0" smtClean="0">
                <a:solidFill>
                  <a:srgbClr val="FF0000"/>
                </a:solidFill>
              </a:rPr>
              <a:t>96 уд., в мин. </a:t>
            </a:r>
            <a:r>
              <a:rPr lang="ru-RU" sz="1400" dirty="0" smtClean="0">
                <a:solidFill>
                  <a:srgbClr val="002060"/>
                </a:solidFill>
              </a:rPr>
              <a:t> Начальный пульс должен  быть равен  пульсу после занятий</a:t>
            </a:r>
            <a:r>
              <a:rPr lang="ru-RU" sz="1400" dirty="0" smtClean="0">
                <a:solidFill>
                  <a:srgbClr val="FF0000"/>
                </a:solidFill>
              </a:rPr>
              <a:t> («+»  «-» 1 уд.).</a:t>
            </a:r>
            <a:r>
              <a:rPr lang="ru-RU" dirty="0" smtClean="0">
                <a:solidFill>
                  <a:srgbClr val="FF0000"/>
                </a:solidFill>
              </a:rPr>
              <a:t>  </a:t>
            </a:r>
            <a:r>
              <a:rPr lang="ru-RU" sz="1400" dirty="0" smtClean="0">
                <a:solidFill>
                  <a:srgbClr val="002060"/>
                </a:solidFill>
              </a:rPr>
              <a:t>Субъективные показатели хорошие. Максимальный пульс после нагрузки – </a:t>
            </a:r>
            <a:r>
              <a:rPr lang="ru-RU" sz="1400" dirty="0" smtClean="0">
                <a:solidFill>
                  <a:srgbClr val="FF0000"/>
                </a:solidFill>
              </a:rPr>
              <a:t>180 уд., в мин., </a:t>
            </a:r>
            <a:r>
              <a:rPr lang="ru-RU" sz="1400" dirty="0" smtClean="0">
                <a:solidFill>
                  <a:srgbClr val="002060"/>
                </a:solidFill>
              </a:rPr>
              <a:t>а минимальный  </a:t>
            </a:r>
            <a:r>
              <a:rPr lang="ru-RU" sz="1400" dirty="0" smtClean="0">
                <a:solidFill>
                  <a:srgbClr val="FF0000"/>
                </a:solidFill>
              </a:rPr>
              <a:t>156 уд., в мин. </a:t>
            </a:r>
            <a:r>
              <a:rPr lang="ru-RU" sz="1400" dirty="0" smtClean="0">
                <a:solidFill>
                  <a:srgbClr val="002060"/>
                </a:solidFill>
              </a:rPr>
              <a:t>По  таблице, начальный пульс до занятий  </a:t>
            </a:r>
            <a:r>
              <a:rPr lang="ru-RU" sz="1400" dirty="0" smtClean="0">
                <a:solidFill>
                  <a:srgbClr val="FF0000"/>
                </a:solidFill>
              </a:rPr>
              <a:t>72  уд., в мин</a:t>
            </a:r>
            <a:r>
              <a:rPr lang="ru-RU" sz="1400" dirty="0" smtClean="0">
                <a:solidFill>
                  <a:srgbClr val="002060"/>
                </a:solidFill>
              </a:rPr>
              <a:t>., а конечный  </a:t>
            </a:r>
            <a:r>
              <a:rPr lang="ru-RU" sz="1400" dirty="0" smtClean="0">
                <a:solidFill>
                  <a:srgbClr val="FF0000"/>
                </a:solidFill>
              </a:rPr>
              <a:t>96 уд., в </a:t>
            </a:r>
            <a:r>
              <a:rPr lang="ru-RU" sz="1400" dirty="0" smtClean="0">
                <a:solidFill>
                  <a:srgbClr val="002060"/>
                </a:solidFill>
              </a:rPr>
              <a:t>мин.  Организм Иванова не натренирован. </a:t>
            </a:r>
            <a:r>
              <a:rPr lang="ru-RU" sz="1400" b="1" dirty="0" smtClean="0">
                <a:solidFill>
                  <a:srgbClr val="002060"/>
                </a:solidFill>
              </a:rPr>
              <a:t>ВЫЧИСЛЕНИЕ</a:t>
            </a:r>
            <a:r>
              <a:rPr lang="ru-RU" sz="1400" dirty="0" smtClean="0">
                <a:solidFill>
                  <a:srgbClr val="002060"/>
                </a:solidFill>
              </a:rPr>
              <a:t>: число </a:t>
            </a:r>
            <a:r>
              <a:rPr lang="ru-RU" sz="1400" dirty="0" smtClean="0">
                <a:solidFill>
                  <a:srgbClr val="FF0000"/>
                </a:solidFill>
              </a:rPr>
              <a:t>220 – 16 лет. </a:t>
            </a:r>
            <a:r>
              <a:rPr lang="ru-RU" sz="1400" dirty="0" smtClean="0">
                <a:solidFill>
                  <a:srgbClr val="002060"/>
                </a:solidFill>
              </a:rPr>
              <a:t>Полученное число  </a:t>
            </a:r>
            <a:r>
              <a:rPr lang="ru-RU" sz="1400" dirty="0" smtClean="0">
                <a:solidFill>
                  <a:srgbClr val="FF0000"/>
                </a:solidFill>
              </a:rPr>
              <a:t>204  </a:t>
            </a:r>
            <a:r>
              <a:rPr lang="ru-RU" sz="1400" dirty="0" err="1" smtClean="0">
                <a:solidFill>
                  <a:srgbClr val="FF0000"/>
                </a:solidFill>
              </a:rPr>
              <a:t>х</a:t>
            </a:r>
            <a:r>
              <a:rPr lang="ru-RU" sz="1400" dirty="0" smtClean="0">
                <a:solidFill>
                  <a:srgbClr val="FF0000"/>
                </a:solidFill>
              </a:rPr>
              <a:t>  0.6 = 122 уд., в мин</a:t>
            </a:r>
            <a:r>
              <a:rPr lang="ru-RU" sz="1400" dirty="0" smtClean="0">
                <a:solidFill>
                  <a:srgbClr val="002060"/>
                </a:solidFill>
              </a:rPr>
              <a:t>.,  это </a:t>
            </a:r>
            <a:r>
              <a:rPr lang="ru-RU" sz="1400" b="1" dirty="0" smtClean="0">
                <a:solidFill>
                  <a:srgbClr val="002060"/>
                </a:solidFill>
              </a:rPr>
              <a:t>минимальная аэробная нагрузка</a:t>
            </a:r>
            <a:r>
              <a:rPr lang="ru-RU" sz="1400" dirty="0" smtClean="0">
                <a:solidFill>
                  <a:srgbClr val="002060"/>
                </a:solidFill>
              </a:rPr>
              <a:t>. Также число  </a:t>
            </a:r>
            <a:r>
              <a:rPr lang="ru-RU" sz="1400" dirty="0" smtClean="0">
                <a:solidFill>
                  <a:srgbClr val="FF0000"/>
                </a:solidFill>
              </a:rPr>
              <a:t>204  </a:t>
            </a:r>
            <a:r>
              <a:rPr lang="ru-RU" sz="1400" dirty="0" err="1" smtClean="0">
                <a:solidFill>
                  <a:srgbClr val="FF0000"/>
                </a:solidFill>
              </a:rPr>
              <a:t>х</a:t>
            </a:r>
            <a:r>
              <a:rPr lang="ru-RU" sz="1400" dirty="0" smtClean="0">
                <a:solidFill>
                  <a:srgbClr val="FF0000"/>
                </a:solidFill>
              </a:rPr>
              <a:t>  0.85 = 173 уд., в мин</a:t>
            </a:r>
            <a:r>
              <a:rPr lang="ru-RU" sz="1400" dirty="0" smtClean="0">
                <a:solidFill>
                  <a:srgbClr val="002060"/>
                </a:solidFill>
              </a:rPr>
              <a:t>., это  </a:t>
            </a:r>
            <a:r>
              <a:rPr lang="ru-RU" sz="1400" b="1" dirty="0" smtClean="0">
                <a:solidFill>
                  <a:srgbClr val="002060"/>
                </a:solidFill>
              </a:rPr>
              <a:t>максимальная аэробная нагрузка </a:t>
            </a:r>
            <a:r>
              <a:rPr lang="ru-RU" sz="1400" dirty="0" smtClean="0">
                <a:solidFill>
                  <a:srgbClr val="002060"/>
                </a:solidFill>
              </a:rPr>
              <a:t>на организм Иванова.   </a:t>
            </a:r>
            <a:endParaRPr lang="ru-RU" dirty="0">
              <a:solidFill>
                <a:srgbClr val="FF0000"/>
              </a:solidFill>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descr="C:\Users\Vadim\Desktop\20100520144905 (1).jpg"/>
          <p:cNvPicPr>
            <a:picLocks noChangeAspect="1" noChangeArrowheads="1"/>
          </p:cNvPicPr>
          <p:nvPr/>
        </p:nvPicPr>
        <p:blipFill>
          <a:blip r:embed="rId4" cstate="print"/>
          <a:srcRect l="5479" t="12975" r="5479" b="3162"/>
          <a:stretch>
            <a:fillRect/>
          </a:stretch>
        </p:blipFill>
        <p:spPr bwMode="auto">
          <a:xfrm>
            <a:off x="2285984" y="1714488"/>
            <a:ext cx="4214842" cy="2357454"/>
          </a:xfrm>
          <a:prstGeom prst="rect">
            <a:avLst/>
          </a:prstGeom>
          <a:noFill/>
        </p:spPr>
      </p:pic>
      <p:sp>
        <p:nvSpPr>
          <p:cNvPr id="5" name="Прямоугольник 4"/>
          <p:cNvSpPr/>
          <p:nvPr/>
        </p:nvSpPr>
        <p:spPr>
          <a:xfrm>
            <a:off x="928662" y="4214818"/>
            <a:ext cx="7215238" cy="2062103"/>
          </a:xfrm>
          <a:prstGeom prst="rect">
            <a:avLst/>
          </a:prstGeom>
        </p:spPr>
        <p:txBody>
          <a:bodyPr wrap="square">
            <a:spAutoFit/>
          </a:bodyPr>
          <a:lstStyle/>
          <a:p>
            <a:r>
              <a:rPr lang="ru-RU" sz="1600" b="1" dirty="0" smtClean="0">
                <a:solidFill>
                  <a:srgbClr val="0070C0"/>
                </a:solidFill>
              </a:rPr>
              <a:t>                                           ХОД   ЗАНЯТИЙ</a:t>
            </a:r>
            <a:r>
              <a:rPr lang="ru-RU" sz="1600" b="1" u="sng" dirty="0" smtClean="0">
                <a:solidFill>
                  <a:srgbClr val="0070C0"/>
                </a:solidFill>
              </a:rPr>
              <a:t> </a:t>
            </a:r>
            <a:endParaRPr lang="ru-RU" sz="1600" dirty="0" smtClean="0">
              <a:solidFill>
                <a:srgbClr val="0070C0"/>
              </a:solidFill>
            </a:endParaRPr>
          </a:p>
          <a:p>
            <a:pPr marL="342900" indent="-342900">
              <a:buAutoNum type="arabicPeriod"/>
            </a:pPr>
            <a:r>
              <a:rPr lang="ru-RU" sz="1600" b="1" dirty="0" smtClean="0">
                <a:solidFill>
                  <a:srgbClr val="0070C0"/>
                </a:solidFill>
              </a:rPr>
              <a:t>Организационный момент </a:t>
            </a:r>
            <a:r>
              <a:rPr lang="ru-RU" sz="1600" dirty="0" smtClean="0">
                <a:solidFill>
                  <a:srgbClr val="0070C0"/>
                </a:solidFill>
              </a:rPr>
              <a:t>(1 – мин.).</a:t>
            </a:r>
          </a:p>
          <a:p>
            <a:pPr marL="342900" indent="-342900">
              <a:buAutoNum type="arabicPeriod"/>
            </a:pPr>
            <a:r>
              <a:rPr lang="ru-RU" sz="1600" b="1" dirty="0" smtClean="0">
                <a:solidFill>
                  <a:srgbClr val="0070C0"/>
                </a:solidFill>
              </a:rPr>
              <a:t>Актуал</a:t>
            </a:r>
            <a:r>
              <a:rPr lang="ru-RU" sz="1600" dirty="0" smtClean="0">
                <a:solidFill>
                  <a:srgbClr val="0070C0"/>
                </a:solidFill>
              </a:rPr>
              <a:t>изац</a:t>
            </a:r>
            <a:r>
              <a:rPr lang="ru-RU" sz="1600" b="1" dirty="0" smtClean="0">
                <a:solidFill>
                  <a:srgbClr val="0070C0"/>
                </a:solidFill>
              </a:rPr>
              <a:t>ия опорных знаний </a:t>
            </a:r>
            <a:r>
              <a:rPr lang="ru-RU" sz="1600" dirty="0" smtClean="0">
                <a:solidFill>
                  <a:srgbClr val="0070C0"/>
                </a:solidFill>
              </a:rPr>
              <a:t>(4 мин.): решение ситуационных задач: самостоятельный замер пульса, чтобы  измерить частоту сердцебиения во время аэробной тренировки, нащупайте свой пульс большим и указательным пальцами, слегка нажимая на артерию возле большого пальца другой руки (на внутренней стороне запястья) или на сонную артерию на шее), просмотр и разбор теста</a:t>
            </a:r>
            <a:r>
              <a:rPr lang="ru-RU" sz="1400" dirty="0" smtClean="0">
                <a:solidFill>
                  <a:srgbClr val="C00000"/>
                </a:solidFill>
              </a:rPr>
              <a:t>. </a:t>
            </a:r>
            <a:endParaRPr lang="ru-RU" sz="1400" dirty="0"/>
          </a:p>
        </p:txBody>
      </p:sp>
      <p:sp>
        <p:nvSpPr>
          <p:cNvPr id="6" name="TextBox 5"/>
          <p:cNvSpPr txBox="1"/>
          <p:nvPr/>
        </p:nvSpPr>
        <p:spPr>
          <a:xfrm>
            <a:off x="1763688" y="404664"/>
            <a:ext cx="612068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928662" y="3643314"/>
            <a:ext cx="7286676" cy="2554545"/>
          </a:xfrm>
          <a:prstGeom prst="rect">
            <a:avLst/>
          </a:prstGeom>
        </p:spPr>
        <p:txBody>
          <a:bodyPr wrap="square">
            <a:spAutoFit/>
          </a:bodyPr>
          <a:lstStyle/>
          <a:p>
            <a:r>
              <a:rPr lang="ru-RU" sz="1600" b="1" dirty="0" smtClean="0">
                <a:solidFill>
                  <a:srgbClr val="0070C0"/>
                </a:solidFill>
              </a:rPr>
              <a:t>Изучение нового материала</a:t>
            </a:r>
            <a:r>
              <a:rPr lang="ru-RU" sz="1600" dirty="0" smtClean="0">
                <a:solidFill>
                  <a:srgbClr val="0070C0"/>
                </a:solidFill>
              </a:rPr>
              <a:t>: ( 20 мин.): а) рассказ, объяснение – аэробные упражнения </a:t>
            </a:r>
            <a:r>
              <a:rPr lang="ru-RU" sz="1600" dirty="0" err="1" smtClean="0">
                <a:solidFill>
                  <a:srgbClr val="0070C0"/>
                </a:solidFill>
              </a:rPr>
              <a:t>тренеруют</a:t>
            </a:r>
            <a:r>
              <a:rPr lang="ru-RU" sz="1600" dirty="0" smtClean="0">
                <a:solidFill>
                  <a:srgbClr val="0070C0"/>
                </a:solidFill>
              </a:rPr>
              <a:t> </a:t>
            </a:r>
            <a:r>
              <a:rPr lang="ru-RU" sz="1600" dirty="0" err="1" smtClean="0">
                <a:solidFill>
                  <a:srgbClr val="0070C0"/>
                </a:solidFill>
              </a:rPr>
              <a:t>сердечно-сосудистую</a:t>
            </a:r>
            <a:r>
              <a:rPr lang="ru-RU" sz="1600" dirty="0" smtClean="0">
                <a:solidFill>
                  <a:srgbClr val="0070C0"/>
                </a:solidFill>
              </a:rPr>
              <a:t> систему для этого необходимо тренироваться  первые 6 –</a:t>
            </a:r>
            <a:r>
              <a:rPr lang="ru-RU" sz="1600" dirty="0" err="1" smtClean="0">
                <a:solidFill>
                  <a:srgbClr val="0070C0"/>
                </a:solidFill>
              </a:rPr>
              <a:t>ть</a:t>
            </a:r>
            <a:r>
              <a:rPr lang="ru-RU" sz="1600" dirty="0" smtClean="0">
                <a:solidFill>
                  <a:srgbClr val="0070C0"/>
                </a:solidFill>
              </a:rPr>
              <a:t>  недель,  3 раза в неделю, на каждом занятии нагрузка должна быть интенсивной от 20 - 30 мин. Последующие  недели время занятий до 40 мин. Чтобы определить оптимальную меру интенсивности нагрузки, вам нужно будет в конце занятий вычислить, с какой частотой должно биться ваше сердце во время тренировки, и регулярно замерять свой пульс;  б) наглядная демонстрация, наглядное пособие;  в)замер пульса до занятий и запись в тестовый листок;  г) Разминка – 12 минутный бег, разминка рук и туловища (8мин.). </a:t>
            </a:r>
            <a:endParaRPr lang="ru-RU" sz="1600" dirty="0">
              <a:solidFill>
                <a:srgbClr val="0070C0"/>
              </a:solidFill>
            </a:endParaRPr>
          </a:p>
        </p:txBody>
      </p:sp>
      <p:pic>
        <p:nvPicPr>
          <p:cNvPr id="2050" name="Picture 2" descr="C:\Users\Vadim\Pictures\27.05.2010\20100520144938 (1).jpg"/>
          <p:cNvPicPr>
            <a:picLocks noChangeAspect="1" noChangeArrowheads="1"/>
          </p:cNvPicPr>
          <p:nvPr/>
        </p:nvPicPr>
        <p:blipFill>
          <a:blip r:embed="rId4" cstate="print"/>
          <a:srcRect l="5634" t="17647" r="5634" b="2941"/>
          <a:stretch>
            <a:fillRect/>
          </a:stretch>
        </p:blipFill>
        <p:spPr bwMode="auto">
          <a:xfrm>
            <a:off x="2214546" y="1500174"/>
            <a:ext cx="4786346" cy="2143140"/>
          </a:xfrm>
          <a:prstGeom prst="rect">
            <a:avLst/>
          </a:prstGeom>
          <a:noFill/>
        </p:spPr>
      </p:pic>
      <p:sp>
        <p:nvSpPr>
          <p:cNvPr id="5" name="TextBox 4"/>
          <p:cNvSpPr txBox="1"/>
          <p:nvPr/>
        </p:nvSpPr>
        <p:spPr>
          <a:xfrm>
            <a:off x="1979712" y="404664"/>
            <a:ext cx="583264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286844"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928662" y="5357826"/>
            <a:ext cx="7286676" cy="646331"/>
          </a:xfrm>
          <a:prstGeom prst="rect">
            <a:avLst/>
          </a:prstGeom>
          <a:noFill/>
        </p:spPr>
        <p:txBody>
          <a:bodyPr wrap="square" rtlCol="0">
            <a:spAutoFit/>
          </a:bodyPr>
          <a:lstStyle/>
          <a:p>
            <a:r>
              <a:rPr lang="ru-RU" dirty="0" smtClean="0">
                <a:solidFill>
                  <a:srgbClr val="0070C0"/>
                </a:solidFill>
              </a:rPr>
              <a:t>РАЗМИНКА:  12 – минутный бег,   далее  8 – и   минутная разминка рук и плечевого пояса, туловища, ног.</a:t>
            </a:r>
            <a:endParaRPr lang="ru-RU" dirty="0">
              <a:solidFill>
                <a:srgbClr val="0070C0"/>
              </a:solidFill>
            </a:endParaRPr>
          </a:p>
        </p:txBody>
      </p:sp>
      <p:pic>
        <p:nvPicPr>
          <p:cNvPr id="3074" name="Picture 2" descr="C:\Users\Vadim\Pictures\27.05.2010\20100521151227 (1).jpg"/>
          <p:cNvPicPr>
            <a:picLocks noChangeAspect="1" noChangeArrowheads="1"/>
          </p:cNvPicPr>
          <p:nvPr/>
        </p:nvPicPr>
        <p:blipFill>
          <a:blip r:embed="rId4" cstate="print"/>
          <a:srcRect l="3833" r="1404" b="9410"/>
          <a:stretch>
            <a:fillRect/>
          </a:stretch>
        </p:blipFill>
        <p:spPr bwMode="auto">
          <a:xfrm>
            <a:off x="1928794" y="1714488"/>
            <a:ext cx="5572164" cy="3071834"/>
          </a:xfrm>
          <a:prstGeom prst="rect">
            <a:avLst/>
          </a:prstGeom>
          <a:noFill/>
        </p:spPr>
      </p:pic>
      <p:sp>
        <p:nvSpPr>
          <p:cNvPr id="5" name="TextBox 4"/>
          <p:cNvSpPr txBox="1"/>
          <p:nvPr/>
        </p:nvSpPr>
        <p:spPr>
          <a:xfrm>
            <a:off x="1403648" y="332656"/>
            <a:ext cx="554461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857224" y="1785926"/>
            <a:ext cx="7429552" cy="923330"/>
          </a:xfrm>
          <a:prstGeom prst="rect">
            <a:avLst/>
          </a:prstGeom>
          <a:noFill/>
        </p:spPr>
        <p:txBody>
          <a:bodyPr wrap="square" rtlCol="0">
            <a:spAutoFit/>
          </a:bodyPr>
          <a:lstStyle/>
          <a:p>
            <a:r>
              <a:rPr lang="ru-RU" b="1" dirty="0" smtClean="0">
                <a:solidFill>
                  <a:srgbClr val="0070C0"/>
                </a:solidFill>
              </a:rPr>
              <a:t>ЗАКРЕПЛЕНИЕ   ИЗУЧЕННОГО   МАТЕРИАЛА   (30 – 40 мин.):</a:t>
            </a:r>
          </a:p>
          <a:p>
            <a:pPr marL="342900" indent="-342900">
              <a:buAutoNum type="arabicPeriod"/>
            </a:pPr>
            <a:r>
              <a:rPr lang="ru-RU" dirty="0" smtClean="0">
                <a:solidFill>
                  <a:srgbClr val="0070C0"/>
                </a:solidFill>
              </a:rPr>
              <a:t>Прыжки на скакалке   1-2   минуты,  после  нагрузки замер  пульса, запись  в  листок   теста  количество  прыжков  и  даров  пульса;</a:t>
            </a:r>
          </a:p>
        </p:txBody>
      </p:sp>
      <p:pic>
        <p:nvPicPr>
          <p:cNvPr id="4098" name="Picture 2" descr="C:\Users\Vadim\Pictures\27.05.2010\20100520145034 (1).jpg"/>
          <p:cNvPicPr>
            <a:picLocks noChangeAspect="1" noChangeArrowheads="1"/>
          </p:cNvPicPr>
          <p:nvPr/>
        </p:nvPicPr>
        <p:blipFill>
          <a:blip r:embed="rId4" cstate="print"/>
          <a:srcRect l="17749" t="12500" r="1623" b="6250"/>
          <a:stretch>
            <a:fillRect/>
          </a:stretch>
        </p:blipFill>
        <p:spPr bwMode="auto">
          <a:xfrm>
            <a:off x="1571604" y="2786058"/>
            <a:ext cx="6072230" cy="3286148"/>
          </a:xfrm>
          <a:prstGeom prst="rect">
            <a:avLst/>
          </a:prstGeom>
          <a:noFill/>
        </p:spPr>
      </p:pic>
      <p:sp>
        <p:nvSpPr>
          <p:cNvPr id="5" name="TextBox 4"/>
          <p:cNvSpPr txBox="1"/>
          <p:nvPr/>
        </p:nvSpPr>
        <p:spPr>
          <a:xfrm>
            <a:off x="1907704" y="476672"/>
            <a:ext cx="568863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928662" y="5072074"/>
            <a:ext cx="7286676" cy="923330"/>
          </a:xfrm>
          <a:prstGeom prst="rect">
            <a:avLst/>
          </a:prstGeom>
        </p:spPr>
        <p:txBody>
          <a:bodyPr wrap="square">
            <a:spAutoFit/>
          </a:bodyPr>
          <a:lstStyle/>
          <a:p>
            <a:pPr marL="342900" indent="-342900">
              <a:buAutoNum type="arabicPeriod"/>
            </a:pPr>
            <a:r>
              <a:rPr lang="ru-RU" dirty="0" smtClean="0">
                <a:solidFill>
                  <a:srgbClr val="0070C0"/>
                </a:solidFill>
              </a:rPr>
              <a:t>Отжимание  от  пола  в  упоре  на  руках  1 – 2  минуты,  после нагрузки замер пульса,  запись  в  листок  теста  количество отжиманий  и  ударов  пульса;</a:t>
            </a:r>
          </a:p>
        </p:txBody>
      </p:sp>
      <p:pic>
        <p:nvPicPr>
          <p:cNvPr id="5122" name="Picture 2" descr="C:\Users\Vadim\Pictures\27.05.2010\20100520145159 (1).jpg"/>
          <p:cNvPicPr>
            <a:picLocks noChangeAspect="1" noChangeArrowheads="1"/>
          </p:cNvPicPr>
          <p:nvPr/>
        </p:nvPicPr>
        <p:blipFill>
          <a:blip r:embed="rId4" cstate="print"/>
          <a:srcRect l="12149" r="7944" b="34012"/>
          <a:stretch>
            <a:fillRect/>
          </a:stretch>
        </p:blipFill>
        <p:spPr bwMode="auto">
          <a:xfrm>
            <a:off x="1785918" y="1571612"/>
            <a:ext cx="5429288" cy="3243268"/>
          </a:xfrm>
          <a:prstGeom prst="rect">
            <a:avLst/>
          </a:prstGeom>
          <a:noFill/>
        </p:spPr>
      </p:pic>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8" name="Picture 4" descr="C:\Users\Vadim\Pictures\27.05.2010\20100520145300 (1).jpg"/>
          <p:cNvPicPr>
            <a:picLocks noChangeAspect="1" noChangeArrowheads="1"/>
          </p:cNvPicPr>
          <p:nvPr/>
        </p:nvPicPr>
        <p:blipFill>
          <a:blip r:embed="rId4" cstate="print"/>
          <a:srcRect l="3125" t="2767" r="3125" b="4914"/>
          <a:stretch>
            <a:fillRect/>
          </a:stretch>
        </p:blipFill>
        <p:spPr bwMode="auto">
          <a:xfrm>
            <a:off x="2000232" y="1571612"/>
            <a:ext cx="5286412" cy="3071834"/>
          </a:xfrm>
          <a:prstGeom prst="rect">
            <a:avLst/>
          </a:prstGeom>
          <a:noFill/>
        </p:spPr>
      </p:pic>
      <p:sp>
        <p:nvSpPr>
          <p:cNvPr id="6" name="TextBox 5"/>
          <p:cNvSpPr txBox="1"/>
          <p:nvPr/>
        </p:nvSpPr>
        <p:spPr>
          <a:xfrm>
            <a:off x="857224" y="4929198"/>
            <a:ext cx="7358114" cy="923330"/>
          </a:xfrm>
          <a:prstGeom prst="rect">
            <a:avLst/>
          </a:prstGeom>
          <a:noFill/>
        </p:spPr>
        <p:txBody>
          <a:bodyPr wrap="square" rtlCol="0">
            <a:spAutoFit/>
          </a:bodyPr>
          <a:lstStyle/>
          <a:p>
            <a:pPr marL="342900" indent="-342900">
              <a:buAutoNum type="arabicPeriod"/>
            </a:pPr>
            <a:r>
              <a:rPr lang="ru-RU" dirty="0" smtClean="0">
                <a:solidFill>
                  <a:srgbClr val="0070C0"/>
                </a:solidFill>
              </a:rPr>
              <a:t>Интенсивное  приседание  на  месте   1-2   минуты,  после нагрузки  замер  пульса,  запись  в  листок  теста  количество приседаний  и  ударов  пульса;</a:t>
            </a:r>
          </a:p>
        </p:txBody>
      </p:sp>
      <p:sp>
        <p:nvSpPr>
          <p:cNvPr id="5" name="TextBox 4"/>
          <p:cNvSpPr txBox="1"/>
          <p:nvPr/>
        </p:nvSpPr>
        <p:spPr>
          <a:xfrm>
            <a:off x="899592" y="332656"/>
            <a:ext cx="684076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857224" y="4786322"/>
            <a:ext cx="7358114" cy="923330"/>
          </a:xfrm>
          <a:prstGeom prst="rect">
            <a:avLst/>
          </a:prstGeom>
          <a:noFill/>
        </p:spPr>
        <p:txBody>
          <a:bodyPr wrap="square" rtlCol="0">
            <a:spAutoFit/>
          </a:bodyPr>
          <a:lstStyle/>
          <a:p>
            <a:pPr marL="342900" indent="-342900">
              <a:buAutoNum type="arabicPeriod"/>
            </a:pPr>
            <a:r>
              <a:rPr lang="ru-RU" dirty="0" smtClean="0">
                <a:solidFill>
                  <a:srgbClr val="0070C0"/>
                </a:solidFill>
              </a:rPr>
              <a:t>Челночный  бег  6м.  в  течении   1   минуты,  после  нагрузки замер  пульса,  запись  в  листок  теста  количество  метров  и ударов  пульса.</a:t>
            </a:r>
          </a:p>
        </p:txBody>
      </p:sp>
      <p:pic>
        <p:nvPicPr>
          <p:cNvPr id="7171" name="Picture 3" descr="C:\Users\Vadim\Pictures\27.05.2010\20100520145348 (1).jpg"/>
          <p:cNvPicPr>
            <a:picLocks noChangeAspect="1" noChangeArrowheads="1"/>
          </p:cNvPicPr>
          <p:nvPr/>
        </p:nvPicPr>
        <p:blipFill>
          <a:blip r:embed="rId4" cstate="print"/>
          <a:srcRect l="42969" t="7953" r="1562" b="10289"/>
          <a:stretch>
            <a:fillRect/>
          </a:stretch>
        </p:blipFill>
        <p:spPr bwMode="auto">
          <a:xfrm>
            <a:off x="1714480" y="1571612"/>
            <a:ext cx="5643602" cy="2786082"/>
          </a:xfrm>
          <a:prstGeom prst="rect">
            <a:avLst/>
          </a:prstGeom>
          <a:noFill/>
        </p:spPr>
      </p:pic>
      <p:sp>
        <p:nvSpPr>
          <p:cNvPr id="5" name="TextBox 4"/>
          <p:cNvSpPr txBox="1"/>
          <p:nvPr/>
        </p:nvSpPr>
        <p:spPr>
          <a:xfrm>
            <a:off x="1691680" y="476672"/>
            <a:ext cx="604867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857224" y="5143512"/>
            <a:ext cx="7358114" cy="923330"/>
          </a:xfrm>
          <a:prstGeom prst="rect">
            <a:avLst/>
          </a:prstGeom>
          <a:noFill/>
        </p:spPr>
        <p:txBody>
          <a:bodyPr wrap="square" rtlCol="0">
            <a:spAutoFit/>
          </a:bodyPr>
          <a:lstStyle/>
          <a:p>
            <a:pPr marL="342900" indent="-342900"/>
            <a:r>
              <a:rPr lang="ru-RU" b="1" dirty="0" smtClean="0">
                <a:solidFill>
                  <a:srgbClr val="0070C0"/>
                </a:solidFill>
              </a:rPr>
              <a:t>ИТОГ    ЗАНЯТИЙ  (10 – 15 мин.)</a:t>
            </a:r>
            <a:r>
              <a:rPr lang="ru-RU" dirty="0" smtClean="0">
                <a:solidFill>
                  <a:srgbClr val="0070C0"/>
                </a:solidFill>
              </a:rPr>
              <a:t>:</a:t>
            </a:r>
          </a:p>
          <a:p>
            <a:pPr marL="342900" indent="-342900">
              <a:buAutoNum type="arabicPeriod"/>
            </a:pPr>
            <a:r>
              <a:rPr lang="ru-RU" dirty="0" smtClean="0">
                <a:solidFill>
                  <a:srgbClr val="0070C0"/>
                </a:solidFill>
              </a:rPr>
              <a:t>Замер  пульса  после  3 – 5  минутного  отдыха,  запись  в  листок теста;</a:t>
            </a:r>
          </a:p>
        </p:txBody>
      </p:sp>
      <p:pic>
        <p:nvPicPr>
          <p:cNvPr id="8194" name="Picture 2" descr="C:\Users\Vadim\Pictures\27.05.2010\20100525144247 (1).jpg"/>
          <p:cNvPicPr>
            <a:picLocks noChangeAspect="1" noChangeArrowheads="1"/>
          </p:cNvPicPr>
          <p:nvPr/>
        </p:nvPicPr>
        <p:blipFill>
          <a:blip r:embed="rId4" cstate="print"/>
          <a:srcRect l="5265" t="6591" r="17691" b="8400"/>
          <a:stretch>
            <a:fillRect/>
          </a:stretch>
        </p:blipFill>
        <p:spPr bwMode="auto">
          <a:xfrm>
            <a:off x="1214414" y="1571612"/>
            <a:ext cx="6643734" cy="3357586"/>
          </a:xfrm>
          <a:prstGeom prst="rect">
            <a:avLst/>
          </a:prstGeom>
          <a:noFill/>
        </p:spPr>
      </p:pic>
      <p:sp>
        <p:nvSpPr>
          <p:cNvPr id="5" name="TextBox 4"/>
          <p:cNvSpPr txBox="1"/>
          <p:nvPr/>
        </p:nvSpPr>
        <p:spPr>
          <a:xfrm>
            <a:off x="1619672" y="476672"/>
            <a:ext cx="5832648"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357290" y="2357430"/>
          <a:ext cx="6072230" cy="245364"/>
        </p:xfrm>
        <a:graphic>
          <a:graphicData uri="http://schemas.openxmlformats.org/drawingml/2006/table">
            <a:tbl>
              <a:tblPr/>
              <a:tblGrid>
                <a:gridCol w="1555520"/>
                <a:gridCol w="1555520"/>
                <a:gridCol w="1556171"/>
                <a:gridCol w="1405019"/>
              </a:tblGrid>
              <a:tr h="0">
                <a:tc>
                  <a:txBody>
                    <a:bodyPr/>
                    <a:lstStyle/>
                    <a:p>
                      <a:pPr algn="just">
                        <a:lnSpc>
                          <a:spcPct val="115000"/>
                        </a:lnSpc>
                        <a:spcAft>
                          <a:spcPts val="1000"/>
                        </a:spcAft>
                      </a:pPr>
                      <a:r>
                        <a:rPr lang="ru-RU" sz="1400" dirty="0">
                          <a:ln>
                            <a:solidFill>
                              <a:srgbClr val="C00000"/>
                            </a:solidFill>
                          </a:ln>
                          <a:latin typeface="Calibri"/>
                          <a:ea typeface="Calibri"/>
                          <a:cs typeface="Times New Roman"/>
                        </a:rPr>
                        <a:t>Гражданин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Государству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Государство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Гражданину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Таблица 2"/>
          <p:cNvGraphicFramePr>
            <a:graphicFrameLocks noGrp="1"/>
          </p:cNvGraphicFramePr>
          <p:nvPr/>
        </p:nvGraphicFramePr>
        <p:xfrm>
          <a:off x="1357290" y="2786058"/>
          <a:ext cx="6076950" cy="793116"/>
        </p:xfrm>
        <a:graphic>
          <a:graphicData uri="http://schemas.openxmlformats.org/drawingml/2006/table">
            <a:tbl>
              <a:tblPr/>
              <a:tblGrid>
                <a:gridCol w="1518920"/>
                <a:gridCol w="1518920"/>
                <a:gridCol w="1519555"/>
                <a:gridCol w="1519555"/>
              </a:tblGrid>
              <a:tr h="793116">
                <a:tc>
                  <a:txBody>
                    <a:bodyPr/>
                    <a:lstStyle/>
                    <a:p>
                      <a:pPr algn="just">
                        <a:lnSpc>
                          <a:spcPct val="115000"/>
                        </a:lnSpc>
                        <a:spcAft>
                          <a:spcPts val="1000"/>
                        </a:spcAft>
                      </a:pPr>
                      <a:r>
                        <a:rPr lang="ru-RU" sz="1400" dirty="0">
                          <a:ln>
                            <a:solidFill>
                              <a:srgbClr val="C00000"/>
                            </a:solidFill>
                          </a:ln>
                          <a:latin typeface="Calibri"/>
                          <a:ea typeface="Calibri"/>
                          <a:cs typeface="Times New Roman"/>
                        </a:rPr>
                        <a:t>Физкультура  (спортивная          направленность).</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Спорт.</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Здоровый образ</a:t>
                      </a:r>
                      <a:endParaRPr lang="ru-RU" sz="1100" dirty="0">
                        <a:ln>
                          <a:solidFill>
                            <a:srgbClr val="C00000"/>
                          </a:solidFill>
                        </a:ln>
                        <a:latin typeface="Calibri"/>
                        <a:ea typeface="Calibri"/>
                        <a:cs typeface="Times New Roman"/>
                      </a:endParaRPr>
                    </a:p>
                    <a:p>
                      <a:pPr algn="just">
                        <a:lnSpc>
                          <a:spcPct val="115000"/>
                        </a:lnSpc>
                        <a:spcAft>
                          <a:spcPts val="1000"/>
                        </a:spcAft>
                      </a:pPr>
                      <a:r>
                        <a:rPr lang="ru-RU" sz="1400" dirty="0">
                          <a:ln>
                            <a:solidFill>
                              <a:srgbClr val="C00000"/>
                            </a:solidFill>
                          </a:ln>
                          <a:latin typeface="Calibri"/>
                          <a:ea typeface="Calibri"/>
                          <a:cs typeface="Times New Roman"/>
                        </a:rPr>
                        <a:t>жизни  (ЗОЖ)</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smtClean="0">
                          <a:ln>
                            <a:solidFill>
                              <a:srgbClr val="C00000"/>
                            </a:solidFill>
                          </a:ln>
                          <a:latin typeface="Calibri"/>
                          <a:ea typeface="Calibri"/>
                          <a:cs typeface="Times New Roman"/>
                        </a:rPr>
                        <a:t>Здоровье.</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Таблица 3"/>
          <p:cNvGraphicFramePr>
            <a:graphicFrameLocks noGrp="1"/>
          </p:cNvGraphicFramePr>
          <p:nvPr/>
        </p:nvGraphicFramePr>
        <p:xfrm>
          <a:off x="1428728" y="4071942"/>
          <a:ext cx="6072230" cy="357190"/>
        </p:xfrm>
        <a:graphic>
          <a:graphicData uri="http://schemas.openxmlformats.org/drawingml/2006/table">
            <a:tbl>
              <a:tblPr/>
              <a:tblGrid>
                <a:gridCol w="1517740"/>
                <a:gridCol w="1517740"/>
                <a:gridCol w="1518375"/>
                <a:gridCol w="1518375"/>
              </a:tblGrid>
              <a:tr h="357190">
                <a:tc>
                  <a:txBody>
                    <a:bodyPr/>
                    <a:lstStyle/>
                    <a:p>
                      <a:pPr algn="just">
                        <a:lnSpc>
                          <a:spcPct val="115000"/>
                        </a:lnSpc>
                        <a:spcAft>
                          <a:spcPts val="1000"/>
                        </a:spcAft>
                      </a:pPr>
                      <a:r>
                        <a:rPr lang="ru-RU" sz="1400" dirty="0" smtClean="0">
                          <a:ln>
                            <a:solidFill>
                              <a:srgbClr val="C00000"/>
                            </a:solidFill>
                          </a:ln>
                          <a:latin typeface="Calibri"/>
                          <a:ea typeface="Calibri"/>
                          <a:cs typeface="Times New Roman"/>
                        </a:rPr>
                        <a:t>Государство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Гражданину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Гражданин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Государству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Таблица 4"/>
          <p:cNvGraphicFramePr>
            <a:graphicFrameLocks noGrp="1"/>
          </p:cNvGraphicFramePr>
          <p:nvPr/>
        </p:nvGraphicFramePr>
        <p:xfrm>
          <a:off x="1428728" y="4857760"/>
          <a:ext cx="6076950" cy="1500198"/>
        </p:xfrm>
        <a:graphic>
          <a:graphicData uri="http://schemas.openxmlformats.org/drawingml/2006/table">
            <a:tbl>
              <a:tblPr/>
              <a:tblGrid>
                <a:gridCol w="1518920"/>
                <a:gridCol w="1519555"/>
                <a:gridCol w="1518920"/>
                <a:gridCol w="1519555"/>
              </a:tblGrid>
              <a:tr h="1500198">
                <a:tc>
                  <a:txBody>
                    <a:bodyPr/>
                    <a:lstStyle/>
                    <a:p>
                      <a:pPr algn="just">
                        <a:lnSpc>
                          <a:spcPct val="115000"/>
                        </a:lnSpc>
                        <a:spcAft>
                          <a:spcPts val="1000"/>
                        </a:spcAft>
                      </a:pPr>
                      <a:r>
                        <a:rPr lang="ru-RU" sz="1400" dirty="0">
                          <a:ln>
                            <a:solidFill>
                              <a:srgbClr val="C00000"/>
                            </a:solidFill>
                          </a:ln>
                          <a:latin typeface="Calibri"/>
                          <a:ea typeface="Calibri"/>
                          <a:cs typeface="Times New Roman"/>
                        </a:rPr>
                        <a:t>Здоровье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ЗОЖ</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Физкультура</a:t>
                      </a:r>
                      <a:endParaRPr lang="ru-RU" sz="1100" dirty="0">
                        <a:ln>
                          <a:solidFill>
                            <a:srgbClr val="C00000"/>
                          </a:solidFill>
                        </a:ln>
                        <a:latin typeface="Calibri"/>
                        <a:ea typeface="Calibri"/>
                        <a:cs typeface="Times New Roman"/>
                      </a:endParaRPr>
                    </a:p>
                    <a:p>
                      <a:pPr algn="just">
                        <a:lnSpc>
                          <a:spcPct val="115000"/>
                        </a:lnSpc>
                        <a:spcAft>
                          <a:spcPts val="1000"/>
                        </a:spcAft>
                      </a:pPr>
                      <a:r>
                        <a:rPr lang="ru-RU" sz="1400" dirty="0">
                          <a:ln>
                            <a:solidFill>
                              <a:srgbClr val="C00000"/>
                            </a:solidFill>
                          </a:ln>
                          <a:latin typeface="Calibri"/>
                          <a:ea typeface="Calibri"/>
                          <a:cs typeface="Times New Roman"/>
                        </a:rPr>
                        <a:t>(спортивная</a:t>
                      </a:r>
                      <a:endParaRPr lang="ru-RU" sz="1100" dirty="0">
                        <a:ln>
                          <a:solidFill>
                            <a:srgbClr val="C00000"/>
                          </a:solidFill>
                        </a:ln>
                        <a:latin typeface="Calibri"/>
                        <a:ea typeface="Calibri"/>
                        <a:cs typeface="Times New Roman"/>
                      </a:endParaRPr>
                    </a:p>
                    <a:p>
                      <a:pPr algn="just">
                        <a:lnSpc>
                          <a:spcPct val="115000"/>
                        </a:lnSpc>
                        <a:spcAft>
                          <a:spcPts val="1000"/>
                        </a:spcAft>
                      </a:pPr>
                      <a:r>
                        <a:rPr lang="ru-RU" sz="1400" dirty="0">
                          <a:ln>
                            <a:solidFill>
                              <a:srgbClr val="C00000"/>
                            </a:solidFill>
                          </a:ln>
                          <a:latin typeface="Calibri"/>
                          <a:ea typeface="Calibri"/>
                          <a:cs typeface="Times New Roman"/>
                        </a:rPr>
                        <a:t>направленность)</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Спорт</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7345" name="Rectangle 1"/>
          <p:cNvSpPr>
            <a:spLocks noChangeArrowheads="1"/>
          </p:cNvSpPr>
          <p:nvPr/>
        </p:nvSpPr>
        <p:spPr bwMode="auto">
          <a:xfrm>
            <a:off x="0" y="0"/>
            <a:ext cx="9144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Здоровье – это такое понятие, которое отвечает физическому, умственному и духовному критериям. При обучении воспитывается и формируется определённое мышление,  определённый стереотип, который отвечает  требованиям общественно – политическому строю.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С переориентацией нашего общества в иную общественно – политическую структуру возникла необходимость изысканий иных методических и программных изменений, которые соответствовали  бы требованиям государственной политике к  образовательной системе, а в частности к здоровью, здоровому образу жизни, к физической культуре и спорту.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Как мы знаем, существовала государственная схема СССР: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В соответствии этой схеме государственная политика в образовательной системе физического воспитания выглядит так:</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Основным критерием данной схемы являются спортивные достижения, как личного характера, так и учреждений.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p:txBody>
      </p:sp>
      <p:sp>
        <p:nvSpPr>
          <p:cNvPr id="7" name="TextBox 6"/>
          <p:cNvSpPr txBox="1"/>
          <p:nvPr/>
        </p:nvSpPr>
        <p:spPr>
          <a:xfrm>
            <a:off x="0" y="3571876"/>
            <a:ext cx="9144000" cy="523220"/>
          </a:xfrm>
          <a:prstGeom prst="rect">
            <a:avLst/>
          </a:prstGeom>
          <a:noFill/>
        </p:spPr>
        <p:txBody>
          <a:bodyPr wrap="square" rtlCol="0">
            <a:spAutoFit/>
          </a:bodyPr>
          <a:lstStyle/>
          <a:p>
            <a:r>
              <a:rPr lang="ru-RU" sz="1400" dirty="0" smtClean="0"/>
              <a:t>Сейчас же наоборот, государственная политика переходит к новой схеме, в соответствии этой схеме государственная политика  в образовательной системе физического воспитания выглядит так:</a:t>
            </a:r>
          </a:p>
        </p:txBody>
      </p:sp>
      <p:sp>
        <p:nvSpPr>
          <p:cNvPr id="8" name="TextBox 7"/>
          <p:cNvSpPr txBox="1"/>
          <p:nvPr/>
        </p:nvSpPr>
        <p:spPr>
          <a:xfrm>
            <a:off x="142844" y="6357958"/>
            <a:ext cx="8838958" cy="369332"/>
          </a:xfrm>
          <a:prstGeom prst="rect">
            <a:avLst/>
          </a:prstGeom>
          <a:noFill/>
        </p:spPr>
        <p:txBody>
          <a:bodyPr wrap="square" rtlCol="0">
            <a:spAutoFit/>
          </a:bodyPr>
          <a:lstStyle/>
          <a:p>
            <a:r>
              <a:rPr lang="ru-RU" dirty="0" smtClean="0"/>
              <a:t> </a:t>
            </a:r>
            <a:r>
              <a:rPr lang="ru-RU" sz="1400" dirty="0" smtClean="0"/>
              <a:t>Основным критерием в новой схеме на первом месте ставится </a:t>
            </a:r>
            <a:r>
              <a:rPr lang="ru-RU" dirty="0" smtClean="0"/>
              <a:t>здоровье</a:t>
            </a:r>
            <a:r>
              <a:rPr lang="ru-RU" sz="1400" dirty="0" smtClean="0"/>
              <a:t>, а не спортивные достижения. </a:t>
            </a:r>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857224" y="5000636"/>
            <a:ext cx="7358114" cy="923330"/>
          </a:xfrm>
          <a:prstGeom prst="rect">
            <a:avLst/>
          </a:prstGeom>
          <a:noFill/>
        </p:spPr>
        <p:txBody>
          <a:bodyPr wrap="square" rtlCol="0">
            <a:spAutoFit/>
          </a:bodyPr>
          <a:lstStyle/>
          <a:p>
            <a:pPr marL="342900" indent="-342900">
              <a:buAutoNum type="arabicPeriod"/>
            </a:pPr>
            <a:r>
              <a:rPr lang="ru-RU" dirty="0" smtClean="0">
                <a:solidFill>
                  <a:srgbClr val="0070C0"/>
                </a:solidFill>
              </a:rPr>
              <a:t>Запись  субъективных  показателей  в  листок  теста: </a:t>
            </a:r>
          </a:p>
          <a:p>
            <a:pPr marL="342900" indent="-342900">
              <a:buAutoNum type="arabicPeriod"/>
            </a:pPr>
            <a:r>
              <a:rPr lang="ru-RU" dirty="0" smtClean="0">
                <a:solidFill>
                  <a:srgbClr val="0070C0"/>
                </a:solidFill>
              </a:rPr>
              <a:t>1. самочувствие – удовлетворительное, хорошее, плохое;</a:t>
            </a:r>
          </a:p>
          <a:p>
            <a:pPr marL="342900" indent="-342900">
              <a:buAutoNum type="arabicPeriod"/>
            </a:pPr>
            <a:r>
              <a:rPr lang="ru-RU" dirty="0" smtClean="0">
                <a:solidFill>
                  <a:srgbClr val="0070C0"/>
                </a:solidFill>
              </a:rPr>
              <a:t>2.работоспособность – хорошая, обычная, сниженная.</a:t>
            </a:r>
          </a:p>
        </p:txBody>
      </p:sp>
      <p:pic>
        <p:nvPicPr>
          <p:cNvPr id="9218" name="Picture 2" descr="C:\Users\Vadim\Pictures\27.05.2010\20100520145412 (1).jpg"/>
          <p:cNvPicPr>
            <a:picLocks noChangeAspect="1" noChangeArrowheads="1"/>
          </p:cNvPicPr>
          <p:nvPr/>
        </p:nvPicPr>
        <p:blipFill>
          <a:blip r:embed="rId4" cstate="print"/>
          <a:srcRect l="8458" t="3280" r="14072" b="5149"/>
          <a:stretch>
            <a:fillRect/>
          </a:stretch>
        </p:blipFill>
        <p:spPr bwMode="auto">
          <a:xfrm>
            <a:off x="1928794" y="1643050"/>
            <a:ext cx="4929222" cy="3214710"/>
          </a:xfrm>
          <a:prstGeom prst="rect">
            <a:avLst/>
          </a:prstGeom>
          <a:noFill/>
        </p:spPr>
      </p:pic>
      <p:sp>
        <p:nvSpPr>
          <p:cNvPr id="5" name="TextBox 4"/>
          <p:cNvSpPr txBox="1"/>
          <p:nvPr/>
        </p:nvSpPr>
        <p:spPr>
          <a:xfrm>
            <a:off x="1979712" y="404664"/>
            <a:ext cx="4896544"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857224" y="1714488"/>
            <a:ext cx="7358114" cy="3970318"/>
          </a:xfrm>
          <a:prstGeom prst="rect">
            <a:avLst/>
          </a:prstGeom>
          <a:noFill/>
        </p:spPr>
        <p:txBody>
          <a:bodyPr wrap="square" rtlCol="0">
            <a:spAutoFit/>
          </a:bodyPr>
          <a:lstStyle/>
          <a:p>
            <a:pPr marL="342900" indent="-342900">
              <a:buAutoNum type="arabicPeriod"/>
            </a:pPr>
            <a:r>
              <a:rPr lang="ru-RU" b="1" dirty="0" smtClean="0">
                <a:solidFill>
                  <a:srgbClr val="0070C0"/>
                </a:solidFill>
              </a:rPr>
              <a:t>Вычисление оптимальной частоты пульса: </a:t>
            </a:r>
            <a:r>
              <a:rPr lang="ru-RU" dirty="0" smtClean="0">
                <a:solidFill>
                  <a:srgbClr val="0070C0"/>
                </a:solidFill>
              </a:rPr>
              <a:t> а) вычтите свой возраст из числа 220. б)  умножить полученное число на  0.6  и  0.85, и вы получите оптимальный «тренировочный» диапазон сердцебиения. Это и есть оптимальное число ударов в минуту, равное  60- 85% от максимального.</a:t>
            </a:r>
          </a:p>
          <a:p>
            <a:pPr marL="342900" indent="-342900">
              <a:buAutoNum type="arabicPeriod" startAt="2"/>
            </a:pPr>
            <a:r>
              <a:rPr lang="ru-RU" b="1" dirty="0" smtClean="0">
                <a:solidFill>
                  <a:srgbClr val="0070C0"/>
                </a:solidFill>
              </a:rPr>
              <a:t>По ходу тренировки сразу реагируйте на любые признаки переутомления</a:t>
            </a:r>
            <a:r>
              <a:rPr lang="ru-RU" dirty="0" smtClean="0">
                <a:solidFill>
                  <a:srgbClr val="0070C0"/>
                </a:solidFill>
              </a:rPr>
              <a:t>, вроде сильного сердцебиения (глухой стук в груди), тошноты, головокружения или чрезмерной потливости. Необходимо дать себе остыть, отдохнуть в течении   10 минут, а если симптомы переутомления не проходят, необходимо обратиться к  врачу.</a:t>
            </a:r>
          </a:p>
          <a:p>
            <a:pPr marL="342900" indent="-342900"/>
            <a:r>
              <a:rPr lang="ru-RU" b="1" dirty="0" smtClean="0">
                <a:solidFill>
                  <a:srgbClr val="0070C0"/>
                </a:solidFill>
              </a:rPr>
              <a:t>ДОМАШНЕЕ     ЗАДАНИЕ:</a:t>
            </a:r>
          </a:p>
          <a:p>
            <a:pPr marL="342900" indent="-342900">
              <a:buAutoNum type="arabicPeriod"/>
            </a:pPr>
            <a:r>
              <a:rPr lang="ru-RU" dirty="0" smtClean="0">
                <a:solidFill>
                  <a:srgbClr val="0070C0"/>
                </a:solidFill>
              </a:rPr>
              <a:t>Сделать  анализ  по  тестовым  листам;</a:t>
            </a:r>
          </a:p>
          <a:p>
            <a:pPr marL="342900" indent="-342900">
              <a:buAutoNum type="arabicPeriod"/>
            </a:pPr>
            <a:r>
              <a:rPr lang="ru-RU" dirty="0" smtClean="0">
                <a:solidFill>
                  <a:srgbClr val="0070C0"/>
                </a:solidFill>
              </a:rPr>
              <a:t>Вывод  и  решения.  </a:t>
            </a:r>
            <a:endParaRPr lang="ru-RU" dirty="0">
              <a:solidFill>
                <a:srgbClr val="0070C0"/>
              </a:solidFill>
            </a:endParaRPr>
          </a:p>
        </p:txBody>
      </p:sp>
      <p:sp>
        <p:nvSpPr>
          <p:cNvPr id="4" name="TextBox 3"/>
          <p:cNvSpPr txBox="1"/>
          <p:nvPr/>
        </p:nvSpPr>
        <p:spPr>
          <a:xfrm>
            <a:off x="2051720" y="404664"/>
            <a:ext cx="6048672"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1428736"/>
            <a:ext cx="8715436" cy="4524315"/>
          </a:xfrm>
          <a:prstGeom prst="rect">
            <a:avLst/>
          </a:prstGeom>
          <a:noFill/>
        </p:spPr>
        <p:txBody>
          <a:bodyPr wrap="square" rtlCol="0">
            <a:spAutoFit/>
          </a:bodyPr>
          <a:lstStyle/>
          <a:p>
            <a:r>
              <a:rPr lang="ru-RU" dirty="0" smtClean="0"/>
              <a:t> </a:t>
            </a:r>
            <a:r>
              <a:rPr lang="ru-RU" sz="9600" b="1" dirty="0" smtClean="0">
                <a:solidFill>
                  <a:srgbClr val="C00000"/>
                </a:solidFill>
              </a:rPr>
              <a:t>СПАСИБО      ЗА   ВНИМАНИЕ</a:t>
            </a:r>
            <a:r>
              <a:rPr lang="ru-RU" sz="9600" dirty="0" smtClean="0">
                <a:solidFill>
                  <a:srgbClr val="C00000"/>
                </a:solidFill>
              </a:rPr>
              <a:t>.</a:t>
            </a:r>
            <a:endParaRPr lang="ru-RU" sz="9600" dirty="0"/>
          </a:p>
        </p:txBody>
      </p:sp>
      <p:sp>
        <p:nvSpPr>
          <p:cNvPr id="3" name="TextBox 2"/>
          <p:cNvSpPr txBox="1"/>
          <p:nvPr/>
        </p:nvSpPr>
        <p:spPr>
          <a:xfrm>
            <a:off x="1259632" y="260648"/>
            <a:ext cx="6840760"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714612" y="1142989"/>
            <a:ext cx="4320000" cy="3733353"/>
          </a:xfrm>
          <a:prstGeom prst="rect">
            <a:avLst/>
          </a:prstGeom>
          <a:ln w="190500" cap="sq">
            <a:solidFill>
              <a:srgbClr val="00206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7" name="Picture 3"/>
          <p:cNvPicPr>
            <a:picLocks noChangeAspect="1" noChangeArrowheads="1"/>
          </p:cNvPicPr>
          <p:nvPr/>
        </p:nvPicPr>
        <p:blipFill>
          <a:blip r:embed="rId4" cstate="print"/>
          <a:srcRect/>
          <a:stretch>
            <a:fillRect/>
          </a:stretch>
        </p:blipFill>
        <p:spPr bwMode="auto">
          <a:xfrm>
            <a:off x="4286248" y="2357430"/>
            <a:ext cx="1357322" cy="1643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286248" y="714357"/>
            <a:ext cx="1643074" cy="1200329"/>
          </a:xfrm>
          <a:prstGeom prst="rect">
            <a:avLst/>
          </a:prstGeom>
          <a:noFill/>
        </p:spPr>
        <p:txBody>
          <a:bodyPr wrap="square" rtlCol="0">
            <a:spAutoFit/>
          </a:bodyPr>
          <a:lstStyle/>
          <a:p>
            <a:r>
              <a:rPr lang="ru-RU" sz="3600" dirty="0" smtClean="0">
                <a:solidFill>
                  <a:srgbClr val="FF0000"/>
                </a:solidFill>
              </a:rPr>
              <a:t>                  ДИСК </a:t>
            </a:r>
            <a:endParaRPr lang="ru-RU" sz="3600" dirty="0">
              <a:solidFill>
                <a:srgbClr val="FF0000"/>
              </a:solidFill>
            </a:endParaRPr>
          </a:p>
        </p:txBody>
      </p:sp>
    </p:spTree>
  </p:cSld>
  <p:clrMapOvr>
    <a:masterClrMapping/>
  </p:clrMapOvr>
  <p:transition advClick="0" advTm="10000">
    <p:dissolve/>
    <p:sndAc>
      <p:stSnd>
        <p:snd r:embed="rId2" name="chimes.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2071670" y="1357299"/>
            <a:ext cx="4320000" cy="3949719"/>
          </a:xfrm>
          <a:prstGeom prst="rect">
            <a:avLst/>
          </a:prstGeom>
          <a:ln w="190500" cap="sq">
            <a:solidFill>
              <a:srgbClr val="C0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1" name="Picture 3"/>
          <p:cNvPicPr>
            <a:picLocks noChangeAspect="1" noChangeArrowheads="1"/>
          </p:cNvPicPr>
          <p:nvPr/>
        </p:nvPicPr>
        <p:blipFill>
          <a:blip r:embed="rId4" cstate="print"/>
          <a:srcRect/>
          <a:stretch>
            <a:fillRect/>
          </a:stretch>
        </p:blipFill>
        <p:spPr bwMode="auto">
          <a:xfrm>
            <a:off x="3643306" y="2643182"/>
            <a:ext cx="1428760" cy="178595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71868" y="1643050"/>
            <a:ext cx="1571636" cy="646331"/>
          </a:xfrm>
          <a:prstGeom prst="rect">
            <a:avLst/>
          </a:prstGeom>
          <a:noFill/>
        </p:spPr>
        <p:txBody>
          <a:bodyPr wrap="square" rtlCol="0">
            <a:spAutoFit/>
          </a:bodyPr>
          <a:lstStyle/>
          <a:p>
            <a:r>
              <a:rPr lang="ru-RU" sz="3600" dirty="0" smtClean="0">
                <a:solidFill>
                  <a:srgbClr val="FF0000"/>
                </a:solidFill>
              </a:rPr>
              <a:t>ФОТО</a:t>
            </a:r>
            <a:endParaRPr lang="ru-RU" sz="3600" dirty="0">
              <a:solidFill>
                <a:srgbClr val="FF0000"/>
              </a:solidFill>
            </a:endParaRPr>
          </a:p>
        </p:txBody>
      </p:sp>
    </p:spTree>
  </p:cSld>
  <p:clrMapOvr>
    <a:masterClrMapping/>
  </p:clrMapOvr>
  <p:transition advClick="0" advTm="10000">
    <p:dissolve/>
    <p:sndAc>
      <p:stSnd>
        <p:snd r:embed="rId2" name="chimes.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Фотографии\Папа.jpg"/>
          <p:cNvPicPr>
            <a:picLocks noChangeAspect="1" noChangeArrowheads="1"/>
          </p:cNvPicPr>
          <p:nvPr/>
        </p:nvPicPr>
        <p:blipFill>
          <a:blip r:embed="rId3" cstate="print"/>
          <a:srcRect/>
          <a:stretch>
            <a:fillRect/>
          </a:stretch>
        </p:blipFill>
        <p:spPr bwMode="auto">
          <a:xfrm>
            <a:off x="2846397" y="952500"/>
            <a:ext cx="3011113" cy="4320000"/>
          </a:xfrm>
          <a:prstGeom prst="rect">
            <a:avLst/>
          </a:prstGeom>
          <a:noFill/>
        </p:spPr>
      </p:pic>
    </p:spTree>
  </p:cSld>
  <p:clrMapOvr>
    <a:masterClrMapping/>
  </p:clrMapOvr>
  <p:transition advClick="0" advTm="10000">
    <p:dissolve/>
    <p:sndAc>
      <p:stSnd>
        <p:snd r:embed="rId2"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42844" y="357166"/>
          <a:ext cx="8429684" cy="6083457"/>
        </p:xfrm>
        <a:graphic>
          <a:graphicData uri="http://schemas.openxmlformats.org/drawingml/2006/table">
            <a:tbl>
              <a:tblPr/>
              <a:tblGrid>
                <a:gridCol w="2000264"/>
                <a:gridCol w="2071702"/>
                <a:gridCol w="2143140"/>
                <a:gridCol w="2214578"/>
              </a:tblGrid>
              <a:tr h="398016">
                <a:tc>
                  <a:txBody>
                    <a:bodyPr/>
                    <a:lstStyle/>
                    <a:p>
                      <a:pPr algn="ctr">
                        <a:lnSpc>
                          <a:spcPct val="115000"/>
                        </a:lnSpc>
                        <a:spcAft>
                          <a:spcPts val="1000"/>
                        </a:spcAft>
                      </a:pPr>
                      <a:r>
                        <a:rPr lang="ru-RU" sz="1200" dirty="0">
                          <a:latin typeface="Calibri"/>
                          <a:ea typeface="Times New Roman"/>
                          <a:cs typeface="Times New Roman"/>
                        </a:rPr>
                        <a:t>ЦЕЛЬ</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dirty="0">
                          <a:latin typeface="Calibri"/>
                          <a:ea typeface="Times New Roman"/>
                          <a:cs typeface="Times New Roman"/>
                        </a:rPr>
                        <a:t>ПРЕДНАЗНАЧЕНО</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dirty="0">
                          <a:latin typeface="Calibri"/>
                          <a:ea typeface="Times New Roman"/>
                          <a:cs typeface="Times New Roman"/>
                        </a:rPr>
                        <a:t>ПРОЦЕСС</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latin typeface="Calibri"/>
                          <a:ea typeface="Times New Roman"/>
                          <a:cs typeface="Times New Roman"/>
                        </a:rPr>
                        <a:t>ПРОГРАММЫ</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0296">
                <a:tc>
                  <a:txBody>
                    <a:bodyPr/>
                    <a:lstStyle/>
                    <a:p>
                      <a:pPr>
                        <a:lnSpc>
                          <a:spcPct val="115000"/>
                        </a:lnSpc>
                        <a:spcAft>
                          <a:spcPts val="1000"/>
                        </a:spcAft>
                      </a:pPr>
                      <a:r>
                        <a:rPr lang="ru-RU" sz="1200" dirty="0">
                          <a:latin typeface="Calibri"/>
                          <a:ea typeface="Times New Roman"/>
                          <a:cs typeface="Times New Roman"/>
                        </a:rPr>
                        <a:t>Физическое </a:t>
                      </a:r>
                      <a:r>
                        <a:rPr lang="ru-RU" sz="1200" dirty="0" smtClean="0">
                          <a:latin typeface="Calibri"/>
                          <a:ea typeface="Times New Roman"/>
                          <a:cs typeface="Times New Roman"/>
                        </a:rPr>
                        <a:t>здоровье.</a:t>
                      </a:r>
                      <a:endParaRPr lang="ru-RU" sz="1200" dirty="0">
                        <a:latin typeface="Calibri"/>
                        <a:ea typeface="Times New Roman"/>
                        <a:cs typeface="Times New Roman"/>
                      </a:endParaRP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a:latin typeface="Calibri"/>
                          <a:ea typeface="Times New Roman"/>
                          <a:cs typeface="Times New Roman"/>
                        </a:rPr>
                        <a:t>Начальная школа,</a:t>
                      </a:r>
                    </a:p>
                    <a:p>
                      <a:pPr>
                        <a:lnSpc>
                          <a:spcPct val="115000"/>
                        </a:lnSpc>
                        <a:spcAft>
                          <a:spcPts val="1000"/>
                        </a:spcAft>
                      </a:pPr>
                      <a:r>
                        <a:rPr lang="ru-RU" sz="1200" dirty="0">
                          <a:latin typeface="Calibri"/>
                          <a:ea typeface="Times New Roman"/>
                          <a:cs typeface="Times New Roman"/>
                        </a:rPr>
                        <a:t>1, 2, 3, 4 классы.</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err="1">
                          <a:latin typeface="Calibri"/>
                          <a:ea typeface="Times New Roman"/>
                          <a:cs typeface="Times New Roman"/>
                        </a:rPr>
                        <a:t>Экстровертный</a:t>
                      </a:r>
                      <a:r>
                        <a:rPr lang="ru-RU" sz="1200" dirty="0">
                          <a:latin typeface="Calibri"/>
                          <a:ea typeface="Times New Roman"/>
                          <a:cs typeface="Times New Roman"/>
                        </a:rPr>
                        <a:t> педагогический процесс с преобладанием </a:t>
                      </a:r>
                      <a:r>
                        <a:rPr lang="ru-RU" sz="1200" dirty="0" smtClean="0">
                          <a:latin typeface="Calibri"/>
                          <a:ea typeface="Times New Roman"/>
                          <a:cs typeface="Times New Roman"/>
                        </a:rPr>
                        <a:t>личностно-ориентированным подходом</a:t>
                      </a:r>
                      <a:r>
                        <a:rPr lang="ru-RU" sz="1200" dirty="0">
                          <a:latin typeface="Calibri"/>
                          <a:ea typeface="Times New Roman"/>
                          <a:cs typeface="Times New Roman"/>
                        </a:rPr>
                        <a:t>.</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a:latin typeface="Calibri"/>
                          <a:ea typeface="Times New Roman"/>
                          <a:cs typeface="Times New Roman"/>
                        </a:rPr>
                        <a:t>Направлены на воспитание у </a:t>
                      </a:r>
                      <a:r>
                        <a:rPr lang="ru-RU" sz="1200" dirty="0" smtClean="0">
                          <a:latin typeface="Calibri"/>
                          <a:ea typeface="Times New Roman"/>
                          <a:cs typeface="Times New Roman"/>
                        </a:rPr>
                        <a:t>обучающихся новых</a:t>
                      </a:r>
                      <a:r>
                        <a:rPr lang="ru-RU" sz="1200" baseline="0" dirty="0" smtClean="0">
                          <a:latin typeface="Calibri"/>
                          <a:ea typeface="Times New Roman"/>
                          <a:cs typeface="Times New Roman"/>
                        </a:rPr>
                        <a:t> </a:t>
                      </a:r>
                      <a:r>
                        <a:rPr lang="ru-RU" sz="1200" dirty="0" smtClean="0">
                          <a:latin typeface="Calibri"/>
                          <a:ea typeface="Times New Roman"/>
                          <a:cs typeface="Times New Roman"/>
                        </a:rPr>
                        <a:t>представлений, понятий, мышления </a:t>
                      </a:r>
                      <a:r>
                        <a:rPr lang="ru-RU" sz="1200" dirty="0">
                          <a:latin typeface="Calibri"/>
                          <a:ea typeface="Times New Roman"/>
                          <a:cs typeface="Times New Roman"/>
                        </a:rPr>
                        <a:t>и стереотипа к ФК и </a:t>
                      </a:r>
                      <a:r>
                        <a:rPr lang="ru-RU" sz="1200" dirty="0" smtClean="0">
                          <a:latin typeface="Calibri"/>
                          <a:ea typeface="Times New Roman"/>
                          <a:cs typeface="Times New Roman"/>
                        </a:rPr>
                        <a:t>к своему</a:t>
                      </a:r>
                      <a:r>
                        <a:rPr lang="ru-RU" sz="1200" baseline="0" dirty="0" smtClean="0">
                          <a:latin typeface="Calibri"/>
                          <a:ea typeface="Times New Roman"/>
                          <a:cs typeface="Times New Roman"/>
                        </a:rPr>
                        <a:t> </a:t>
                      </a:r>
                      <a:r>
                        <a:rPr lang="ru-RU" sz="1200" dirty="0" smtClean="0">
                          <a:latin typeface="Calibri"/>
                          <a:ea typeface="Times New Roman"/>
                          <a:cs typeface="Times New Roman"/>
                        </a:rPr>
                        <a:t>здоровью. </a:t>
                      </a:r>
                      <a:endParaRPr lang="ru-RU" sz="1200" dirty="0">
                        <a:latin typeface="Calibri"/>
                        <a:ea typeface="Times New Roman"/>
                        <a:cs typeface="Times New Roman"/>
                      </a:endParaRP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3177">
                <a:tc>
                  <a:txBody>
                    <a:bodyPr/>
                    <a:lstStyle/>
                    <a:p>
                      <a:pPr>
                        <a:lnSpc>
                          <a:spcPct val="115000"/>
                        </a:lnSpc>
                        <a:spcAft>
                          <a:spcPts val="1000"/>
                        </a:spcAft>
                      </a:pPr>
                      <a:r>
                        <a:rPr lang="ru-RU" sz="1200">
                          <a:latin typeface="Calibri"/>
                          <a:ea typeface="Times New Roman"/>
                          <a:cs typeface="Times New Roman"/>
                        </a:rPr>
                        <a:t>Физическое здоровье ЗОЖ и спортивная направленность.</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a:latin typeface="Calibri"/>
                          <a:ea typeface="Times New Roman"/>
                          <a:cs typeface="Times New Roman"/>
                        </a:rPr>
                        <a:t>Основная школа 5, 6 классы (</a:t>
                      </a:r>
                      <a:r>
                        <a:rPr lang="ru-RU" sz="1200" dirty="0" smtClean="0">
                          <a:latin typeface="Calibri"/>
                          <a:ea typeface="Times New Roman"/>
                          <a:cs typeface="Times New Roman"/>
                        </a:rPr>
                        <a:t>физическое </a:t>
                      </a:r>
                      <a:r>
                        <a:rPr lang="ru-RU" sz="1200" dirty="0">
                          <a:latin typeface="Calibri"/>
                          <a:ea typeface="Times New Roman"/>
                          <a:cs typeface="Times New Roman"/>
                        </a:rPr>
                        <a:t>здоровье ЗОЖ), 7, 8, 9 </a:t>
                      </a:r>
                      <a:r>
                        <a:rPr lang="ru-RU" sz="1200" dirty="0" err="1">
                          <a:latin typeface="Calibri"/>
                          <a:ea typeface="Times New Roman"/>
                          <a:cs typeface="Times New Roman"/>
                        </a:rPr>
                        <a:t>кл</a:t>
                      </a:r>
                      <a:r>
                        <a:rPr lang="ru-RU" sz="1200" dirty="0">
                          <a:latin typeface="Calibri"/>
                          <a:ea typeface="Times New Roman"/>
                          <a:cs typeface="Times New Roman"/>
                        </a:rPr>
                        <a:t>. (</a:t>
                      </a:r>
                      <a:r>
                        <a:rPr lang="ru-RU" sz="1200" dirty="0" smtClean="0">
                          <a:latin typeface="Calibri"/>
                          <a:ea typeface="Times New Roman"/>
                          <a:cs typeface="Times New Roman"/>
                        </a:rPr>
                        <a:t>спортивная </a:t>
                      </a:r>
                      <a:r>
                        <a:rPr lang="ru-RU" sz="1200" dirty="0" err="1">
                          <a:latin typeface="Calibri"/>
                          <a:ea typeface="Times New Roman"/>
                          <a:cs typeface="Times New Roman"/>
                        </a:rPr>
                        <a:t>напрвленность</a:t>
                      </a:r>
                      <a:r>
                        <a:rPr lang="ru-RU" sz="1200" dirty="0" smtClean="0">
                          <a:latin typeface="Calibri"/>
                          <a:ea typeface="Times New Roman"/>
                          <a:cs typeface="Times New Roman"/>
                        </a:rPr>
                        <a:t>).</a:t>
                      </a:r>
                      <a:endParaRPr lang="ru-RU" sz="1200" dirty="0">
                        <a:latin typeface="Calibri"/>
                        <a:ea typeface="Times New Roman"/>
                        <a:cs typeface="Times New Roman"/>
                      </a:endParaRP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err="1">
                          <a:latin typeface="Calibri"/>
                          <a:ea typeface="Times New Roman"/>
                          <a:cs typeface="Times New Roman"/>
                        </a:rPr>
                        <a:t>Экстровертный</a:t>
                      </a:r>
                      <a:r>
                        <a:rPr lang="ru-RU" sz="1200" dirty="0">
                          <a:latin typeface="Calibri"/>
                          <a:ea typeface="Times New Roman"/>
                          <a:cs typeface="Times New Roman"/>
                        </a:rPr>
                        <a:t> и </a:t>
                      </a:r>
                      <a:r>
                        <a:rPr lang="ru-RU" sz="1200" dirty="0" err="1">
                          <a:latin typeface="Calibri"/>
                          <a:ea typeface="Times New Roman"/>
                          <a:cs typeface="Times New Roman"/>
                        </a:rPr>
                        <a:t>интровертный</a:t>
                      </a:r>
                      <a:r>
                        <a:rPr lang="ru-RU" sz="1200" dirty="0">
                          <a:latin typeface="Calibri"/>
                          <a:ea typeface="Times New Roman"/>
                          <a:cs typeface="Times New Roman"/>
                        </a:rPr>
                        <a:t> педагогический процесс.</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smtClean="0">
                          <a:latin typeface="Calibri"/>
                          <a:ea typeface="Times New Roman"/>
                          <a:cs typeface="Times New Roman"/>
                        </a:rPr>
                        <a:t>Личностно-ориентированные </a:t>
                      </a:r>
                      <a:r>
                        <a:rPr lang="ru-RU" sz="1200" dirty="0">
                          <a:latin typeface="Calibri"/>
                          <a:ea typeface="Times New Roman"/>
                          <a:cs typeface="Times New Roman"/>
                        </a:rPr>
                        <a:t>с </a:t>
                      </a:r>
                      <a:r>
                        <a:rPr lang="ru-RU" sz="1200" dirty="0" smtClean="0">
                          <a:latin typeface="Calibri"/>
                          <a:ea typeface="Times New Roman"/>
                          <a:cs typeface="Times New Roman"/>
                        </a:rPr>
                        <a:t>дифференцированным направлением </a:t>
                      </a:r>
                      <a:r>
                        <a:rPr lang="ru-RU" sz="1200" dirty="0">
                          <a:latin typeface="Calibri"/>
                          <a:ea typeface="Times New Roman"/>
                          <a:cs typeface="Times New Roman"/>
                        </a:rPr>
                        <a:t>имеющихся программ.</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4683">
                <a:tc>
                  <a:txBody>
                    <a:bodyPr/>
                    <a:lstStyle/>
                    <a:p>
                      <a:pPr>
                        <a:lnSpc>
                          <a:spcPct val="115000"/>
                        </a:lnSpc>
                        <a:spcAft>
                          <a:spcPts val="1000"/>
                        </a:spcAft>
                      </a:pPr>
                      <a:r>
                        <a:rPr lang="ru-RU" sz="1200" dirty="0">
                          <a:latin typeface="Calibri"/>
                          <a:ea typeface="Times New Roman"/>
                          <a:cs typeface="Times New Roman"/>
                        </a:rPr>
                        <a:t>Спортивная направленность и занятия по интересам.</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a:latin typeface="Calibri"/>
                          <a:ea typeface="Times New Roman"/>
                          <a:cs typeface="Times New Roman"/>
                        </a:rPr>
                        <a:t>Средняя школа, 10, 11, 12 </a:t>
                      </a:r>
                      <a:r>
                        <a:rPr lang="ru-RU" sz="1200" dirty="0" smtClean="0">
                          <a:latin typeface="Calibri"/>
                          <a:ea typeface="Times New Roman"/>
                          <a:cs typeface="Times New Roman"/>
                        </a:rPr>
                        <a:t>классы,</a:t>
                      </a:r>
                      <a:r>
                        <a:rPr lang="ru-RU" sz="1200" baseline="0" dirty="0" smtClean="0">
                          <a:latin typeface="Calibri"/>
                          <a:ea typeface="Times New Roman"/>
                          <a:cs typeface="Times New Roman"/>
                        </a:rPr>
                        <a:t> обучающиеся в НПО,  СПО профессионального образования.</a:t>
                      </a:r>
                      <a:endParaRPr lang="ru-RU" sz="1200" dirty="0">
                        <a:latin typeface="Calibri"/>
                        <a:ea typeface="Times New Roman"/>
                        <a:cs typeface="Times New Roman"/>
                      </a:endParaRP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a:latin typeface="Calibri"/>
                          <a:ea typeface="Times New Roman"/>
                          <a:cs typeface="Times New Roman"/>
                        </a:rPr>
                        <a:t>Только </a:t>
                      </a:r>
                      <a:r>
                        <a:rPr lang="ru-RU" sz="1200" dirty="0" err="1">
                          <a:latin typeface="Calibri"/>
                          <a:ea typeface="Times New Roman"/>
                          <a:cs typeface="Times New Roman"/>
                        </a:rPr>
                        <a:t>интровертный</a:t>
                      </a:r>
                      <a:r>
                        <a:rPr lang="ru-RU" sz="1200" dirty="0">
                          <a:latin typeface="Calibri"/>
                          <a:ea typeface="Times New Roman"/>
                          <a:cs typeface="Times New Roman"/>
                        </a:rPr>
                        <a:t> </a:t>
                      </a:r>
                      <a:r>
                        <a:rPr lang="ru-RU" sz="1200" dirty="0" smtClean="0">
                          <a:latin typeface="Calibri"/>
                          <a:ea typeface="Times New Roman"/>
                          <a:cs typeface="Times New Roman"/>
                        </a:rPr>
                        <a:t>педагогический</a:t>
                      </a:r>
                      <a:r>
                        <a:rPr lang="ru-RU" sz="1200" baseline="0" dirty="0" smtClean="0">
                          <a:latin typeface="Calibri"/>
                          <a:ea typeface="Times New Roman"/>
                          <a:cs typeface="Times New Roman"/>
                        </a:rPr>
                        <a:t> </a:t>
                      </a:r>
                      <a:r>
                        <a:rPr lang="ru-RU" sz="1200" dirty="0" smtClean="0">
                          <a:latin typeface="Calibri"/>
                          <a:ea typeface="Times New Roman"/>
                          <a:cs typeface="Times New Roman"/>
                        </a:rPr>
                        <a:t>процесс</a:t>
                      </a:r>
                      <a:r>
                        <a:rPr lang="ru-RU" sz="1200" dirty="0">
                          <a:latin typeface="Calibri"/>
                          <a:ea typeface="Times New Roman"/>
                          <a:cs typeface="Times New Roman"/>
                        </a:rPr>
                        <a:t>.</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a:latin typeface="Calibri"/>
                          <a:ea typeface="Times New Roman"/>
                          <a:cs typeface="Times New Roman"/>
                        </a:rPr>
                        <a:t>С </a:t>
                      </a:r>
                      <a:r>
                        <a:rPr lang="ru-RU" sz="1200" dirty="0" err="1" smtClean="0">
                          <a:latin typeface="Calibri"/>
                          <a:ea typeface="Times New Roman"/>
                          <a:cs typeface="Times New Roman"/>
                        </a:rPr>
                        <a:t>личностно-дифференцирован-ным</a:t>
                      </a:r>
                      <a:r>
                        <a:rPr lang="ru-RU" sz="1200" dirty="0" smtClean="0">
                          <a:latin typeface="Calibri"/>
                          <a:ea typeface="Times New Roman"/>
                          <a:cs typeface="Times New Roman"/>
                        </a:rPr>
                        <a:t> </a:t>
                      </a:r>
                      <a:r>
                        <a:rPr lang="ru-RU" sz="1200" dirty="0" err="1" smtClean="0">
                          <a:latin typeface="Calibri"/>
                          <a:ea typeface="Times New Roman"/>
                          <a:cs typeface="Times New Roman"/>
                        </a:rPr>
                        <a:t>направлениием</a:t>
                      </a:r>
                      <a:r>
                        <a:rPr lang="ru-RU" sz="1200" dirty="0" smtClean="0">
                          <a:latin typeface="Calibri"/>
                          <a:ea typeface="Times New Roman"/>
                          <a:cs typeface="Times New Roman"/>
                        </a:rPr>
                        <a:t> </a:t>
                      </a:r>
                      <a:r>
                        <a:rPr lang="ru-RU" sz="1200" dirty="0">
                          <a:latin typeface="Calibri"/>
                          <a:ea typeface="Times New Roman"/>
                          <a:cs typeface="Times New Roman"/>
                        </a:rPr>
                        <a:t>имеющих программ.</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7285">
                <a:tc>
                  <a:txBody>
                    <a:bodyPr/>
                    <a:lstStyle/>
                    <a:p>
                      <a:pPr>
                        <a:lnSpc>
                          <a:spcPct val="115000"/>
                        </a:lnSpc>
                        <a:spcAft>
                          <a:spcPts val="1000"/>
                        </a:spcAft>
                      </a:pPr>
                      <a:r>
                        <a:rPr lang="ru-RU" sz="1200" dirty="0">
                          <a:latin typeface="Calibri"/>
                          <a:ea typeface="Times New Roman"/>
                          <a:cs typeface="Times New Roman"/>
                        </a:rPr>
                        <a:t>Профессионально-прикладная </a:t>
                      </a:r>
                      <a:r>
                        <a:rPr lang="ru-RU" sz="1200" dirty="0" smtClean="0">
                          <a:latin typeface="Calibri"/>
                          <a:ea typeface="Times New Roman"/>
                          <a:cs typeface="Times New Roman"/>
                        </a:rPr>
                        <a:t>физическая подготовка </a:t>
                      </a:r>
                      <a:r>
                        <a:rPr lang="ru-RU" sz="1200" dirty="0">
                          <a:latin typeface="Calibri"/>
                          <a:ea typeface="Times New Roman"/>
                          <a:cs typeface="Times New Roman"/>
                        </a:rPr>
                        <a:t>(ППФП),  </a:t>
                      </a:r>
                      <a:r>
                        <a:rPr lang="ru-RU" sz="1200" dirty="0" smtClean="0">
                          <a:latin typeface="Calibri"/>
                          <a:ea typeface="Times New Roman"/>
                          <a:cs typeface="Times New Roman"/>
                        </a:rPr>
                        <a:t>профилактическая</a:t>
                      </a:r>
                      <a:r>
                        <a:rPr lang="ru-RU" sz="1200" baseline="0" dirty="0" smtClean="0">
                          <a:latin typeface="Calibri"/>
                          <a:ea typeface="Times New Roman"/>
                          <a:cs typeface="Times New Roman"/>
                        </a:rPr>
                        <a:t> </a:t>
                      </a:r>
                      <a:r>
                        <a:rPr lang="ru-RU" sz="1200" dirty="0" smtClean="0">
                          <a:latin typeface="Calibri"/>
                          <a:ea typeface="Times New Roman"/>
                          <a:cs typeface="Times New Roman"/>
                        </a:rPr>
                        <a:t>физическая профессиональная</a:t>
                      </a:r>
                      <a:r>
                        <a:rPr lang="ru-RU" sz="1200" baseline="0" dirty="0" smtClean="0">
                          <a:latin typeface="Calibri"/>
                          <a:ea typeface="Times New Roman"/>
                          <a:cs typeface="Times New Roman"/>
                        </a:rPr>
                        <a:t> </a:t>
                      </a:r>
                      <a:r>
                        <a:rPr lang="ru-RU" sz="1200" dirty="0" smtClean="0">
                          <a:latin typeface="Calibri"/>
                          <a:ea typeface="Times New Roman"/>
                          <a:cs typeface="Times New Roman"/>
                        </a:rPr>
                        <a:t>подготовка </a:t>
                      </a:r>
                      <a:r>
                        <a:rPr lang="ru-RU" sz="1200" dirty="0">
                          <a:latin typeface="Calibri"/>
                          <a:ea typeface="Times New Roman"/>
                          <a:cs typeface="Times New Roman"/>
                        </a:rPr>
                        <a:t>(ПФПП) и спортивная направленность.</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err="1">
                          <a:latin typeface="Calibri"/>
                          <a:ea typeface="Times New Roman"/>
                          <a:cs typeface="Times New Roman"/>
                        </a:rPr>
                        <a:t>Колледжы</a:t>
                      </a:r>
                      <a:r>
                        <a:rPr lang="ru-RU" sz="1200" dirty="0">
                          <a:latin typeface="Calibri"/>
                          <a:ea typeface="Times New Roman"/>
                          <a:cs typeface="Times New Roman"/>
                        </a:rPr>
                        <a:t> и высшая школы.</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a:latin typeface="Calibri"/>
                          <a:ea typeface="Times New Roman"/>
                          <a:cs typeface="Times New Roman"/>
                        </a:rPr>
                        <a:t>Только </a:t>
                      </a:r>
                      <a:r>
                        <a:rPr lang="ru-RU" sz="1200" dirty="0" err="1">
                          <a:latin typeface="Calibri"/>
                          <a:ea typeface="Times New Roman"/>
                          <a:cs typeface="Times New Roman"/>
                        </a:rPr>
                        <a:t>интровертный</a:t>
                      </a:r>
                      <a:r>
                        <a:rPr lang="ru-RU" sz="1200" dirty="0">
                          <a:latin typeface="Calibri"/>
                          <a:ea typeface="Times New Roman"/>
                          <a:cs typeface="Times New Roman"/>
                        </a:rPr>
                        <a:t> педагогический подход.</a:t>
                      </a: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dirty="0">
                          <a:latin typeface="Calibri"/>
                          <a:ea typeface="Times New Roman"/>
                          <a:cs typeface="Times New Roman"/>
                        </a:rPr>
                        <a:t>Направлены на тренировку и развитие </a:t>
                      </a:r>
                      <a:r>
                        <a:rPr lang="ru-RU" sz="1200" dirty="0" smtClean="0">
                          <a:latin typeface="Calibri"/>
                          <a:ea typeface="Times New Roman"/>
                          <a:cs typeface="Times New Roman"/>
                        </a:rPr>
                        <a:t>физических </a:t>
                      </a:r>
                      <a:r>
                        <a:rPr lang="ru-RU" sz="1200" dirty="0">
                          <a:latin typeface="Calibri"/>
                          <a:ea typeface="Times New Roman"/>
                          <a:cs typeface="Times New Roman"/>
                        </a:rPr>
                        <a:t>качеств в сфере выбранной профессии и обучение профилактическим </a:t>
                      </a:r>
                      <a:r>
                        <a:rPr lang="ru-RU" sz="1200" dirty="0" smtClean="0">
                          <a:latin typeface="Calibri"/>
                          <a:ea typeface="Times New Roman"/>
                          <a:cs typeface="Times New Roman"/>
                        </a:rPr>
                        <a:t>упражнениям.</a:t>
                      </a:r>
                      <a:endParaRPr lang="ru-RU" sz="1200" dirty="0">
                        <a:latin typeface="Calibri"/>
                        <a:ea typeface="Times New Roman"/>
                        <a:cs typeface="Times New Roman"/>
                      </a:endParaRPr>
                    </a:p>
                  </a:txBody>
                  <a:tcPr marL="45784" marR="45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8369" name="Rectangle 1"/>
          <p:cNvSpPr>
            <a:spLocks noChangeArrowheads="1"/>
          </p:cNvSpPr>
          <p:nvPr/>
        </p:nvSpPr>
        <p:spPr bwMode="auto">
          <a:xfrm>
            <a:off x="0" y="-145134"/>
            <a:ext cx="889248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РУКОВОДСТВУЮЩАЯ   СХЕМА                 </a:t>
            </a:r>
            <a:r>
              <a:rPr lang="ru-RU" sz="1200" b="1" dirty="0" smtClean="0">
                <a:solidFill>
                  <a:srgbClr val="0070C0"/>
                </a:solidFill>
              </a:rPr>
              <a:t>№  269-849-985.   Г.В.  </a:t>
            </a:r>
            <a:r>
              <a:rPr lang="ru-RU" sz="1200" b="1" dirty="0" err="1" smtClean="0">
                <a:solidFill>
                  <a:srgbClr val="0070C0"/>
                </a:solidFill>
              </a:rPr>
              <a:t>Тропынин</a:t>
            </a:r>
            <a:r>
              <a:rPr lang="ru-RU" sz="1200" b="1" dirty="0" smtClean="0">
                <a:solidFill>
                  <a:srgbClr val="0070C0"/>
                </a:solidFill>
              </a:rPr>
              <a:t>.</a:t>
            </a:r>
            <a:endParaRPr lang="ru-RU" sz="1200" dirty="0" smtClean="0"/>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ДНЕВНИК   № 1</a:t>
            </a:r>
            <a:endParaRPr lang="ru-RU" dirty="0"/>
          </a:p>
        </p:txBody>
      </p:sp>
      <p:sp>
        <p:nvSpPr>
          <p:cNvPr id="3" name="Текст 2"/>
          <p:cNvSpPr>
            <a:spLocks noGrp="1"/>
          </p:cNvSpPr>
          <p:nvPr>
            <p:ph type="body" idx="1"/>
          </p:nvPr>
        </p:nvSpPr>
        <p:spPr>
          <a:xfrm>
            <a:off x="714348" y="3286124"/>
            <a:ext cx="8215370" cy="1643074"/>
          </a:xfrm>
        </p:spPr>
        <p:txBody>
          <a:bodyPr>
            <a:normAutofit/>
          </a:bodyPr>
          <a:lstStyle/>
          <a:p>
            <a:r>
              <a:rPr lang="ru-RU" sz="3600" dirty="0" smtClean="0"/>
              <a:t>   ПО   ФИЗИЧЕСКОЙ   КУЛЬТУРЕ</a:t>
            </a:r>
          </a:p>
          <a:p>
            <a:r>
              <a:rPr lang="ru-RU" sz="3600" dirty="0" smtClean="0"/>
              <a:t>   «ПОЗНАЙ   И   ИЗМЕНИ   СЕБЯ»</a:t>
            </a:r>
            <a:endParaRPr lang="ru-RU" sz="3600" dirty="0"/>
          </a:p>
        </p:txBody>
      </p:sp>
      <p:sp>
        <p:nvSpPr>
          <p:cNvPr id="4" name="TextBox 3"/>
          <p:cNvSpPr txBox="1"/>
          <p:nvPr/>
        </p:nvSpPr>
        <p:spPr>
          <a:xfrm>
            <a:off x="2411760" y="332656"/>
            <a:ext cx="5328592" cy="646331"/>
          </a:xfrm>
          <a:prstGeom prst="rect">
            <a:avLst/>
          </a:prstGeom>
          <a:noFill/>
        </p:spPr>
        <p:txBody>
          <a:bodyPr wrap="square" rtlCol="0">
            <a:spAutoFit/>
          </a:bodyPr>
          <a:lstStyle/>
          <a:p>
            <a:r>
              <a:rPr lang="ru-RU" b="1" dirty="0" smtClean="0">
                <a:solidFill>
                  <a:srgbClr val="FFFF00"/>
                </a:solidFill>
              </a:rPr>
              <a:t>№  269-849-985.   Г.В.  </a:t>
            </a:r>
            <a:r>
              <a:rPr lang="ru-RU" b="1" dirty="0" err="1" smtClean="0">
                <a:solidFill>
                  <a:srgbClr val="FFFF00"/>
                </a:solidFill>
              </a:rPr>
              <a:t>Тропынин</a:t>
            </a:r>
            <a:r>
              <a:rPr lang="ru-RU" b="1" dirty="0" smtClean="0">
                <a:solidFill>
                  <a:srgbClr val="FFFF00"/>
                </a:solidFill>
              </a:rPr>
              <a:t>.</a:t>
            </a:r>
            <a:endParaRPr lang="ru-RU" dirty="0" smtClean="0">
              <a:solidFill>
                <a:srgbClr val="FFFF00"/>
              </a:solidFill>
            </a:endParaRPr>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3" presetClass="emph" presetSubtype="0" fill="remove" grpId="0" nodeType="clickEffect">
                                  <p:stCondLst>
                                    <p:cond delay="0"/>
                                  </p:stCondLst>
                                  <p:childTnLst>
                                    <p:animClr clrSpc="rgb" dir="cw">
                                      <p:cBhvr override="childStyle">
                                        <p:cTn id="10" dur="1500" accel="50000" autoRev="1" fill="hold" tmFilter="0, 0; .33333, 1; 1, 1">
                                          <p:stCondLst>
                                            <p:cond delay="0"/>
                                          </p:stCondLst>
                                        </p:cTn>
                                        <p:tgtEl>
                                          <p:spTgt spid="3">
                                            <p:txEl>
                                              <p:pRg st="0" end="0"/>
                                            </p:txEl>
                                          </p:spTgt>
                                        </p:tgtEl>
                                        <p:attrNameLst>
                                          <p:attrName>style.color</p:attrName>
                                        </p:attrNameLst>
                                      </p:cBhvr>
                                      <p:to>
                                        <a:schemeClr val="accent2"/>
                                      </p:to>
                                    </p:animClr>
                                    <p:animClr clrSpc="rgb" dir="cw">
                                      <p:cBhvr>
                                        <p:cTn id="11" dur="1500" accel="50000" autoRev="1" fill="hold" tmFilter="0, 0; .33333, 1; 1, 1">
                                          <p:stCondLst>
                                            <p:cond delay="0"/>
                                          </p:stCondLst>
                                        </p:cTn>
                                        <p:tgtEl>
                                          <p:spTgt spid="3">
                                            <p:txEl>
                                              <p:pRg st="0" end="0"/>
                                            </p:txEl>
                                          </p:spTgt>
                                        </p:tgtEl>
                                        <p:attrNameLst>
                                          <p:attrName>fillcolor</p:attrName>
                                        </p:attrNameLst>
                                      </p:cBhvr>
                                      <p:to>
                                        <a:schemeClr val="accent2"/>
                                      </p:to>
                                    </p:animClr>
                                    <p:set>
                                      <p:cBhvr>
                                        <p:cTn id="12" dur="3000" fill="hold"/>
                                        <p:tgtEl>
                                          <p:spTgt spid="3">
                                            <p:txEl>
                                              <p:pRg st="0" end="0"/>
                                            </p:txEl>
                                          </p:spTgt>
                                        </p:tgtEl>
                                        <p:attrNameLst>
                                          <p:attrName>fill.type</p:attrName>
                                        </p:attrNameLst>
                                      </p:cBhvr>
                                      <p:to>
                                        <p:strVal val="solid"/>
                                      </p:to>
                                    </p:set>
                                    <p:set>
                                      <p:cBhvr>
                                        <p:cTn id="13" dur="3000" fill="hold"/>
                                        <p:tgtEl>
                                          <p:spTgt spid="3">
                                            <p:txEl>
                                              <p:pRg st="0" end="0"/>
                                            </p:txEl>
                                          </p:spTgt>
                                        </p:tgtEl>
                                        <p:attrNameLst>
                                          <p:attrName>fill.on</p:attrName>
                                        </p:attrNameLst>
                                      </p:cBhvr>
                                      <p:to>
                                        <p:strVal val="true"/>
                                      </p:to>
                                    </p:set>
                                    <p:animScale>
                                      <p:cBhvr>
                                        <p:cTn id="14" dur="1500" accel="50000" autoRev="1" fill="hold" tmFilter="0, 0; .33333, 1; 1, 1">
                                          <p:stCondLst>
                                            <p:cond delay="0"/>
                                          </p:stCondLst>
                                        </p:cTn>
                                        <p:tgtEl>
                                          <p:spTgt spid="3">
                                            <p:txEl>
                                              <p:pRg st="0" end="0"/>
                                            </p:txEl>
                                          </p:spTgt>
                                        </p:tgtEl>
                                      </p:cBhvr>
                                      <p:from x="100000" y="100000"/>
                                      <p:to x="100000" y="140000"/>
                                    </p:animScale>
                                  </p:childTnLst>
                                </p:cTn>
                              </p:par>
                            </p:childTnLst>
                          </p:cTn>
                        </p:par>
                      </p:childTnLst>
                    </p:cTn>
                  </p:par>
                  <p:par>
                    <p:cTn id="15" fill="hold">
                      <p:stCondLst>
                        <p:cond delay="indefinite"/>
                      </p:stCondLst>
                      <p:childTnLst>
                        <p:par>
                          <p:cTn id="16" fill="hold">
                            <p:stCondLst>
                              <p:cond delay="0"/>
                            </p:stCondLst>
                            <p:childTnLst>
                              <p:par>
                                <p:cTn id="17" presetID="33" presetClass="emph" presetSubtype="0" fill="remove" grpId="0" nodeType="clickEffect">
                                  <p:stCondLst>
                                    <p:cond delay="0"/>
                                  </p:stCondLst>
                                  <p:childTnLst>
                                    <p:animClr clrSpc="rgb" dir="cw">
                                      <p:cBhvr override="childStyle">
                                        <p:cTn id="18" dur="1500" accel="50000" autoRev="1" fill="hold" tmFilter="0, 0; .33333, 1; 1, 1">
                                          <p:stCondLst>
                                            <p:cond delay="0"/>
                                          </p:stCondLst>
                                        </p:cTn>
                                        <p:tgtEl>
                                          <p:spTgt spid="3">
                                            <p:txEl>
                                              <p:pRg st="1" end="1"/>
                                            </p:txEl>
                                          </p:spTgt>
                                        </p:tgtEl>
                                        <p:attrNameLst>
                                          <p:attrName>style.color</p:attrName>
                                        </p:attrNameLst>
                                      </p:cBhvr>
                                      <p:to>
                                        <a:schemeClr val="accent2"/>
                                      </p:to>
                                    </p:animClr>
                                    <p:animClr clrSpc="rgb" dir="cw">
                                      <p:cBhvr>
                                        <p:cTn id="19" dur="1500" accel="50000" autoRev="1" fill="hold" tmFilter="0, 0; .33333, 1; 1, 1">
                                          <p:stCondLst>
                                            <p:cond delay="0"/>
                                          </p:stCondLst>
                                        </p:cTn>
                                        <p:tgtEl>
                                          <p:spTgt spid="3">
                                            <p:txEl>
                                              <p:pRg st="1" end="1"/>
                                            </p:txEl>
                                          </p:spTgt>
                                        </p:tgtEl>
                                        <p:attrNameLst>
                                          <p:attrName>fillcolor</p:attrName>
                                        </p:attrNameLst>
                                      </p:cBhvr>
                                      <p:to>
                                        <a:schemeClr val="accent2"/>
                                      </p:to>
                                    </p:animClr>
                                    <p:set>
                                      <p:cBhvr>
                                        <p:cTn id="20" dur="3000" fill="hold"/>
                                        <p:tgtEl>
                                          <p:spTgt spid="3">
                                            <p:txEl>
                                              <p:pRg st="1" end="1"/>
                                            </p:txEl>
                                          </p:spTgt>
                                        </p:tgtEl>
                                        <p:attrNameLst>
                                          <p:attrName>fill.type</p:attrName>
                                        </p:attrNameLst>
                                      </p:cBhvr>
                                      <p:to>
                                        <p:strVal val="solid"/>
                                      </p:to>
                                    </p:set>
                                    <p:set>
                                      <p:cBhvr>
                                        <p:cTn id="21" dur="3000" fill="hold"/>
                                        <p:tgtEl>
                                          <p:spTgt spid="3">
                                            <p:txEl>
                                              <p:pRg st="1" end="1"/>
                                            </p:txEl>
                                          </p:spTgt>
                                        </p:tgtEl>
                                        <p:attrNameLst>
                                          <p:attrName>fill.on</p:attrName>
                                        </p:attrNameLst>
                                      </p:cBhvr>
                                      <p:to>
                                        <p:strVal val="true"/>
                                      </p:to>
                                    </p:set>
                                    <p:animScale>
                                      <p:cBhvr>
                                        <p:cTn id="22" dur="1500" accel="50000" autoRev="1" fill="hold" tmFilter="0, 0; .33333, 1; 1, 1">
                                          <p:stCondLst>
                                            <p:cond delay="0"/>
                                          </p:stCondLst>
                                        </p:cTn>
                                        <p:tgtEl>
                                          <p:spTgt spid="3">
                                            <p:txEl>
                                              <p:pRg st="1" end="1"/>
                                            </p:txEl>
                                          </p:spTgt>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Сканер\2010_04_16\IMG_0002.jpg"/>
          <p:cNvPicPr>
            <a:picLocks noChangeAspect="1" noChangeArrowheads="1"/>
          </p:cNvPicPr>
          <p:nvPr/>
        </p:nvPicPr>
        <p:blipFill>
          <a:blip r:embed="rId3" cstate="print"/>
          <a:srcRect/>
          <a:stretch>
            <a:fillRect/>
          </a:stretch>
        </p:blipFill>
        <p:spPr bwMode="auto">
          <a:xfrm>
            <a:off x="1643042" y="0"/>
            <a:ext cx="5929354" cy="6858000"/>
          </a:xfrm>
          <a:prstGeom prst="rect">
            <a:avLst/>
          </a:prstGeom>
          <a:ln w="190500" cap="sq">
            <a:solidFill>
              <a:srgbClr val="00206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2555776" y="332656"/>
            <a:ext cx="4464496" cy="646331"/>
          </a:xfrm>
          <a:prstGeom prst="rect">
            <a:avLst/>
          </a:prstGeom>
          <a:noFill/>
        </p:spPr>
        <p:txBody>
          <a:bodyPr wrap="square" rtlCol="0">
            <a:spAutoFit/>
          </a:bodyPr>
          <a:lstStyle/>
          <a:p>
            <a:r>
              <a:rPr lang="ru-RU" b="1" dirty="0" smtClean="0">
                <a:solidFill>
                  <a:srgbClr val="0070C0"/>
                </a:solidFill>
              </a:rPr>
              <a:t>№  269-849-985.   Г.В.  </a:t>
            </a:r>
            <a:r>
              <a:rPr lang="ru-RU" b="1" dirty="0" err="1" smtClean="0">
                <a:solidFill>
                  <a:srgbClr val="0070C0"/>
                </a:solidFill>
              </a:rPr>
              <a:t>Тропынин</a:t>
            </a:r>
            <a:r>
              <a:rPr lang="ru-RU" b="1" dirty="0" smtClean="0">
                <a:solidFill>
                  <a:srgbClr val="0070C0"/>
                </a:solidFill>
              </a:rPr>
              <a:t>.</a:t>
            </a:r>
            <a:endParaRPr lang="ru-RU" dirty="0" smtClean="0"/>
          </a:p>
          <a:p>
            <a:endParaRPr lang="ru-RU" dirty="0"/>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3154</TotalTime>
  <Words>12404</Words>
  <Application>Microsoft Office PowerPoint</Application>
  <PresentationFormat>Экран (4:3)</PresentationFormat>
  <Paragraphs>1176</Paragraphs>
  <Slides>65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65</vt:i4>
      </vt:variant>
    </vt:vector>
  </HeadingPairs>
  <TitlesOfParts>
    <vt:vector size="66" baseType="lpstr">
      <vt:lpstr>Поток</vt:lpstr>
      <vt:lpstr>Слайд 1</vt:lpstr>
      <vt:lpstr>Слайд 2</vt:lpstr>
      <vt:lpstr>Слайд 3</vt:lpstr>
      <vt:lpstr>              ПРЕДЛАГАЕТ   ЭКСПЕРИМЕНТАЛЬНУЮ   РАБОТУ  </vt:lpstr>
      <vt:lpstr>Слайд 5</vt:lpstr>
      <vt:lpstr>Слайд 6</vt:lpstr>
      <vt:lpstr>Слайд 7</vt:lpstr>
      <vt:lpstr>          ДНЕВНИК   № 1</vt:lpstr>
      <vt:lpstr>Слайд 9</vt:lpstr>
      <vt:lpstr>Слайд 10</vt:lpstr>
      <vt:lpstr>Слайд 11</vt:lpstr>
      <vt:lpstr>Слайд 12</vt:lpstr>
      <vt:lpstr>Слайд 13</vt:lpstr>
      <vt:lpstr>Слайд 14</vt:lpstr>
      <vt:lpstr>Слайд 15</vt:lpstr>
      <vt:lpstr>Слайд 16</vt:lpstr>
      <vt:lpstr>ПРАКТИЧЕСКОЕ  ВЫПОЛНЕНИЕ  </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Vadim</dc:creator>
  <cp:lastModifiedBy>Тропынина</cp:lastModifiedBy>
  <cp:revision>305</cp:revision>
  <dcterms:created xsi:type="dcterms:W3CDTF">2010-02-06T14:16:28Z</dcterms:created>
  <dcterms:modified xsi:type="dcterms:W3CDTF">2014-02-24T12:18:07Z</dcterms:modified>
</cp:coreProperties>
</file>