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02" autoAdjust="0"/>
    <p:restoredTop sz="94723" autoAdjust="0"/>
  </p:normalViewPr>
  <p:slideViewPr>
    <p:cSldViewPr>
      <p:cViewPr>
        <p:scale>
          <a:sx n="50" d="100"/>
          <a:sy n="50" d="100"/>
        </p:scale>
        <p:origin x="-1704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F381-29D0-411F-BEF9-5081910F1A2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4688-5665-4BBE-A7E5-CE536115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F381-29D0-411F-BEF9-5081910F1A2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4688-5665-4BBE-A7E5-CE536115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F381-29D0-411F-BEF9-5081910F1A2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4688-5665-4BBE-A7E5-CE536115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F381-29D0-411F-BEF9-5081910F1A2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4688-5665-4BBE-A7E5-CE536115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F381-29D0-411F-BEF9-5081910F1A2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4688-5665-4BBE-A7E5-CE536115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F381-29D0-411F-BEF9-5081910F1A2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4688-5665-4BBE-A7E5-CE536115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F381-29D0-411F-BEF9-5081910F1A2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4688-5665-4BBE-A7E5-CE536115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F381-29D0-411F-BEF9-5081910F1A2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4688-5665-4BBE-A7E5-CE536115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F381-29D0-411F-BEF9-5081910F1A2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4688-5665-4BBE-A7E5-CE536115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F381-29D0-411F-BEF9-5081910F1A2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4688-5665-4BBE-A7E5-CE536115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F381-29D0-411F-BEF9-5081910F1A2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4688-5665-4BBE-A7E5-CE536115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F381-29D0-411F-BEF9-5081910F1A27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84688-5665-4BBE-A7E5-CE5361154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214422"/>
            <a:ext cx="82868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u="sng" cap="small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Законодательная база коммерческой </a:t>
            </a:r>
            <a:r>
              <a:rPr lang="ru-RU" sz="4400" b="1" u="sng" cap="small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ru-RU" sz="4400" b="1" u="sng" cap="small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ugolovno-protsessualnyiy-kodeks-rossiyskoy-federatsii-tekst-s-izmeneniyami-i-dopolneniyami-na-15-maya-2012-goda_5783194.jpg"/>
          <p:cNvPicPr>
            <a:picLocks noChangeAspect="1"/>
          </p:cNvPicPr>
          <p:nvPr/>
        </p:nvPicPr>
        <p:blipFill>
          <a:blip r:embed="rId3"/>
          <a:srcRect l="18750" t="36459" r="18749" b="18749"/>
          <a:stretch>
            <a:fillRect/>
          </a:stretch>
        </p:blipFill>
        <p:spPr>
          <a:xfrm>
            <a:off x="2428860" y="2857496"/>
            <a:ext cx="4286280" cy="307183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71678"/>
            <a:ext cx="2071702" cy="50006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Вопрос 3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928934"/>
            <a:ext cx="8143932" cy="1143008"/>
          </a:xfrm>
        </p:spPr>
        <p:txBody>
          <a:bodyPr>
            <a:normAutofit/>
          </a:bodyPr>
          <a:lstStyle/>
          <a:p>
            <a:pPr algn="l"/>
            <a:r>
              <a:rPr lang="ru-RU" sz="2500" b="1" cap="sm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прав потребителей при продаже им товаров и оказание связанных с эти услуг. </a:t>
            </a:r>
          </a:p>
          <a:p>
            <a:pPr algn="l"/>
            <a:endParaRPr lang="ru-RU" sz="2400" b="1" dirty="0"/>
          </a:p>
        </p:txBody>
      </p:sp>
      <p:pic>
        <p:nvPicPr>
          <p:cNvPr id="12" name="Рисунок 11" descr="2db6dcdd4973fcf64d7f43fdeea040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34" y="4714884"/>
            <a:ext cx="2893239" cy="1928826"/>
          </a:xfrm>
          <a:prstGeom prst="rect">
            <a:avLst/>
          </a:prstGeom>
        </p:spPr>
      </p:pic>
      <p:pic>
        <p:nvPicPr>
          <p:cNvPr id="13" name="Рисунок 12" descr="check_300.jpg"/>
          <p:cNvPicPr>
            <a:picLocks noChangeAspect="1"/>
          </p:cNvPicPr>
          <p:nvPr/>
        </p:nvPicPr>
        <p:blipFill>
          <a:blip r:embed="rId4"/>
          <a:srcRect l="11111" b="8748"/>
          <a:stretch>
            <a:fillRect/>
          </a:stretch>
        </p:blipFill>
        <p:spPr>
          <a:xfrm>
            <a:off x="4974472" y="4714884"/>
            <a:ext cx="2184789" cy="1898978"/>
          </a:xfrm>
          <a:prstGeom prst="rect">
            <a:avLst/>
          </a:prstGeom>
        </p:spPr>
      </p:pic>
      <p:pic>
        <p:nvPicPr>
          <p:cNvPr id="14" name="Рисунок 13" descr="zawita_prav_potrebitelej (1).jpg"/>
          <p:cNvPicPr>
            <a:picLocks noChangeAspect="1"/>
          </p:cNvPicPr>
          <p:nvPr/>
        </p:nvPicPr>
        <p:blipFill>
          <a:blip r:embed="rId5" cstate="print"/>
          <a:srcRect l="8332" r="5556" b="14813"/>
          <a:stretch>
            <a:fillRect/>
          </a:stretch>
        </p:blipFill>
        <p:spPr>
          <a:xfrm>
            <a:off x="5572132" y="785794"/>
            <a:ext cx="2214578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214554"/>
            <a:ext cx="5857916" cy="192882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Отношения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 области защиты прав потребителей регулируются Гражданским кодексом Российской федерации, федеральными законами и другими нормативными правовыми актами.</a:t>
            </a:r>
          </a:p>
          <a:p>
            <a:pPr algn="l"/>
            <a:endParaRPr lang="ru-RU" sz="2400" b="1" dirty="0"/>
          </a:p>
        </p:txBody>
      </p:sp>
      <p:pic>
        <p:nvPicPr>
          <p:cNvPr id="8" name="Рисунок 7" descr="scales-of-justice-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142852"/>
            <a:ext cx="1566859" cy="1143008"/>
          </a:xfrm>
          <a:prstGeom prst="rect">
            <a:avLst/>
          </a:prstGeom>
        </p:spPr>
      </p:pic>
      <p:pic>
        <p:nvPicPr>
          <p:cNvPr id="10" name="Рисунок 9" descr="2d3f6f4f16c466feed7c2ec5715630e6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429132"/>
            <a:ext cx="2500330" cy="1910107"/>
          </a:xfrm>
          <a:prstGeom prst="rect">
            <a:avLst/>
          </a:prstGeom>
        </p:spPr>
      </p:pic>
      <p:pic>
        <p:nvPicPr>
          <p:cNvPr id="11" name="Рисунок 10" descr="35788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428736"/>
            <a:ext cx="226695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214554"/>
            <a:ext cx="5857916" cy="192882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Специальным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законом, регламентирующим отношения, возникающие между потребителями и продавцами при продаже товаров, является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Закон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РФ «О защите прав потребителей» </a:t>
            </a:r>
          </a:p>
          <a:p>
            <a:pPr algn="l"/>
            <a:endParaRPr lang="ru-RU" sz="2400" b="1" dirty="0"/>
          </a:p>
        </p:txBody>
      </p:sp>
      <p:pic>
        <p:nvPicPr>
          <p:cNvPr id="8" name="Рисунок 7" descr="scales-of-justice-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142852"/>
            <a:ext cx="1566859" cy="1143008"/>
          </a:xfrm>
          <a:prstGeom prst="rect">
            <a:avLst/>
          </a:prstGeom>
        </p:spPr>
      </p:pic>
      <p:pic>
        <p:nvPicPr>
          <p:cNvPr id="10" name="Рисунок 9" descr="2d3f6f4f16c466feed7c2ec5715630e6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429132"/>
            <a:ext cx="2500330" cy="1910107"/>
          </a:xfrm>
          <a:prstGeom prst="rect">
            <a:avLst/>
          </a:prstGeom>
        </p:spPr>
      </p:pic>
      <p:pic>
        <p:nvPicPr>
          <p:cNvPr id="6" name="Рисунок 5" descr="0-vozvrat-komissij-po-kreditam-besplatno-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357298"/>
            <a:ext cx="258902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2071702" cy="50006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Вопрос 4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8286808" cy="1000132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cap="sm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</a:t>
            </a:r>
            <a:r>
              <a:rPr lang="ru-RU" sz="2600" dirty="0" smtClean="0"/>
              <a:t>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за нарушение законодательства в сфере торговли.</a:t>
            </a:r>
          </a:p>
          <a:p>
            <a:pPr algn="l"/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/>
              <a:t> </a:t>
            </a:r>
          </a:p>
          <a:p>
            <a:pPr algn="l"/>
            <a:endParaRPr lang="ru-RU" sz="2400" b="1" dirty="0"/>
          </a:p>
        </p:txBody>
      </p:sp>
      <p:pic>
        <p:nvPicPr>
          <p:cNvPr id="7" name="Рисунок 6" descr="252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367196"/>
            <a:ext cx="2857520" cy="1943113"/>
          </a:xfrm>
          <a:prstGeom prst="rect">
            <a:avLst/>
          </a:prstGeom>
        </p:spPr>
      </p:pic>
      <p:pic>
        <p:nvPicPr>
          <p:cNvPr id="9" name="Рисунок 8" descr="1267114593_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786322"/>
            <a:ext cx="1150515" cy="1143008"/>
          </a:xfrm>
          <a:prstGeom prst="rect">
            <a:avLst/>
          </a:prstGeom>
        </p:spPr>
      </p:pic>
      <p:pic>
        <p:nvPicPr>
          <p:cNvPr id="11" name="Рисунок 10" descr="v_stolitse_tuvy_obsudili_uvelichenie_shtrafov_v_sfere_ulichnoy_torgovli_thumb_m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58" y="4357694"/>
            <a:ext cx="3479949" cy="1957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857628"/>
            <a:ext cx="5572164" cy="1714512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настоящее время федеральным органом по контролю является Федеральная служба по надзору (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Роспотребнадзор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2400" b="1" dirty="0"/>
          </a:p>
        </p:txBody>
      </p:sp>
      <p:pic>
        <p:nvPicPr>
          <p:cNvPr id="10" name="Рисунок 9" descr="kvc6F6xS7u-8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286256"/>
            <a:ext cx="3002272" cy="2000264"/>
          </a:xfrm>
          <a:prstGeom prst="rect">
            <a:avLst/>
          </a:prstGeom>
        </p:spPr>
      </p:pic>
      <p:pic>
        <p:nvPicPr>
          <p:cNvPr id="12" name="Рисунок 11" descr="PR20120627144137.JPG"/>
          <p:cNvPicPr>
            <a:picLocks noChangeAspect="1"/>
          </p:cNvPicPr>
          <p:nvPr/>
        </p:nvPicPr>
        <p:blipFill>
          <a:blip r:embed="rId4"/>
          <a:srcRect l="24218" r="24219"/>
          <a:stretch>
            <a:fillRect/>
          </a:stretch>
        </p:blipFill>
        <p:spPr>
          <a:xfrm>
            <a:off x="142844" y="1000108"/>
            <a:ext cx="2095529" cy="228601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357422" y="1643050"/>
            <a:ext cx="6357982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Одним из методов государственного контроля в торговле является надзор за выполнением законов, а в случае нарушения – применение санкций.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8501122" cy="2714644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Полномочия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Роспотребнадзора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- государственный надзор за соблюдением санитарного законодательства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- государственный надзор за выполнением законов и нормативных актов РФ в области защиты прав потребителей.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- проверки деятельности юридических лиц,  и ИП и граждан по выполнению правил продажи отдельных видов товаров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00636"/>
            <a:ext cx="2143140" cy="1429876"/>
          </a:xfrm>
          <a:prstGeom prst="rect">
            <a:avLst/>
          </a:prstGeom>
        </p:spPr>
      </p:pic>
      <p:pic>
        <p:nvPicPr>
          <p:cNvPr id="5" name="Рисунок 4" descr="57e77128778f7bdec0af9bec4850e557.320x2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5049973"/>
            <a:ext cx="1976430" cy="1364972"/>
          </a:xfrm>
          <a:prstGeom prst="rect">
            <a:avLst/>
          </a:prstGeom>
        </p:spPr>
      </p:pic>
      <p:pic>
        <p:nvPicPr>
          <p:cNvPr id="6" name="Рисунок 5" descr="4621023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5000636"/>
            <a:ext cx="1881174" cy="1410881"/>
          </a:xfrm>
          <a:prstGeom prst="rect">
            <a:avLst/>
          </a:prstGeom>
        </p:spPr>
      </p:pic>
      <p:pic>
        <p:nvPicPr>
          <p:cNvPr id="7" name="Рисунок 6" descr="10436232_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285728"/>
            <a:ext cx="2643206" cy="1712935"/>
          </a:xfrm>
          <a:prstGeom prst="rect">
            <a:avLst/>
          </a:prstGeom>
        </p:spPr>
      </p:pic>
      <p:pic>
        <p:nvPicPr>
          <p:cNvPr id="8" name="Рисунок 7" descr="190210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68" y="5036355"/>
            <a:ext cx="1762115" cy="1321586"/>
          </a:xfrm>
          <a:prstGeom prst="rect">
            <a:avLst/>
          </a:prstGeom>
        </p:spPr>
      </p:pic>
      <p:pic>
        <p:nvPicPr>
          <p:cNvPr id="9" name="Рисунок 8" descr="logo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54" y="214290"/>
            <a:ext cx="3371850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8501122" cy="150019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  <a:spcBef>
                <a:spcPts val="1800"/>
              </a:spcBef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За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нарушение действующего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законодательства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  сфере 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торговли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установлены  различные  виды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административной и уголовной ответственности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103885.720x5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14818"/>
            <a:ext cx="2946566" cy="2152630"/>
          </a:xfrm>
          <a:prstGeom prst="rect">
            <a:avLst/>
          </a:prstGeom>
        </p:spPr>
      </p:pic>
      <p:pic>
        <p:nvPicPr>
          <p:cNvPr id="11" name="Рисунок 10" descr="12098095-132-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500438"/>
            <a:ext cx="3128859" cy="2864644"/>
          </a:xfrm>
          <a:prstGeom prst="rect">
            <a:avLst/>
          </a:prstGeom>
        </p:spPr>
      </p:pic>
      <p:pic>
        <p:nvPicPr>
          <p:cNvPr id="12" name="Рисунок 11" descr="b3d040b4efbb840e0bb23681518c9de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500570"/>
            <a:ext cx="2286016" cy="1676412"/>
          </a:xfrm>
          <a:prstGeom prst="rect">
            <a:avLst/>
          </a:prstGeom>
        </p:spPr>
      </p:pic>
      <p:pic>
        <p:nvPicPr>
          <p:cNvPr id="13" name="Рисунок 12" descr="Large_ubiystvo_maloletne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57166"/>
            <a:ext cx="2357422" cy="157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3460218"/>
              </p:ext>
            </p:extLst>
          </p:nvPr>
        </p:nvGraphicFramePr>
        <p:xfrm>
          <a:off x="142843" y="980727"/>
          <a:ext cx="8858314" cy="5461528"/>
        </p:xfrm>
        <a:graphic>
          <a:graphicData uri="http://schemas.openxmlformats.org/drawingml/2006/table">
            <a:tbl>
              <a:tblPr/>
              <a:tblGrid>
                <a:gridCol w="864225"/>
                <a:gridCol w="3312866"/>
                <a:gridCol w="4681223"/>
              </a:tblGrid>
              <a:tr h="529165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 </a:t>
                      </a: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статьи</a:t>
                      </a:r>
                      <a:b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КоАП</a:t>
                      </a:r>
                      <a:r>
                        <a:rPr lang="ru-RU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РФ</a:t>
                      </a:r>
                    </a:p>
                  </a:txBody>
                  <a:tcPr marL="3207" marR="32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правонарушения</a:t>
                      </a:r>
                    </a:p>
                  </a:txBody>
                  <a:tcPr marL="3207" marR="32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51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наказания</a:t>
                      </a:r>
                    </a:p>
                  </a:txBody>
                  <a:tcPr marL="3207" marR="32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265">
                <a:tc rowSpan="4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14.1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2000" lvl="0" indent="-342900">
                        <a:lnSpc>
                          <a:spcPts val="155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1. Осуществление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предпринимательской деятельности без регистрации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Наложение штрафа в размере от 5-ти до 20-ти минимальных оплат труда;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32000" lvl="0" indent="-342900">
                        <a:lnSpc>
                          <a:spcPts val="155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2. Осуществление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предпринимательской деятельности без лицензии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граждан  - 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 20-ти до 25-ти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мин.опл.тр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с конфискацией имущества;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должностных лиц  -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 40-50-ти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мин.опл.тр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с конфискацией имущества;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юридических лиц - 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 400-500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мин.опл.тр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с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конфискацией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имущества;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206">
                <a:tc rowSpan="3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432000" lvl="0" indent="-342900">
                        <a:lnSpc>
                          <a:spcPts val="155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3. Осуществление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предпринимательской деятельности с нарушениями условий предусмотренными лицензией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граждан -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 15-ти до 20-ти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мин.опл.тр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.;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должностных лиц -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от 30-40-ти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мин.опл.тр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.;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юридических лиц - 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 300-400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мин.опл.тр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.;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983">
                <a:tc rowSpan="2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432000" lvl="0" indent="-342900">
                        <a:lnSpc>
                          <a:spcPts val="155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4. Осуществление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предпринимательской деятельности с грубым нарушениями условий, предусмотренными лицензией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граждан и должностных лиц - 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 40-ти до 50-ти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мин.опл.тр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или приостановление деятельности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срок 90 суток;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юридических лиц - </a:t>
                      </a:r>
                      <a:b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от 400-500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мин.опл.тр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. или приостановление деятельности</a:t>
                      </a:r>
                    </a:p>
                  </a:txBody>
                  <a:tcPr marL="3207" marR="32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86874" cy="492922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900" b="1" dirty="0">
                <a:solidFill>
                  <a:schemeClr val="tx2">
                    <a:lumMod val="75000"/>
                  </a:schemeClr>
                </a:solidFill>
              </a:rPr>
              <a:t>Ситуация №1</a:t>
            </a:r>
          </a:p>
          <a:p>
            <a:pPr algn="l"/>
            <a:r>
              <a:rPr lang="ru-RU" sz="5900" b="1" dirty="0">
                <a:solidFill>
                  <a:schemeClr val="tx2">
                    <a:lumMod val="75000"/>
                  </a:schemeClr>
                </a:solidFill>
              </a:rPr>
              <a:t>В магазине «Вавилон» контролирующий орган обнаружил, что колбаса варенная в/с «Любительская» и мясные консервы для детского питания находится в реализации с завышением установленных надбавок (наценок) к оптовым ценам поставщика. Каковы действия контролирующего органа? Ответ обоснуйте.</a:t>
            </a:r>
          </a:p>
          <a:p>
            <a:pPr algn="l"/>
            <a:endParaRPr lang="ru-RU" sz="5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5900" b="1" dirty="0" smtClean="0">
                <a:solidFill>
                  <a:schemeClr val="tx2">
                    <a:lumMod val="75000"/>
                  </a:schemeClr>
                </a:solidFill>
              </a:rPr>
              <a:t>Ситуация </a:t>
            </a:r>
            <a:r>
              <a:rPr lang="ru-RU" sz="5900" b="1" dirty="0">
                <a:solidFill>
                  <a:schemeClr val="tx2">
                    <a:lumMod val="75000"/>
                  </a:schemeClr>
                </a:solidFill>
              </a:rPr>
              <a:t>№ 2</a:t>
            </a:r>
          </a:p>
          <a:p>
            <a:pPr algn="l"/>
            <a:r>
              <a:rPr lang="ru-RU" sz="5900" b="1" dirty="0">
                <a:solidFill>
                  <a:schemeClr val="tx2">
                    <a:lumMod val="75000"/>
                  </a:schemeClr>
                </a:solidFill>
              </a:rPr>
              <a:t>В магазине «</a:t>
            </a:r>
            <a:r>
              <a:rPr lang="ru-RU" sz="5900" b="1" dirty="0" err="1">
                <a:solidFill>
                  <a:schemeClr val="tx2">
                    <a:lumMod val="75000"/>
                  </a:schemeClr>
                </a:solidFill>
              </a:rPr>
              <a:t>Алсу</a:t>
            </a:r>
            <a:r>
              <a:rPr lang="ru-RU" sz="5900" b="1" dirty="0">
                <a:solidFill>
                  <a:schemeClr val="tx2">
                    <a:lumMod val="75000"/>
                  </a:schemeClr>
                </a:solidFill>
              </a:rPr>
              <a:t>» при контрольной покупке масла сливочного «Крестьянского» органы внутренних дел обнаружили обсчет покупателя (потребителя) на 1 руб. 50 коп. На продавца наложен штраф в размере десяти МРОТ. Правомочны ли действия органов внутренних дел? Могут ли быть предъявлены к магазину штрафные санкции? Ответ обоснуйте.</a:t>
            </a:r>
          </a:p>
          <a:p>
            <a:pPr algn="l"/>
            <a:endParaRPr lang="ru-RU" sz="5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5900" b="1" dirty="0" smtClean="0">
                <a:solidFill>
                  <a:schemeClr val="tx2">
                    <a:lumMod val="75000"/>
                  </a:schemeClr>
                </a:solidFill>
              </a:rPr>
              <a:t>Ситуация </a:t>
            </a:r>
            <a:r>
              <a:rPr lang="ru-RU" sz="5900" b="1" dirty="0">
                <a:solidFill>
                  <a:schemeClr val="tx2">
                    <a:lumMod val="75000"/>
                  </a:schemeClr>
                </a:solidFill>
              </a:rPr>
              <a:t>№3</a:t>
            </a:r>
          </a:p>
          <a:p>
            <a:pPr algn="l"/>
            <a:r>
              <a:rPr lang="ru-RU" sz="5900" b="1" dirty="0">
                <a:solidFill>
                  <a:schemeClr val="tx2">
                    <a:lumMod val="75000"/>
                  </a:schemeClr>
                </a:solidFill>
              </a:rPr>
              <a:t>Продавец киоска продал потребителю шампунь «Крапива» без применения контрольно-кассовой машины. Какое нарушение допустил продавец при обслуживании потребителя? Какова при этом ответственность продавца? Ответ обоснуйте. Можно ли за это нарушение оштрафовать магазин и его директора?</a:t>
            </a:r>
          </a:p>
          <a:p>
            <a:pPr algn="l"/>
            <a:endParaRPr lang="ru-RU" sz="5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5900" b="1" dirty="0" smtClean="0">
                <a:solidFill>
                  <a:schemeClr val="tx2">
                    <a:lumMod val="75000"/>
                  </a:schemeClr>
                </a:solidFill>
              </a:rPr>
              <a:t>Ситуация </a:t>
            </a:r>
            <a:r>
              <a:rPr lang="ru-RU" sz="5900" b="1" dirty="0">
                <a:solidFill>
                  <a:schemeClr val="tx2">
                    <a:lumMod val="75000"/>
                  </a:schemeClr>
                </a:solidFill>
              </a:rPr>
              <a:t>№4</a:t>
            </a:r>
          </a:p>
          <a:p>
            <a:pPr algn="l"/>
            <a:r>
              <a:rPr lang="ru-RU" sz="5900" b="1" dirty="0">
                <a:solidFill>
                  <a:schemeClr val="tx2">
                    <a:lumMod val="75000"/>
                  </a:schemeClr>
                </a:solidFill>
              </a:rPr>
              <a:t>Должностные лица </a:t>
            </a:r>
            <a:r>
              <a:rPr lang="ru-RU" sz="5900" b="1" dirty="0" err="1">
                <a:solidFill>
                  <a:schemeClr val="tx2">
                    <a:lumMod val="75000"/>
                  </a:schemeClr>
                </a:solidFill>
              </a:rPr>
              <a:t>Роспотребнздзора</a:t>
            </a:r>
            <a:r>
              <a:rPr lang="ru-RU" sz="5900" b="1" dirty="0">
                <a:solidFill>
                  <a:schemeClr val="tx2">
                    <a:lumMod val="75000"/>
                  </a:schemeClr>
                </a:solidFill>
              </a:rPr>
              <a:t> выявили продажу алкогольных напитков в магазине без сертификата соответствия. Какие нарушения допустили работники магазина при реализации алкогольных напитков. Какой вид ответственности работников возникает при этом? Должны ли наложить контролирующие</a:t>
            </a:r>
          </a:p>
          <a:p>
            <a:pPr algn="l">
              <a:lnSpc>
                <a:spcPct val="120000"/>
              </a:lnSpc>
              <a:spcBef>
                <a:spcPts val="1800"/>
              </a:spcBef>
            </a:pP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1665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Ситуации</a:t>
            </a:r>
          </a:p>
        </p:txBody>
      </p:sp>
      <p:pic>
        <p:nvPicPr>
          <p:cNvPr id="9" name="Рисунок 8" descr="10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85728"/>
            <a:ext cx="1714512" cy="1285884"/>
          </a:xfrm>
          <a:prstGeom prst="rect">
            <a:avLst/>
          </a:prstGeom>
        </p:spPr>
      </p:pic>
      <p:pic>
        <p:nvPicPr>
          <p:cNvPr id="16" name="Рисунок 15" descr="b10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42852"/>
            <a:ext cx="2000264" cy="1332176"/>
          </a:xfrm>
          <a:prstGeom prst="rect">
            <a:avLst/>
          </a:prstGeom>
        </p:spPr>
      </p:pic>
      <p:pic>
        <p:nvPicPr>
          <p:cNvPr id="18" name="Рисунок 17" descr="f9540.jpg"/>
          <p:cNvPicPr>
            <a:picLocks noChangeAspect="1"/>
          </p:cNvPicPr>
          <p:nvPr/>
        </p:nvPicPr>
        <p:blipFill>
          <a:blip r:embed="rId5" cstate="print"/>
          <a:srcRect l="6818" r="6815"/>
          <a:stretch>
            <a:fillRect/>
          </a:stretch>
        </p:blipFill>
        <p:spPr>
          <a:xfrm flipH="1">
            <a:off x="7072330" y="428604"/>
            <a:ext cx="1714512" cy="1290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428868"/>
            <a:ext cx="7929618" cy="207170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Изучить кодекс РФ об административных нарушениях (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РФ) ст. 14.1-14.16.</a:t>
            </a:r>
          </a:p>
          <a:p>
            <a:pPr marL="457200" lvl="0" indent="-457200" algn="l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Учебник О.В.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Памбухчиянц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Организация коммерческой деятельности,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стр. 68-76.</a:t>
            </a:r>
          </a:p>
          <a:p>
            <a:pPr marL="457200" lvl="0" indent="-457200" algn="l">
              <a:spcBef>
                <a:spcPts val="1200"/>
              </a:spcBef>
              <a:buFont typeface="+mj-lt"/>
              <a:buAutoNum type="arabicPeriod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Решить торговые ситуации.</a:t>
            </a:r>
          </a:p>
        </p:txBody>
      </p:sp>
      <p:pic>
        <p:nvPicPr>
          <p:cNvPr id="17" name="Рисунок 16" descr="battlewith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786322"/>
            <a:ext cx="2112921" cy="1409318"/>
          </a:xfrm>
          <a:prstGeom prst="rect">
            <a:avLst/>
          </a:prstGeom>
        </p:spPr>
      </p:pic>
      <p:pic>
        <p:nvPicPr>
          <p:cNvPr id="21" name="Рисунок 20" descr="studenten_loesen_problem_flick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572132" y="4404713"/>
            <a:ext cx="2357454" cy="1954570"/>
          </a:xfrm>
          <a:prstGeom prst="rect">
            <a:avLst/>
          </a:prstGeom>
        </p:spPr>
      </p:pic>
      <p:pic>
        <p:nvPicPr>
          <p:cNvPr id="22" name="Рисунок 21" descr="website_running_too_slow_po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394216"/>
            <a:ext cx="3071834" cy="19932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7158" y="1571612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2428892" cy="500065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Вопросы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8215370" cy="41434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dirty="0"/>
              <a:t> </a:t>
            </a:r>
            <a:endParaRPr lang="ru-RU" sz="11200" dirty="0" smtClean="0"/>
          </a:p>
          <a:p>
            <a:pPr marL="514350" lvl="0" indent="-514350" algn="l">
              <a:spcBef>
                <a:spcPts val="1800"/>
              </a:spcBef>
              <a:buFont typeface="+mj-lt"/>
              <a:buAutoNum type="arabicPeriod"/>
            </a:pP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Значение и методы государственного регулирования коммерческой деятельности</a:t>
            </a:r>
          </a:p>
          <a:p>
            <a:pPr marL="514350" lvl="0" indent="-514350" algn="l">
              <a:spcBef>
                <a:spcPts val="1800"/>
              </a:spcBef>
              <a:buFont typeface="+mj-lt"/>
              <a:buAutoNum type="arabicPeriod"/>
            </a:pP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Защита </a:t>
            </a:r>
            <a:r>
              <a:rPr lang="ru-RU" sz="9600" b="1" dirty="0">
                <a:solidFill>
                  <a:schemeClr val="tx2">
                    <a:lumMod val="75000"/>
                  </a:schemeClr>
                </a:solidFill>
              </a:rPr>
              <a:t>прав юридических лиц и индивидуальных предпринимателей</a:t>
            </a:r>
          </a:p>
          <a:p>
            <a:pPr marL="514350" lvl="0" indent="-514350" algn="l">
              <a:spcBef>
                <a:spcPts val="1800"/>
              </a:spcBef>
              <a:buFont typeface="+mj-lt"/>
              <a:buAutoNum type="arabicPeriod"/>
            </a:pPr>
            <a:r>
              <a:rPr lang="ru-RU" sz="9600" b="1" dirty="0">
                <a:solidFill>
                  <a:schemeClr val="tx2">
                    <a:lumMod val="75000"/>
                  </a:schemeClr>
                </a:solidFill>
              </a:rPr>
              <a:t>Защита прав потребителей при продаже им 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товаров</a:t>
            </a:r>
            <a:b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9600" b="1" dirty="0">
                <a:solidFill>
                  <a:schemeClr val="tx2">
                    <a:lumMod val="75000"/>
                  </a:schemeClr>
                </a:solidFill>
              </a:rPr>
              <a:t>оказание связанных с этим услуг</a:t>
            </a:r>
          </a:p>
          <a:p>
            <a:pPr marL="514350" lvl="0" indent="-514350" algn="l">
              <a:spcBef>
                <a:spcPts val="1800"/>
              </a:spcBef>
              <a:buFont typeface="+mj-lt"/>
              <a:buAutoNum type="arabicPeriod"/>
            </a:pPr>
            <a:r>
              <a:rPr lang="ru-RU" sz="9600" b="1" dirty="0">
                <a:solidFill>
                  <a:schemeClr val="tx2">
                    <a:lumMod val="75000"/>
                  </a:schemeClr>
                </a:solidFill>
              </a:rPr>
              <a:t>Ответственность за нарушения 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законодательства</a:t>
            </a:r>
            <a:b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9600" b="1" dirty="0">
                <a:solidFill>
                  <a:schemeClr val="tx2">
                    <a:lumMod val="75000"/>
                  </a:schemeClr>
                </a:solidFill>
              </a:rPr>
              <a:t>сфере торговли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2071702" cy="50006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Вопрос 1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714620"/>
            <a:ext cx="7929618" cy="1143008"/>
          </a:xfrm>
        </p:spPr>
        <p:txBody>
          <a:bodyPr>
            <a:normAutofit/>
          </a:bodyPr>
          <a:lstStyle/>
          <a:p>
            <a:pPr algn="l"/>
            <a:r>
              <a:rPr lang="ru-RU" sz="2400" b="1" cap="sm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</a:t>
            </a:r>
            <a:r>
              <a:rPr lang="ru-RU" sz="2400" b="1" cap="sm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методы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государственного регулирования коммерческой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деятельности.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928670"/>
            <a:ext cx="6929454" cy="4714908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ts val="18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Коммерческая деятельность, как 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любая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иная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предпринимательская деятельность,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значительной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степени регулируется государством.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  <a:spcBef>
                <a:spcPts val="180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Прежде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всего, это относится к правовым основам, особенностям создания и функционирования коммерческих организаций.</a:t>
            </a:r>
          </a:p>
          <a:p>
            <a:pPr marL="360000" algn="l">
              <a:lnSpc>
                <a:spcPct val="80000"/>
              </a:lnSpc>
              <a:spcBef>
                <a:spcPts val="18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Эти вопросы регулируются Конституцией РФ, Гражданским кодексом РФ, соответствующими федеральными законами.</a:t>
            </a:r>
          </a:p>
        </p:txBody>
      </p:sp>
      <p:pic>
        <p:nvPicPr>
          <p:cNvPr id="9" name="Рисунок 8" descr="7373104.jpg"/>
          <p:cNvPicPr>
            <a:picLocks noChangeAspect="1"/>
          </p:cNvPicPr>
          <p:nvPr/>
        </p:nvPicPr>
        <p:blipFill>
          <a:blip r:embed="rId3" cstate="print"/>
          <a:srcRect l="12500" t="9375" r="20833" b="10416"/>
          <a:stretch>
            <a:fillRect/>
          </a:stretch>
        </p:blipFill>
        <p:spPr>
          <a:xfrm>
            <a:off x="6153841" y="4286256"/>
            <a:ext cx="1764612" cy="2123048"/>
          </a:xfrm>
          <a:prstGeom prst="rect">
            <a:avLst/>
          </a:prstGeom>
        </p:spPr>
      </p:pic>
      <p:pic>
        <p:nvPicPr>
          <p:cNvPr id="7" name="Рисунок 6" descr="24285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3246" y="4357694"/>
            <a:ext cx="1395057" cy="2071702"/>
          </a:xfrm>
          <a:prstGeom prst="rect">
            <a:avLst/>
          </a:prstGeom>
        </p:spPr>
      </p:pic>
      <p:pic>
        <p:nvPicPr>
          <p:cNvPr id="15" name="Рисунок 14" descr="000065298-20120226161858-JDQldREMz0yDpD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166"/>
            <a:ext cx="1714512" cy="2343166"/>
          </a:xfrm>
          <a:prstGeom prst="rect">
            <a:avLst/>
          </a:prstGeom>
        </p:spPr>
      </p:pic>
      <p:pic>
        <p:nvPicPr>
          <p:cNvPr id="19" name="Рисунок 18" descr="10059096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357298"/>
            <a:ext cx="1928826" cy="3082598"/>
          </a:xfrm>
          <a:prstGeom prst="rect">
            <a:avLst/>
          </a:prstGeom>
        </p:spPr>
      </p:pic>
      <p:pic>
        <p:nvPicPr>
          <p:cNvPr id="17" name="Рисунок 16" descr="3578805.jpg"/>
          <p:cNvPicPr>
            <a:picLocks noChangeAspect="1"/>
          </p:cNvPicPr>
          <p:nvPr/>
        </p:nvPicPr>
        <p:blipFill>
          <a:blip r:embed="rId7"/>
          <a:srcRect b="6053"/>
          <a:stretch>
            <a:fillRect/>
          </a:stretch>
        </p:blipFill>
        <p:spPr>
          <a:xfrm>
            <a:off x="500034" y="3429000"/>
            <a:ext cx="2000264" cy="3000396"/>
          </a:xfrm>
          <a:prstGeom prst="rect">
            <a:avLst/>
          </a:prstGeom>
        </p:spPr>
      </p:pic>
      <p:pic>
        <p:nvPicPr>
          <p:cNvPr id="20" name="Рисунок 19" descr="6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768" y="4357694"/>
            <a:ext cx="1294799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714620"/>
            <a:ext cx="7929618" cy="3286148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ts val="1800"/>
              </a:spcBef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Субъектом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государственного регулирования коммерческой деятельности выступает государство, общественные организации, законодательные органы.</a:t>
            </a:r>
          </a:p>
          <a:p>
            <a:pPr algn="l">
              <a:lnSpc>
                <a:spcPct val="80000"/>
              </a:lnSpc>
              <a:spcBef>
                <a:spcPts val="1800"/>
              </a:spcBef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Объектом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– экономические, организационные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управленческие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отношения в сфере коммерческой деятельности.</a:t>
            </a:r>
          </a:p>
          <a:p>
            <a:pPr algn="l">
              <a:lnSpc>
                <a:spcPct val="80000"/>
              </a:lnSpc>
              <a:spcBef>
                <a:spcPts val="18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Конкретными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целями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регулирования являются: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целостной системы для наиболее полного комплексного обслуживания потребностей населения и запросов местного рынка труда.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21442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sm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и методы государственного регулирования коммерческой деятельности.</a:t>
            </a:r>
            <a:endParaRPr lang="ru-RU" sz="2400" b="1" cap="sm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8072494" cy="4714908"/>
          </a:xfrm>
        </p:spPr>
        <p:txBody>
          <a:bodyPr>
            <a:noAutofit/>
          </a:bodyPr>
          <a:lstStyle/>
          <a:p>
            <a:pPr indent="457200" algn="l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-  становление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рыночных отношений в сфере коммерческой деятельности;</a:t>
            </a:r>
          </a:p>
          <a:p>
            <a:pPr indent="457200" algn="l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-  осуществление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государственного контроля за ведением хозяйственной деятельности, в частности за выполнением условий для занятия определенными видами деятельности и для борьбы с незаконной практикой тайного предпринимательства;</a:t>
            </a:r>
          </a:p>
          <a:p>
            <a:pPr indent="457200" algn="l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-  проведение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налогообложения;</a:t>
            </a:r>
          </a:p>
          <a:p>
            <a:pPr indent="457200" algn="l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-  получение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государственных сведений статистического учета для осуществления мер регулирования экономики;</a:t>
            </a:r>
          </a:p>
          <a:p>
            <a:pPr indent="457200" algn="l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-  предоставление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всем участникам хозяйственного оборота, государственным органам власти и органам местного самоуправления информации о субъектах предпринимательской деятельности;</a:t>
            </a:r>
          </a:p>
          <a:p>
            <a:pPr indent="457200" algn="l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-  создание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нормативно-правовой базы, обеспечивающей эффективное функционирование и развитие коммерческой деятельности и, в конечном итоге, обеспечение устойчивого экономического роста.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857232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sm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государственного регулирования.</a:t>
            </a:r>
            <a:endParaRPr lang="ru-RU" sz="2400" b="1" cap="sm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4286248" cy="5429288"/>
          </a:xfrm>
        </p:spPr>
        <p:txBody>
          <a:bodyPr>
            <a:noAutofit/>
          </a:bodyPr>
          <a:lstStyle/>
          <a:p>
            <a:pPr marL="72000" indent="360000" algn="l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ФЗ от 30 марта 1999 г. №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52-ФЗ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О санитарно-эпидемиологическом благополучии населения»</a:t>
            </a:r>
          </a:p>
          <a:p>
            <a:pPr marL="72000" indent="360000" algn="l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ФЗ от 2 января 2000 г. №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29-ФЗ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О качестве и безопасности пищевых продуктов»</a:t>
            </a:r>
          </a:p>
          <a:p>
            <a:pPr marL="72000" indent="360000" algn="l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ФЗ от 8 августа 2001 г. №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128-ФЗ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О лицензировании отдельных видов деятельности»</a:t>
            </a:r>
          </a:p>
          <a:p>
            <a:pPr marL="72000" indent="360000" algn="l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ФЗ от 22 мая 2003 г. №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54-ФЗ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О применении контрольно-кассовой техники»</a:t>
            </a:r>
          </a:p>
          <a:p>
            <a:pPr marL="72000" indent="360000" algn="l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ФЗ от 13 марта 2006 г. №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38-ФЗ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О рекламе»</a:t>
            </a:r>
          </a:p>
          <a:p>
            <a:pPr marL="72000" indent="360000" algn="l">
              <a:lnSpc>
                <a:spcPct val="8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ФЗ РФ от 7 февраля 1992 г. №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2300-1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О защите прав потребителей»</a:t>
            </a:r>
          </a:p>
          <a:p>
            <a:pPr marL="72000" algn="l">
              <a:lnSpc>
                <a:spcPct val="80000"/>
              </a:lnSpc>
              <a:spcBef>
                <a:spcPts val="180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Другие нормативные правовые акты.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7166"/>
            <a:ext cx="7072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предприятий торговли регламентируется законами</a:t>
            </a:r>
            <a:r>
              <a:rPr lang="ru-RU" sz="2000" b="1" cap="sm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b="1" cap="smal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482080_Federalnyj_Zakon_O_sanitarno-epidemiologicheskom_blagopoluchii_naseleniya_s_poslednimi_izmeneniyami_na_1_maya_2004_g_-_48_s_Zakon_i_obshchestvo.jpg"/>
          <p:cNvPicPr>
            <a:picLocks noChangeAspect="1"/>
          </p:cNvPicPr>
          <p:nvPr/>
        </p:nvPicPr>
        <p:blipFill rotWithShape="1">
          <a:blip r:embed="rId3"/>
          <a:srcRect b="12542"/>
          <a:stretch/>
        </p:blipFill>
        <p:spPr>
          <a:xfrm>
            <a:off x="4394831" y="902143"/>
            <a:ext cx="1063389" cy="1519579"/>
          </a:xfrm>
          <a:prstGeom prst="rect">
            <a:avLst/>
          </a:prstGeom>
        </p:spPr>
      </p:pic>
      <p:pic>
        <p:nvPicPr>
          <p:cNvPr id="11" name="Рисунок 10" descr="19967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7716" y="4338195"/>
            <a:ext cx="1105802" cy="1557601"/>
          </a:xfrm>
          <a:prstGeom prst="rect">
            <a:avLst/>
          </a:prstGeom>
        </p:spPr>
      </p:pic>
      <p:pic>
        <p:nvPicPr>
          <p:cNvPr id="14" name="Рисунок 13" descr="30207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5125725"/>
            <a:ext cx="1089817" cy="1623829"/>
          </a:xfrm>
          <a:prstGeom prst="rect">
            <a:avLst/>
          </a:prstGeom>
        </p:spPr>
      </p:pic>
      <p:pic>
        <p:nvPicPr>
          <p:cNvPr id="17" name="Рисунок 16" descr="285938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1444934"/>
            <a:ext cx="1117836" cy="1624027"/>
          </a:xfrm>
          <a:prstGeom prst="rect">
            <a:avLst/>
          </a:prstGeom>
        </p:spPr>
      </p:pic>
      <p:pic>
        <p:nvPicPr>
          <p:cNvPr id="19" name="Рисунок 18" descr="10018060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716" y="2421722"/>
            <a:ext cx="1054603" cy="1624090"/>
          </a:xfrm>
          <a:prstGeom prst="rect">
            <a:avLst/>
          </a:prstGeom>
        </p:spPr>
      </p:pic>
      <p:pic>
        <p:nvPicPr>
          <p:cNvPr id="23" name="Рисунок 22" descr="olicenzirovani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62395" y="3326846"/>
            <a:ext cx="1061850" cy="1550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2071702" cy="50006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Вопрос 2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714620"/>
            <a:ext cx="8143932" cy="11430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500" b="1" cap="sm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</a:t>
            </a:r>
            <a:r>
              <a:rPr lang="ru-RU" sz="2500" b="1" cap="sm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</a:rPr>
              <a:t>юридических лиц и индивидуальных предпринимателей.</a:t>
            </a:r>
          </a:p>
          <a:p>
            <a:r>
              <a:rPr lang="ru-RU" sz="2400" dirty="0"/>
              <a:t> </a:t>
            </a:r>
          </a:p>
          <a:p>
            <a:pPr algn="l"/>
            <a:endParaRPr lang="ru-RU" sz="2400" b="1" dirty="0"/>
          </a:p>
        </p:txBody>
      </p:sp>
      <p:pic>
        <p:nvPicPr>
          <p:cNvPr id="6" name="Рисунок 5" descr="s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375" y="3643314"/>
            <a:ext cx="3914810" cy="2716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85860"/>
            <a:ext cx="8072494" cy="4214842"/>
          </a:xfrm>
        </p:spPr>
        <p:txBody>
          <a:bodyPr>
            <a:noAutofit/>
          </a:bodyPr>
          <a:lstStyle/>
          <a:p>
            <a:pPr indent="457200" algn="just">
              <a:lnSpc>
                <a:spcPct val="80000"/>
              </a:lnSpc>
              <a:spcBef>
                <a:spcPts val="18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Порядок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проведения мероприятий по контролю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регламентируется ФЗ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от 8 августа 2001 г. № 134 ФЗ «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 защите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прав юридических лиц и индивидуальных предпринимателей при проведении государственного контроля (надзора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indent="457200" algn="just">
              <a:lnSpc>
                <a:spcPct val="80000"/>
              </a:lnSpc>
              <a:spcBef>
                <a:spcPts val="1800"/>
              </a:spcBef>
            </a:pP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В нем установлены:</a:t>
            </a:r>
          </a:p>
          <a:p>
            <a:pPr indent="457200" algn="l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- права юридических лиц и индивидуальных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предпринимателей;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indent="457200" algn="l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- меры по защите их прав и законных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интересов;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indent="457200" algn="l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- порядок проведения мероприятий по контролю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     (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распоряжения, приказы, акты по результатам проверок).</a:t>
            </a:r>
          </a:p>
          <a:p>
            <a:pPr indent="457200" algn="l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747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Вопросы:</vt:lpstr>
      <vt:lpstr>Вопрос 1:</vt:lpstr>
      <vt:lpstr>Слайд 4</vt:lpstr>
      <vt:lpstr>Слайд 5</vt:lpstr>
      <vt:lpstr>Слайд 6</vt:lpstr>
      <vt:lpstr>Слайд 7</vt:lpstr>
      <vt:lpstr>Вопрос 2:</vt:lpstr>
      <vt:lpstr>Слайд 9</vt:lpstr>
      <vt:lpstr>Вопрос 3:</vt:lpstr>
      <vt:lpstr>Слайд 11</vt:lpstr>
      <vt:lpstr>Слайд 12</vt:lpstr>
      <vt:lpstr>Вопрос 4: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www.PHILka.RU</cp:lastModifiedBy>
  <cp:revision>56</cp:revision>
  <cp:lastPrinted>2014-02-03T06:44:47Z</cp:lastPrinted>
  <dcterms:created xsi:type="dcterms:W3CDTF">2014-02-01T16:25:36Z</dcterms:created>
  <dcterms:modified xsi:type="dcterms:W3CDTF">2015-01-20T07:17:38Z</dcterms:modified>
</cp:coreProperties>
</file>